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commentAuthors.xml" ContentType="application/vnd.openxmlformats-officedocument.presentationml.commentAuthor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1" r:id="rId1"/>
  </p:sldMasterIdLst>
  <p:notesMasterIdLst>
    <p:notesMasterId r:id="rId34"/>
  </p:notesMasterIdLst>
  <p:handoutMasterIdLst>
    <p:handoutMasterId r:id="rId35"/>
  </p:handoutMasterIdLst>
  <p:sldIdLst>
    <p:sldId id="352" r:id="rId2"/>
    <p:sldId id="355" r:id="rId3"/>
    <p:sldId id="356" r:id="rId4"/>
    <p:sldId id="357" r:id="rId5"/>
    <p:sldId id="359" r:id="rId6"/>
    <p:sldId id="360" r:id="rId7"/>
    <p:sldId id="361" r:id="rId8"/>
    <p:sldId id="362" r:id="rId9"/>
    <p:sldId id="363" r:id="rId10"/>
    <p:sldId id="388" r:id="rId11"/>
    <p:sldId id="364" r:id="rId12"/>
    <p:sldId id="367" r:id="rId13"/>
    <p:sldId id="373" r:id="rId14"/>
    <p:sldId id="366" r:id="rId15"/>
    <p:sldId id="368" r:id="rId16"/>
    <p:sldId id="371" r:id="rId17"/>
    <p:sldId id="374" r:id="rId18"/>
    <p:sldId id="375" r:id="rId19"/>
    <p:sldId id="376" r:id="rId20"/>
    <p:sldId id="377" r:id="rId21"/>
    <p:sldId id="365" r:id="rId22"/>
    <p:sldId id="378" r:id="rId23"/>
    <p:sldId id="379" r:id="rId24"/>
    <p:sldId id="380" r:id="rId25"/>
    <p:sldId id="381" r:id="rId26"/>
    <p:sldId id="382" r:id="rId27"/>
    <p:sldId id="383" r:id="rId28"/>
    <p:sldId id="384" r:id="rId29"/>
    <p:sldId id="385" r:id="rId30"/>
    <p:sldId id="386" r:id="rId31"/>
    <p:sldId id="387" r:id="rId32"/>
    <p:sldId id="302" r:id="rId33"/>
  </p:sldIdLst>
  <p:sldSz cx="9144000" cy="6858000" type="screen4x3"/>
  <p:notesSz cx="6997700" cy="92837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4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44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44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44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44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4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4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4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4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elinda Rubinstein" initials="MR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333333"/>
    <a:srgbClr val="E7EAF3"/>
    <a:srgbClr val="CBD1E5"/>
    <a:srgbClr val="000080"/>
    <a:srgbClr val="003366"/>
    <a:srgbClr val="F6B403"/>
    <a:srgbClr val="2F039D"/>
    <a:srgbClr val="3504B0"/>
    <a:srgbClr val="2D0397"/>
    <a:srgbClr val="28038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167" autoAdjust="0"/>
    <p:restoredTop sz="86299" autoAdjust="0"/>
  </p:normalViewPr>
  <p:slideViewPr>
    <p:cSldViewPr>
      <p:cViewPr varScale="1">
        <p:scale>
          <a:sx n="115" d="100"/>
          <a:sy n="115" d="100"/>
        </p:scale>
        <p:origin x="-48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43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0" d="100"/>
          <a:sy n="100" d="100"/>
        </p:scale>
        <p:origin x="-2514" y="-96"/>
      </p:cViewPr>
      <p:guideLst>
        <p:guide orient="horz" pos="2924"/>
        <p:guide pos="22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6E6F74-7581-40F4-95D1-34ACB4EBE218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70C1DFD0-3C9B-4A64-9122-5134930B3BB1}">
      <dgm:prSet phldrT="[Text]"/>
      <dgm:spPr>
        <a:solidFill>
          <a:srgbClr val="0070B2"/>
        </a:solidFill>
      </dgm:spPr>
      <dgm:t>
        <a:bodyPr/>
        <a:lstStyle/>
        <a:p>
          <a:r>
            <a:rPr lang="en-US" b="1" dirty="0" smtClean="0"/>
            <a:t>Identify Factors for Consideration</a:t>
          </a:r>
          <a:endParaRPr lang="en-US" b="1" dirty="0"/>
        </a:p>
      </dgm:t>
    </dgm:pt>
    <dgm:pt modelId="{B1FFDD31-0C8D-4ADF-B3A5-00AB36A94B67}" type="parTrans" cxnId="{36F81E30-DC83-4D5F-A7CB-615B4BE070BE}">
      <dgm:prSet/>
      <dgm:spPr/>
      <dgm:t>
        <a:bodyPr/>
        <a:lstStyle/>
        <a:p>
          <a:endParaRPr lang="en-US"/>
        </a:p>
      </dgm:t>
    </dgm:pt>
    <dgm:pt modelId="{FCB9A4F1-B450-4118-8A76-8F648D86BBE3}" type="sibTrans" cxnId="{36F81E30-DC83-4D5F-A7CB-615B4BE070BE}">
      <dgm:prSet/>
      <dgm:spPr/>
      <dgm:t>
        <a:bodyPr/>
        <a:lstStyle/>
        <a:p>
          <a:endParaRPr lang="en-US"/>
        </a:p>
      </dgm:t>
    </dgm:pt>
    <dgm:pt modelId="{4BF65284-D7F4-406E-B068-6BE0A89F1595}">
      <dgm:prSet phldrT="[Text]"/>
      <dgm:spPr>
        <a:solidFill>
          <a:srgbClr val="0070C0"/>
        </a:solidFill>
      </dgm:spPr>
      <dgm:t>
        <a:bodyPr/>
        <a:lstStyle/>
        <a:p>
          <a:r>
            <a:rPr lang="en-US" b="1" dirty="0" smtClean="0"/>
            <a:t>Link Factors to Core Capabilities</a:t>
          </a:r>
          <a:endParaRPr lang="en-US" b="1" dirty="0"/>
        </a:p>
      </dgm:t>
    </dgm:pt>
    <dgm:pt modelId="{607E2490-84AE-4646-95A8-415BFFBFB212}" type="parTrans" cxnId="{8B8AA632-6662-4F08-9DCD-C6D57F02000D}">
      <dgm:prSet/>
      <dgm:spPr/>
      <dgm:t>
        <a:bodyPr/>
        <a:lstStyle/>
        <a:p>
          <a:endParaRPr lang="en-US"/>
        </a:p>
      </dgm:t>
    </dgm:pt>
    <dgm:pt modelId="{8647586E-5B42-46D2-9750-24AE742B1582}" type="sibTrans" cxnId="{8B8AA632-6662-4F08-9DCD-C6D57F02000D}">
      <dgm:prSet/>
      <dgm:spPr/>
      <dgm:t>
        <a:bodyPr/>
        <a:lstStyle/>
        <a:p>
          <a:endParaRPr lang="en-US"/>
        </a:p>
      </dgm:t>
    </dgm:pt>
    <dgm:pt modelId="{87C534CA-554F-4527-B038-E50250826CC3}">
      <dgm:prSet phldrT="[Text]"/>
      <dgm:spPr>
        <a:solidFill>
          <a:srgbClr val="0070C0"/>
        </a:solidFill>
      </dgm:spPr>
      <dgm:t>
        <a:bodyPr/>
        <a:lstStyle/>
        <a:p>
          <a:r>
            <a:rPr lang="en-US" b="1" dirty="0" smtClean="0"/>
            <a:t>Develop a Multi-year Schedule</a:t>
          </a:r>
          <a:endParaRPr lang="en-US" b="1" dirty="0"/>
        </a:p>
      </dgm:t>
    </dgm:pt>
    <dgm:pt modelId="{6AC54523-708D-42DC-B04A-A22833E550B7}" type="parTrans" cxnId="{1A2473EF-EFB9-4F82-B3E6-ADA46E3AB2C4}">
      <dgm:prSet/>
      <dgm:spPr/>
      <dgm:t>
        <a:bodyPr/>
        <a:lstStyle/>
        <a:p>
          <a:endParaRPr lang="en-US"/>
        </a:p>
      </dgm:t>
    </dgm:pt>
    <dgm:pt modelId="{811AAA69-672B-4BBA-83C4-747187583AB9}" type="sibTrans" cxnId="{1A2473EF-EFB9-4F82-B3E6-ADA46E3AB2C4}">
      <dgm:prSet/>
      <dgm:spPr/>
      <dgm:t>
        <a:bodyPr/>
        <a:lstStyle/>
        <a:p>
          <a:endParaRPr lang="en-US"/>
        </a:p>
      </dgm:t>
    </dgm:pt>
    <dgm:pt modelId="{2AB8E4DA-B5AA-4C46-ABAF-57F234F9F70A}">
      <dgm:prSet phldrT="[Text]"/>
      <dgm:spPr>
        <a:solidFill>
          <a:srgbClr val="0070C0"/>
        </a:solidFill>
      </dgm:spPr>
      <dgm:t>
        <a:bodyPr/>
        <a:lstStyle/>
        <a:p>
          <a:r>
            <a:rPr lang="en-US" b="1" dirty="0" smtClean="0"/>
            <a:t>Establish Exercise Program Priorities</a:t>
          </a:r>
          <a:endParaRPr lang="en-US" b="1" dirty="0"/>
        </a:p>
      </dgm:t>
    </dgm:pt>
    <dgm:pt modelId="{A5473375-2DF3-4F15-BD34-BB6C443F88CB}" type="parTrans" cxnId="{805AEC55-3B9F-4841-BD1C-4684F9111ADC}">
      <dgm:prSet/>
      <dgm:spPr/>
      <dgm:t>
        <a:bodyPr/>
        <a:lstStyle/>
        <a:p>
          <a:endParaRPr lang="en-US"/>
        </a:p>
      </dgm:t>
    </dgm:pt>
    <dgm:pt modelId="{3FF8CE1E-E2DC-45F6-BFEB-5940CC7C621D}" type="sibTrans" cxnId="{805AEC55-3B9F-4841-BD1C-4684F9111ADC}">
      <dgm:prSet/>
      <dgm:spPr/>
      <dgm:t>
        <a:bodyPr/>
        <a:lstStyle/>
        <a:p>
          <a:endParaRPr lang="en-US"/>
        </a:p>
      </dgm:t>
    </dgm:pt>
    <dgm:pt modelId="{B83CC4D1-B0A3-43EE-AB87-B7EA6AB94FBC}" type="pres">
      <dgm:prSet presAssocID="{AE6E6F74-7581-40F4-95D1-34ACB4EBE218}" presName="Name0" presStyleCnt="0">
        <dgm:presLayoutVars>
          <dgm:dir/>
          <dgm:animLvl val="lvl"/>
          <dgm:resizeHandles val="exact"/>
        </dgm:presLayoutVars>
      </dgm:prSet>
      <dgm:spPr/>
    </dgm:pt>
    <dgm:pt modelId="{44BDC902-013D-4FEA-8C0F-54E843681E7E}" type="pres">
      <dgm:prSet presAssocID="{70C1DFD0-3C9B-4A64-9122-5134930B3BB1}" presName="parTxOnly" presStyleLbl="node1" presStyleIdx="0" presStyleCnt="4" custLinFactNeighborX="-821" custLinFactNeighborY="-39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16CC2C-978C-47DD-A874-5A10E268BF70}" type="pres">
      <dgm:prSet presAssocID="{FCB9A4F1-B450-4118-8A76-8F648D86BBE3}" presName="parTxOnlySpace" presStyleCnt="0"/>
      <dgm:spPr/>
    </dgm:pt>
    <dgm:pt modelId="{8C437D51-61DB-4AA1-8E16-98F4EB6BA1CD}" type="pres">
      <dgm:prSet presAssocID="{4BF65284-D7F4-406E-B068-6BE0A89F1595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57C81E-D30E-4CB8-9E3C-594345C62650}" type="pres">
      <dgm:prSet presAssocID="{8647586E-5B42-46D2-9750-24AE742B1582}" presName="parTxOnlySpace" presStyleCnt="0"/>
      <dgm:spPr/>
    </dgm:pt>
    <dgm:pt modelId="{748842F6-BCF4-4858-B2B9-E4705FD3727C}" type="pres">
      <dgm:prSet presAssocID="{2AB8E4DA-B5AA-4C46-ABAF-57F234F9F70A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BC6AE2-8BFB-49D6-AA07-84C3C2BA8D9A}" type="pres">
      <dgm:prSet presAssocID="{3FF8CE1E-E2DC-45F6-BFEB-5940CC7C621D}" presName="parTxOnlySpace" presStyleCnt="0"/>
      <dgm:spPr/>
    </dgm:pt>
    <dgm:pt modelId="{222F4669-2C60-4C00-894F-C77C063C721C}" type="pres">
      <dgm:prSet presAssocID="{87C534CA-554F-4527-B038-E50250826CC3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B8AA632-6662-4F08-9DCD-C6D57F02000D}" srcId="{AE6E6F74-7581-40F4-95D1-34ACB4EBE218}" destId="{4BF65284-D7F4-406E-B068-6BE0A89F1595}" srcOrd="1" destOrd="0" parTransId="{607E2490-84AE-4646-95A8-415BFFBFB212}" sibTransId="{8647586E-5B42-46D2-9750-24AE742B1582}"/>
    <dgm:cxn modelId="{1A2473EF-EFB9-4F82-B3E6-ADA46E3AB2C4}" srcId="{AE6E6F74-7581-40F4-95D1-34ACB4EBE218}" destId="{87C534CA-554F-4527-B038-E50250826CC3}" srcOrd="3" destOrd="0" parTransId="{6AC54523-708D-42DC-B04A-A22833E550B7}" sibTransId="{811AAA69-672B-4BBA-83C4-747187583AB9}"/>
    <dgm:cxn modelId="{2A2536D7-D2FF-4B55-9265-ACD6EA736431}" type="presOf" srcId="{2AB8E4DA-B5AA-4C46-ABAF-57F234F9F70A}" destId="{748842F6-BCF4-4858-B2B9-E4705FD3727C}" srcOrd="0" destOrd="0" presId="urn:microsoft.com/office/officeart/2005/8/layout/chevron1"/>
    <dgm:cxn modelId="{78669CD2-1DD1-43CD-886D-190A0E300485}" type="presOf" srcId="{AE6E6F74-7581-40F4-95D1-34ACB4EBE218}" destId="{B83CC4D1-B0A3-43EE-AB87-B7EA6AB94FBC}" srcOrd="0" destOrd="0" presId="urn:microsoft.com/office/officeart/2005/8/layout/chevron1"/>
    <dgm:cxn modelId="{F2E31DE0-D38B-4B53-B47E-4C56FC593644}" type="presOf" srcId="{4BF65284-D7F4-406E-B068-6BE0A89F1595}" destId="{8C437D51-61DB-4AA1-8E16-98F4EB6BA1CD}" srcOrd="0" destOrd="0" presId="urn:microsoft.com/office/officeart/2005/8/layout/chevron1"/>
    <dgm:cxn modelId="{36F81E30-DC83-4D5F-A7CB-615B4BE070BE}" srcId="{AE6E6F74-7581-40F4-95D1-34ACB4EBE218}" destId="{70C1DFD0-3C9B-4A64-9122-5134930B3BB1}" srcOrd="0" destOrd="0" parTransId="{B1FFDD31-0C8D-4ADF-B3A5-00AB36A94B67}" sibTransId="{FCB9A4F1-B450-4118-8A76-8F648D86BBE3}"/>
    <dgm:cxn modelId="{3E71A929-6AB8-45B5-897B-D3B5FBB4F31E}" type="presOf" srcId="{87C534CA-554F-4527-B038-E50250826CC3}" destId="{222F4669-2C60-4C00-894F-C77C063C721C}" srcOrd="0" destOrd="0" presId="urn:microsoft.com/office/officeart/2005/8/layout/chevron1"/>
    <dgm:cxn modelId="{805AEC55-3B9F-4841-BD1C-4684F9111ADC}" srcId="{AE6E6F74-7581-40F4-95D1-34ACB4EBE218}" destId="{2AB8E4DA-B5AA-4C46-ABAF-57F234F9F70A}" srcOrd="2" destOrd="0" parTransId="{A5473375-2DF3-4F15-BD34-BB6C443F88CB}" sibTransId="{3FF8CE1E-E2DC-45F6-BFEB-5940CC7C621D}"/>
    <dgm:cxn modelId="{D35CE0A2-FA44-4A62-B777-56D4D276771E}" type="presOf" srcId="{70C1DFD0-3C9B-4A64-9122-5134930B3BB1}" destId="{44BDC902-013D-4FEA-8C0F-54E843681E7E}" srcOrd="0" destOrd="0" presId="urn:microsoft.com/office/officeart/2005/8/layout/chevron1"/>
    <dgm:cxn modelId="{277392F4-E057-4CE4-87BF-D3F4B6D3EF2A}" type="presParOf" srcId="{B83CC4D1-B0A3-43EE-AB87-B7EA6AB94FBC}" destId="{44BDC902-013D-4FEA-8C0F-54E843681E7E}" srcOrd="0" destOrd="0" presId="urn:microsoft.com/office/officeart/2005/8/layout/chevron1"/>
    <dgm:cxn modelId="{6A0F0A83-D594-41B8-9CBC-85CA735998B0}" type="presParOf" srcId="{B83CC4D1-B0A3-43EE-AB87-B7EA6AB94FBC}" destId="{E616CC2C-978C-47DD-A874-5A10E268BF70}" srcOrd="1" destOrd="0" presId="urn:microsoft.com/office/officeart/2005/8/layout/chevron1"/>
    <dgm:cxn modelId="{6E4E5A31-462F-4B08-B4FE-C3FC1A31AAEC}" type="presParOf" srcId="{B83CC4D1-B0A3-43EE-AB87-B7EA6AB94FBC}" destId="{8C437D51-61DB-4AA1-8E16-98F4EB6BA1CD}" srcOrd="2" destOrd="0" presId="urn:microsoft.com/office/officeart/2005/8/layout/chevron1"/>
    <dgm:cxn modelId="{523A8B3D-E850-433B-88CE-CAB97D432ECD}" type="presParOf" srcId="{B83CC4D1-B0A3-43EE-AB87-B7EA6AB94FBC}" destId="{B557C81E-D30E-4CB8-9E3C-594345C62650}" srcOrd="3" destOrd="0" presId="urn:microsoft.com/office/officeart/2005/8/layout/chevron1"/>
    <dgm:cxn modelId="{69E5FFBD-D6D8-4BB9-9477-AC59D9BCF368}" type="presParOf" srcId="{B83CC4D1-B0A3-43EE-AB87-B7EA6AB94FBC}" destId="{748842F6-BCF4-4858-B2B9-E4705FD3727C}" srcOrd="4" destOrd="0" presId="urn:microsoft.com/office/officeart/2005/8/layout/chevron1"/>
    <dgm:cxn modelId="{4DBF36CD-771C-46E2-BE63-AB3F717A1E5B}" type="presParOf" srcId="{B83CC4D1-B0A3-43EE-AB87-B7EA6AB94FBC}" destId="{9DBC6AE2-8BFB-49D6-AA07-84C3C2BA8D9A}" srcOrd="5" destOrd="0" presId="urn:microsoft.com/office/officeart/2005/8/layout/chevron1"/>
    <dgm:cxn modelId="{7820BB85-3804-4F29-A75A-D20DA1299C5F}" type="presParOf" srcId="{B83CC4D1-B0A3-43EE-AB87-B7EA6AB94FBC}" destId="{222F4669-2C60-4C00-894F-C77C063C721C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E6E6F74-7581-40F4-95D1-34ACB4EBE218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70C1DFD0-3C9B-4A64-9122-5134930B3BB1}">
      <dgm:prSet phldrT="[Text]"/>
      <dgm:spPr>
        <a:solidFill>
          <a:srgbClr val="0070B2"/>
        </a:solidFill>
      </dgm:spPr>
      <dgm:t>
        <a:bodyPr/>
        <a:lstStyle/>
        <a:p>
          <a:r>
            <a:rPr lang="en-US" b="1" dirty="0" smtClean="0"/>
            <a:t>Identify Factors for Consideration</a:t>
          </a:r>
          <a:endParaRPr lang="en-US" b="1" dirty="0"/>
        </a:p>
      </dgm:t>
    </dgm:pt>
    <dgm:pt modelId="{B1FFDD31-0C8D-4ADF-B3A5-00AB36A94B67}" type="parTrans" cxnId="{36F81E30-DC83-4D5F-A7CB-615B4BE070BE}">
      <dgm:prSet/>
      <dgm:spPr/>
      <dgm:t>
        <a:bodyPr/>
        <a:lstStyle/>
        <a:p>
          <a:endParaRPr lang="en-US"/>
        </a:p>
      </dgm:t>
    </dgm:pt>
    <dgm:pt modelId="{FCB9A4F1-B450-4118-8A76-8F648D86BBE3}" type="sibTrans" cxnId="{36F81E30-DC83-4D5F-A7CB-615B4BE070BE}">
      <dgm:prSet/>
      <dgm:spPr/>
      <dgm:t>
        <a:bodyPr/>
        <a:lstStyle/>
        <a:p>
          <a:endParaRPr lang="en-US"/>
        </a:p>
      </dgm:t>
    </dgm:pt>
    <dgm:pt modelId="{4BF65284-D7F4-406E-B068-6BE0A89F1595}">
      <dgm:prSet phldrT="[Text]"/>
      <dgm:spPr>
        <a:solidFill>
          <a:schemeClr val="tx1">
            <a:lumMod val="50000"/>
          </a:schemeClr>
        </a:solidFill>
      </dgm:spPr>
      <dgm:t>
        <a:bodyPr/>
        <a:lstStyle/>
        <a:p>
          <a:r>
            <a:rPr lang="en-US" b="1" dirty="0" smtClean="0"/>
            <a:t>Link Factors to Core Capabilities</a:t>
          </a:r>
          <a:endParaRPr lang="en-US" b="1" dirty="0"/>
        </a:p>
      </dgm:t>
    </dgm:pt>
    <dgm:pt modelId="{607E2490-84AE-4646-95A8-415BFFBFB212}" type="parTrans" cxnId="{8B8AA632-6662-4F08-9DCD-C6D57F02000D}">
      <dgm:prSet/>
      <dgm:spPr/>
      <dgm:t>
        <a:bodyPr/>
        <a:lstStyle/>
        <a:p>
          <a:endParaRPr lang="en-US"/>
        </a:p>
      </dgm:t>
    </dgm:pt>
    <dgm:pt modelId="{8647586E-5B42-46D2-9750-24AE742B1582}" type="sibTrans" cxnId="{8B8AA632-6662-4F08-9DCD-C6D57F02000D}">
      <dgm:prSet/>
      <dgm:spPr/>
      <dgm:t>
        <a:bodyPr/>
        <a:lstStyle/>
        <a:p>
          <a:endParaRPr lang="en-US"/>
        </a:p>
      </dgm:t>
    </dgm:pt>
    <dgm:pt modelId="{87C534CA-554F-4527-B038-E50250826CC3}">
      <dgm:prSet phldrT="[Text]"/>
      <dgm:spPr>
        <a:solidFill>
          <a:schemeClr val="tx1">
            <a:lumMod val="50000"/>
          </a:schemeClr>
        </a:solidFill>
      </dgm:spPr>
      <dgm:t>
        <a:bodyPr/>
        <a:lstStyle/>
        <a:p>
          <a:r>
            <a:rPr lang="en-US" b="1" dirty="0" smtClean="0"/>
            <a:t>Develop a Multi-year Schedule</a:t>
          </a:r>
          <a:endParaRPr lang="en-US" b="1" dirty="0"/>
        </a:p>
      </dgm:t>
    </dgm:pt>
    <dgm:pt modelId="{6AC54523-708D-42DC-B04A-A22833E550B7}" type="parTrans" cxnId="{1A2473EF-EFB9-4F82-B3E6-ADA46E3AB2C4}">
      <dgm:prSet/>
      <dgm:spPr/>
      <dgm:t>
        <a:bodyPr/>
        <a:lstStyle/>
        <a:p>
          <a:endParaRPr lang="en-US"/>
        </a:p>
      </dgm:t>
    </dgm:pt>
    <dgm:pt modelId="{811AAA69-672B-4BBA-83C4-747187583AB9}" type="sibTrans" cxnId="{1A2473EF-EFB9-4F82-B3E6-ADA46E3AB2C4}">
      <dgm:prSet/>
      <dgm:spPr/>
      <dgm:t>
        <a:bodyPr/>
        <a:lstStyle/>
        <a:p>
          <a:endParaRPr lang="en-US"/>
        </a:p>
      </dgm:t>
    </dgm:pt>
    <dgm:pt modelId="{2AB8E4DA-B5AA-4C46-ABAF-57F234F9F70A}">
      <dgm:prSet phldrT="[Text]"/>
      <dgm:spPr>
        <a:solidFill>
          <a:schemeClr val="tx1">
            <a:lumMod val="50000"/>
          </a:schemeClr>
        </a:solidFill>
      </dgm:spPr>
      <dgm:t>
        <a:bodyPr/>
        <a:lstStyle/>
        <a:p>
          <a:r>
            <a:rPr lang="en-US" b="1" dirty="0" smtClean="0"/>
            <a:t>Establish Exercise Program Priorities</a:t>
          </a:r>
          <a:endParaRPr lang="en-US" b="1" dirty="0"/>
        </a:p>
      </dgm:t>
    </dgm:pt>
    <dgm:pt modelId="{A5473375-2DF3-4F15-BD34-BB6C443F88CB}" type="parTrans" cxnId="{805AEC55-3B9F-4841-BD1C-4684F9111ADC}">
      <dgm:prSet/>
      <dgm:spPr/>
      <dgm:t>
        <a:bodyPr/>
        <a:lstStyle/>
        <a:p>
          <a:endParaRPr lang="en-US"/>
        </a:p>
      </dgm:t>
    </dgm:pt>
    <dgm:pt modelId="{3FF8CE1E-E2DC-45F6-BFEB-5940CC7C621D}" type="sibTrans" cxnId="{805AEC55-3B9F-4841-BD1C-4684F9111ADC}">
      <dgm:prSet/>
      <dgm:spPr/>
      <dgm:t>
        <a:bodyPr/>
        <a:lstStyle/>
        <a:p>
          <a:endParaRPr lang="en-US"/>
        </a:p>
      </dgm:t>
    </dgm:pt>
    <dgm:pt modelId="{B83CC4D1-B0A3-43EE-AB87-B7EA6AB94FBC}" type="pres">
      <dgm:prSet presAssocID="{AE6E6F74-7581-40F4-95D1-34ACB4EBE218}" presName="Name0" presStyleCnt="0">
        <dgm:presLayoutVars>
          <dgm:dir/>
          <dgm:animLvl val="lvl"/>
          <dgm:resizeHandles val="exact"/>
        </dgm:presLayoutVars>
      </dgm:prSet>
      <dgm:spPr/>
    </dgm:pt>
    <dgm:pt modelId="{44BDC902-013D-4FEA-8C0F-54E843681E7E}" type="pres">
      <dgm:prSet presAssocID="{70C1DFD0-3C9B-4A64-9122-5134930B3BB1}" presName="parTxOnly" presStyleLbl="node1" presStyleIdx="0" presStyleCnt="4" custLinFactNeighborX="-821" custLinFactNeighborY="-39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16CC2C-978C-47DD-A874-5A10E268BF70}" type="pres">
      <dgm:prSet presAssocID="{FCB9A4F1-B450-4118-8A76-8F648D86BBE3}" presName="parTxOnlySpace" presStyleCnt="0"/>
      <dgm:spPr/>
    </dgm:pt>
    <dgm:pt modelId="{8C437D51-61DB-4AA1-8E16-98F4EB6BA1CD}" type="pres">
      <dgm:prSet presAssocID="{4BF65284-D7F4-406E-B068-6BE0A89F1595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57C81E-D30E-4CB8-9E3C-594345C62650}" type="pres">
      <dgm:prSet presAssocID="{8647586E-5B42-46D2-9750-24AE742B1582}" presName="parTxOnlySpace" presStyleCnt="0"/>
      <dgm:spPr/>
    </dgm:pt>
    <dgm:pt modelId="{748842F6-BCF4-4858-B2B9-E4705FD3727C}" type="pres">
      <dgm:prSet presAssocID="{2AB8E4DA-B5AA-4C46-ABAF-57F234F9F70A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BC6AE2-8BFB-49D6-AA07-84C3C2BA8D9A}" type="pres">
      <dgm:prSet presAssocID="{3FF8CE1E-E2DC-45F6-BFEB-5940CC7C621D}" presName="parTxOnlySpace" presStyleCnt="0"/>
      <dgm:spPr/>
    </dgm:pt>
    <dgm:pt modelId="{222F4669-2C60-4C00-894F-C77C063C721C}" type="pres">
      <dgm:prSet presAssocID="{87C534CA-554F-4527-B038-E50250826CC3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B8AA632-6662-4F08-9DCD-C6D57F02000D}" srcId="{AE6E6F74-7581-40F4-95D1-34ACB4EBE218}" destId="{4BF65284-D7F4-406E-B068-6BE0A89F1595}" srcOrd="1" destOrd="0" parTransId="{607E2490-84AE-4646-95A8-415BFFBFB212}" sibTransId="{8647586E-5B42-46D2-9750-24AE742B1582}"/>
    <dgm:cxn modelId="{1A2473EF-EFB9-4F82-B3E6-ADA46E3AB2C4}" srcId="{AE6E6F74-7581-40F4-95D1-34ACB4EBE218}" destId="{87C534CA-554F-4527-B038-E50250826CC3}" srcOrd="3" destOrd="0" parTransId="{6AC54523-708D-42DC-B04A-A22833E550B7}" sibTransId="{811AAA69-672B-4BBA-83C4-747187583AB9}"/>
    <dgm:cxn modelId="{6E2721C3-A74F-4C74-A4ED-AAE1D61808CA}" type="presOf" srcId="{87C534CA-554F-4527-B038-E50250826CC3}" destId="{222F4669-2C60-4C00-894F-C77C063C721C}" srcOrd="0" destOrd="0" presId="urn:microsoft.com/office/officeart/2005/8/layout/chevron1"/>
    <dgm:cxn modelId="{A4937CD0-0821-48AE-9CA5-FE63589037FE}" type="presOf" srcId="{AE6E6F74-7581-40F4-95D1-34ACB4EBE218}" destId="{B83CC4D1-B0A3-43EE-AB87-B7EA6AB94FBC}" srcOrd="0" destOrd="0" presId="urn:microsoft.com/office/officeart/2005/8/layout/chevron1"/>
    <dgm:cxn modelId="{13032AD6-248B-43FC-8644-933AFEC18477}" type="presOf" srcId="{70C1DFD0-3C9B-4A64-9122-5134930B3BB1}" destId="{44BDC902-013D-4FEA-8C0F-54E843681E7E}" srcOrd="0" destOrd="0" presId="urn:microsoft.com/office/officeart/2005/8/layout/chevron1"/>
    <dgm:cxn modelId="{36F81E30-DC83-4D5F-A7CB-615B4BE070BE}" srcId="{AE6E6F74-7581-40F4-95D1-34ACB4EBE218}" destId="{70C1DFD0-3C9B-4A64-9122-5134930B3BB1}" srcOrd="0" destOrd="0" parTransId="{B1FFDD31-0C8D-4ADF-B3A5-00AB36A94B67}" sibTransId="{FCB9A4F1-B450-4118-8A76-8F648D86BBE3}"/>
    <dgm:cxn modelId="{D6DE543D-1D38-4B39-8C74-A3D5ACDEA87D}" type="presOf" srcId="{4BF65284-D7F4-406E-B068-6BE0A89F1595}" destId="{8C437D51-61DB-4AA1-8E16-98F4EB6BA1CD}" srcOrd="0" destOrd="0" presId="urn:microsoft.com/office/officeart/2005/8/layout/chevron1"/>
    <dgm:cxn modelId="{291F284B-813D-400D-8C01-402B69C2A8A7}" type="presOf" srcId="{2AB8E4DA-B5AA-4C46-ABAF-57F234F9F70A}" destId="{748842F6-BCF4-4858-B2B9-E4705FD3727C}" srcOrd="0" destOrd="0" presId="urn:microsoft.com/office/officeart/2005/8/layout/chevron1"/>
    <dgm:cxn modelId="{805AEC55-3B9F-4841-BD1C-4684F9111ADC}" srcId="{AE6E6F74-7581-40F4-95D1-34ACB4EBE218}" destId="{2AB8E4DA-B5AA-4C46-ABAF-57F234F9F70A}" srcOrd="2" destOrd="0" parTransId="{A5473375-2DF3-4F15-BD34-BB6C443F88CB}" sibTransId="{3FF8CE1E-E2DC-45F6-BFEB-5940CC7C621D}"/>
    <dgm:cxn modelId="{F1B06008-7D66-4563-BE53-F3588BDF8724}" type="presParOf" srcId="{B83CC4D1-B0A3-43EE-AB87-B7EA6AB94FBC}" destId="{44BDC902-013D-4FEA-8C0F-54E843681E7E}" srcOrd="0" destOrd="0" presId="urn:microsoft.com/office/officeart/2005/8/layout/chevron1"/>
    <dgm:cxn modelId="{04B11BF8-2D30-4A69-B25D-D7244F88F47C}" type="presParOf" srcId="{B83CC4D1-B0A3-43EE-AB87-B7EA6AB94FBC}" destId="{E616CC2C-978C-47DD-A874-5A10E268BF70}" srcOrd="1" destOrd="0" presId="urn:microsoft.com/office/officeart/2005/8/layout/chevron1"/>
    <dgm:cxn modelId="{CBDCC4EF-166A-4B43-AD25-B57DB2DE3D6A}" type="presParOf" srcId="{B83CC4D1-B0A3-43EE-AB87-B7EA6AB94FBC}" destId="{8C437D51-61DB-4AA1-8E16-98F4EB6BA1CD}" srcOrd="2" destOrd="0" presId="urn:microsoft.com/office/officeart/2005/8/layout/chevron1"/>
    <dgm:cxn modelId="{A86CF19D-DE36-464E-A14B-5B55AF720603}" type="presParOf" srcId="{B83CC4D1-B0A3-43EE-AB87-B7EA6AB94FBC}" destId="{B557C81E-D30E-4CB8-9E3C-594345C62650}" srcOrd="3" destOrd="0" presId="urn:microsoft.com/office/officeart/2005/8/layout/chevron1"/>
    <dgm:cxn modelId="{A68C3AA7-E865-4D6E-893B-C6E5132279BC}" type="presParOf" srcId="{B83CC4D1-B0A3-43EE-AB87-B7EA6AB94FBC}" destId="{748842F6-BCF4-4858-B2B9-E4705FD3727C}" srcOrd="4" destOrd="0" presId="urn:microsoft.com/office/officeart/2005/8/layout/chevron1"/>
    <dgm:cxn modelId="{09D95408-7B29-4018-9519-C6EF1F527B9F}" type="presParOf" srcId="{B83CC4D1-B0A3-43EE-AB87-B7EA6AB94FBC}" destId="{9DBC6AE2-8BFB-49D6-AA07-84C3C2BA8D9A}" srcOrd="5" destOrd="0" presId="urn:microsoft.com/office/officeart/2005/8/layout/chevron1"/>
    <dgm:cxn modelId="{DA1EFAE9-2F02-4F17-AA52-C641764D267E}" type="presParOf" srcId="{B83CC4D1-B0A3-43EE-AB87-B7EA6AB94FBC}" destId="{222F4669-2C60-4C00-894F-C77C063C721C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E6E6F74-7581-40F4-95D1-34ACB4EBE218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70C1DFD0-3C9B-4A64-9122-5134930B3BB1}">
      <dgm:prSet phldrT="[Text]"/>
      <dgm:spPr>
        <a:solidFill>
          <a:schemeClr val="bg2"/>
        </a:solidFill>
      </dgm:spPr>
      <dgm:t>
        <a:bodyPr/>
        <a:lstStyle/>
        <a:p>
          <a:r>
            <a:rPr lang="en-US" b="1" dirty="0" smtClean="0"/>
            <a:t>Identify Factors for Consideration</a:t>
          </a:r>
          <a:endParaRPr lang="en-US" b="1" dirty="0"/>
        </a:p>
      </dgm:t>
    </dgm:pt>
    <dgm:pt modelId="{B1FFDD31-0C8D-4ADF-B3A5-00AB36A94B67}" type="parTrans" cxnId="{36F81E30-DC83-4D5F-A7CB-615B4BE070BE}">
      <dgm:prSet/>
      <dgm:spPr/>
      <dgm:t>
        <a:bodyPr/>
        <a:lstStyle/>
        <a:p>
          <a:endParaRPr lang="en-US"/>
        </a:p>
      </dgm:t>
    </dgm:pt>
    <dgm:pt modelId="{FCB9A4F1-B450-4118-8A76-8F648D86BBE3}" type="sibTrans" cxnId="{36F81E30-DC83-4D5F-A7CB-615B4BE070BE}">
      <dgm:prSet/>
      <dgm:spPr/>
      <dgm:t>
        <a:bodyPr/>
        <a:lstStyle/>
        <a:p>
          <a:endParaRPr lang="en-US"/>
        </a:p>
      </dgm:t>
    </dgm:pt>
    <dgm:pt modelId="{4BF65284-D7F4-406E-B068-6BE0A89F1595}">
      <dgm:prSet phldrT="[Text]"/>
      <dgm:spPr>
        <a:solidFill>
          <a:schemeClr val="accent2"/>
        </a:solidFill>
      </dgm:spPr>
      <dgm:t>
        <a:bodyPr/>
        <a:lstStyle/>
        <a:p>
          <a:r>
            <a:rPr lang="en-US" b="1" dirty="0" smtClean="0"/>
            <a:t>Link Factors to Core Capabilities</a:t>
          </a:r>
          <a:endParaRPr lang="en-US" b="1" dirty="0"/>
        </a:p>
      </dgm:t>
    </dgm:pt>
    <dgm:pt modelId="{607E2490-84AE-4646-95A8-415BFFBFB212}" type="parTrans" cxnId="{8B8AA632-6662-4F08-9DCD-C6D57F02000D}">
      <dgm:prSet/>
      <dgm:spPr/>
      <dgm:t>
        <a:bodyPr/>
        <a:lstStyle/>
        <a:p>
          <a:endParaRPr lang="en-US"/>
        </a:p>
      </dgm:t>
    </dgm:pt>
    <dgm:pt modelId="{8647586E-5B42-46D2-9750-24AE742B1582}" type="sibTrans" cxnId="{8B8AA632-6662-4F08-9DCD-C6D57F02000D}">
      <dgm:prSet/>
      <dgm:spPr/>
      <dgm:t>
        <a:bodyPr/>
        <a:lstStyle/>
        <a:p>
          <a:endParaRPr lang="en-US"/>
        </a:p>
      </dgm:t>
    </dgm:pt>
    <dgm:pt modelId="{87C534CA-554F-4527-B038-E50250826CC3}">
      <dgm:prSet phldrT="[Text]"/>
      <dgm:spPr>
        <a:solidFill>
          <a:schemeClr val="tx1">
            <a:lumMod val="50000"/>
          </a:schemeClr>
        </a:solidFill>
      </dgm:spPr>
      <dgm:t>
        <a:bodyPr/>
        <a:lstStyle/>
        <a:p>
          <a:r>
            <a:rPr lang="en-US" b="1" dirty="0" smtClean="0"/>
            <a:t>Develop a Multi-year Schedule</a:t>
          </a:r>
          <a:endParaRPr lang="en-US" b="1" dirty="0"/>
        </a:p>
      </dgm:t>
    </dgm:pt>
    <dgm:pt modelId="{6AC54523-708D-42DC-B04A-A22833E550B7}" type="parTrans" cxnId="{1A2473EF-EFB9-4F82-B3E6-ADA46E3AB2C4}">
      <dgm:prSet/>
      <dgm:spPr/>
      <dgm:t>
        <a:bodyPr/>
        <a:lstStyle/>
        <a:p>
          <a:endParaRPr lang="en-US"/>
        </a:p>
      </dgm:t>
    </dgm:pt>
    <dgm:pt modelId="{811AAA69-672B-4BBA-83C4-747187583AB9}" type="sibTrans" cxnId="{1A2473EF-EFB9-4F82-B3E6-ADA46E3AB2C4}">
      <dgm:prSet/>
      <dgm:spPr/>
      <dgm:t>
        <a:bodyPr/>
        <a:lstStyle/>
        <a:p>
          <a:endParaRPr lang="en-US"/>
        </a:p>
      </dgm:t>
    </dgm:pt>
    <dgm:pt modelId="{2AB8E4DA-B5AA-4C46-ABAF-57F234F9F70A}">
      <dgm:prSet phldrT="[Text]"/>
      <dgm:spPr>
        <a:solidFill>
          <a:schemeClr val="tx1">
            <a:lumMod val="50000"/>
          </a:schemeClr>
        </a:solidFill>
      </dgm:spPr>
      <dgm:t>
        <a:bodyPr/>
        <a:lstStyle/>
        <a:p>
          <a:r>
            <a:rPr lang="en-US" b="1" dirty="0" smtClean="0"/>
            <a:t>Establish Exercise Program Priorities</a:t>
          </a:r>
          <a:endParaRPr lang="en-US" b="1" dirty="0"/>
        </a:p>
      </dgm:t>
    </dgm:pt>
    <dgm:pt modelId="{A5473375-2DF3-4F15-BD34-BB6C443F88CB}" type="parTrans" cxnId="{805AEC55-3B9F-4841-BD1C-4684F9111ADC}">
      <dgm:prSet/>
      <dgm:spPr/>
      <dgm:t>
        <a:bodyPr/>
        <a:lstStyle/>
        <a:p>
          <a:endParaRPr lang="en-US"/>
        </a:p>
      </dgm:t>
    </dgm:pt>
    <dgm:pt modelId="{3FF8CE1E-E2DC-45F6-BFEB-5940CC7C621D}" type="sibTrans" cxnId="{805AEC55-3B9F-4841-BD1C-4684F9111ADC}">
      <dgm:prSet/>
      <dgm:spPr/>
      <dgm:t>
        <a:bodyPr/>
        <a:lstStyle/>
        <a:p>
          <a:endParaRPr lang="en-US"/>
        </a:p>
      </dgm:t>
    </dgm:pt>
    <dgm:pt modelId="{B83CC4D1-B0A3-43EE-AB87-B7EA6AB94FBC}" type="pres">
      <dgm:prSet presAssocID="{AE6E6F74-7581-40F4-95D1-34ACB4EBE218}" presName="Name0" presStyleCnt="0">
        <dgm:presLayoutVars>
          <dgm:dir/>
          <dgm:animLvl val="lvl"/>
          <dgm:resizeHandles val="exact"/>
        </dgm:presLayoutVars>
      </dgm:prSet>
      <dgm:spPr/>
    </dgm:pt>
    <dgm:pt modelId="{44BDC902-013D-4FEA-8C0F-54E843681E7E}" type="pres">
      <dgm:prSet presAssocID="{70C1DFD0-3C9B-4A64-9122-5134930B3BB1}" presName="parTxOnly" presStyleLbl="node1" presStyleIdx="0" presStyleCnt="4" custLinFactNeighborX="-821" custLinFactNeighborY="-39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16CC2C-978C-47DD-A874-5A10E268BF70}" type="pres">
      <dgm:prSet presAssocID="{FCB9A4F1-B450-4118-8A76-8F648D86BBE3}" presName="parTxOnlySpace" presStyleCnt="0"/>
      <dgm:spPr/>
    </dgm:pt>
    <dgm:pt modelId="{8C437D51-61DB-4AA1-8E16-98F4EB6BA1CD}" type="pres">
      <dgm:prSet presAssocID="{4BF65284-D7F4-406E-B068-6BE0A89F1595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57C81E-D30E-4CB8-9E3C-594345C62650}" type="pres">
      <dgm:prSet presAssocID="{8647586E-5B42-46D2-9750-24AE742B1582}" presName="parTxOnlySpace" presStyleCnt="0"/>
      <dgm:spPr/>
    </dgm:pt>
    <dgm:pt modelId="{748842F6-BCF4-4858-B2B9-E4705FD3727C}" type="pres">
      <dgm:prSet presAssocID="{2AB8E4DA-B5AA-4C46-ABAF-57F234F9F70A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BC6AE2-8BFB-49D6-AA07-84C3C2BA8D9A}" type="pres">
      <dgm:prSet presAssocID="{3FF8CE1E-E2DC-45F6-BFEB-5940CC7C621D}" presName="parTxOnlySpace" presStyleCnt="0"/>
      <dgm:spPr/>
    </dgm:pt>
    <dgm:pt modelId="{222F4669-2C60-4C00-894F-C77C063C721C}" type="pres">
      <dgm:prSet presAssocID="{87C534CA-554F-4527-B038-E50250826CC3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B8AA632-6662-4F08-9DCD-C6D57F02000D}" srcId="{AE6E6F74-7581-40F4-95D1-34ACB4EBE218}" destId="{4BF65284-D7F4-406E-B068-6BE0A89F1595}" srcOrd="1" destOrd="0" parTransId="{607E2490-84AE-4646-95A8-415BFFBFB212}" sibTransId="{8647586E-5B42-46D2-9750-24AE742B1582}"/>
    <dgm:cxn modelId="{1A2473EF-EFB9-4F82-B3E6-ADA46E3AB2C4}" srcId="{AE6E6F74-7581-40F4-95D1-34ACB4EBE218}" destId="{87C534CA-554F-4527-B038-E50250826CC3}" srcOrd="3" destOrd="0" parTransId="{6AC54523-708D-42DC-B04A-A22833E550B7}" sibTransId="{811AAA69-672B-4BBA-83C4-747187583AB9}"/>
    <dgm:cxn modelId="{D58FC942-E8F0-400D-A2B0-990D11BFA661}" type="presOf" srcId="{2AB8E4DA-B5AA-4C46-ABAF-57F234F9F70A}" destId="{748842F6-BCF4-4858-B2B9-E4705FD3727C}" srcOrd="0" destOrd="0" presId="urn:microsoft.com/office/officeart/2005/8/layout/chevron1"/>
    <dgm:cxn modelId="{9B441E11-6479-42F7-AECB-0054E0E3FA30}" type="presOf" srcId="{4BF65284-D7F4-406E-B068-6BE0A89F1595}" destId="{8C437D51-61DB-4AA1-8E16-98F4EB6BA1CD}" srcOrd="0" destOrd="0" presId="urn:microsoft.com/office/officeart/2005/8/layout/chevron1"/>
    <dgm:cxn modelId="{36F81E30-DC83-4D5F-A7CB-615B4BE070BE}" srcId="{AE6E6F74-7581-40F4-95D1-34ACB4EBE218}" destId="{70C1DFD0-3C9B-4A64-9122-5134930B3BB1}" srcOrd="0" destOrd="0" parTransId="{B1FFDD31-0C8D-4ADF-B3A5-00AB36A94B67}" sibTransId="{FCB9A4F1-B450-4118-8A76-8F648D86BBE3}"/>
    <dgm:cxn modelId="{C1CECBE7-C368-4012-BDC0-6ECA63C5EBB1}" type="presOf" srcId="{AE6E6F74-7581-40F4-95D1-34ACB4EBE218}" destId="{B83CC4D1-B0A3-43EE-AB87-B7EA6AB94FBC}" srcOrd="0" destOrd="0" presId="urn:microsoft.com/office/officeart/2005/8/layout/chevron1"/>
    <dgm:cxn modelId="{470B914C-4975-4944-8FF1-FC6645069877}" type="presOf" srcId="{70C1DFD0-3C9B-4A64-9122-5134930B3BB1}" destId="{44BDC902-013D-4FEA-8C0F-54E843681E7E}" srcOrd="0" destOrd="0" presId="urn:microsoft.com/office/officeart/2005/8/layout/chevron1"/>
    <dgm:cxn modelId="{DC7D4D3E-E0A0-4E32-AD94-2D0AB746E4DD}" type="presOf" srcId="{87C534CA-554F-4527-B038-E50250826CC3}" destId="{222F4669-2C60-4C00-894F-C77C063C721C}" srcOrd="0" destOrd="0" presId="urn:microsoft.com/office/officeart/2005/8/layout/chevron1"/>
    <dgm:cxn modelId="{805AEC55-3B9F-4841-BD1C-4684F9111ADC}" srcId="{AE6E6F74-7581-40F4-95D1-34ACB4EBE218}" destId="{2AB8E4DA-B5AA-4C46-ABAF-57F234F9F70A}" srcOrd="2" destOrd="0" parTransId="{A5473375-2DF3-4F15-BD34-BB6C443F88CB}" sibTransId="{3FF8CE1E-E2DC-45F6-BFEB-5940CC7C621D}"/>
    <dgm:cxn modelId="{FDAB9C0E-1A6E-4500-95AE-D9D83B9F62EA}" type="presParOf" srcId="{B83CC4D1-B0A3-43EE-AB87-B7EA6AB94FBC}" destId="{44BDC902-013D-4FEA-8C0F-54E843681E7E}" srcOrd="0" destOrd="0" presId="urn:microsoft.com/office/officeart/2005/8/layout/chevron1"/>
    <dgm:cxn modelId="{5F577888-0813-4E73-B022-5646F06D185A}" type="presParOf" srcId="{B83CC4D1-B0A3-43EE-AB87-B7EA6AB94FBC}" destId="{E616CC2C-978C-47DD-A874-5A10E268BF70}" srcOrd="1" destOrd="0" presId="urn:microsoft.com/office/officeart/2005/8/layout/chevron1"/>
    <dgm:cxn modelId="{59D13C7C-F523-4BC1-8DF0-88BC2A512541}" type="presParOf" srcId="{B83CC4D1-B0A3-43EE-AB87-B7EA6AB94FBC}" destId="{8C437D51-61DB-4AA1-8E16-98F4EB6BA1CD}" srcOrd="2" destOrd="0" presId="urn:microsoft.com/office/officeart/2005/8/layout/chevron1"/>
    <dgm:cxn modelId="{C573E268-6C94-4472-BB87-7B59EC34FC11}" type="presParOf" srcId="{B83CC4D1-B0A3-43EE-AB87-B7EA6AB94FBC}" destId="{B557C81E-D30E-4CB8-9E3C-594345C62650}" srcOrd="3" destOrd="0" presId="urn:microsoft.com/office/officeart/2005/8/layout/chevron1"/>
    <dgm:cxn modelId="{73FF85B9-7122-44F5-9A80-5E683BBF139B}" type="presParOf" srcId="{B83CC4D1-B0A3-43EE-AB87-B7EA6AB94FBC}" destId="{748842F6-BCF4-4858-B2B9-E4705FD3727C}" srcOrd="4" destOrd="0" presId="urn:microsoft.com/office/officeart/2005/8/layout/chevron1"/>
    <dgm:cxn modelId="{E70B4A0C-9C5F-4C43-A2C0-A6C377230E75}" type="presParOf" srcId="{B83CC4D1-B0A3-43EE-AB87-B7EA6AB94FBC}" destId="{9DBC6AE2-8BFB-49D6-AA07-84C3C2BA8D9A}" srcOrd="5" destOrd="0" presId="urn:microsoft.com/office/officeart/2005/8/layout/chevron1"/>
    <dgm:cxn modelId="{D6C7C4CE-E2A4-4C36-B8FB-7BB21C0B1CEE}" type="presParOf" srcId="{B83CC4D1-B0A3-43EE-AB87-B7EA6AB94FBC}" destId="{222F4669-2C60-4C00-894F-C77C063C721C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E6E6F74-7581-40F4-95D1-34ACB4EBE218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70C1DFD0-3C9B-4A64-9122-5134930B3BB1}">
      <dgm:prSet phldrT="[Text]"/>
      <dgm:spPr>
        <a:solidFill>
          <a:schemeClr val="bg2"/>
        </a:solidFill>
      </dgm:spPr>
      <dgm:t>
        <a:bodyPr/>
        <a:lstStyle/>
        <a:p>
          <a:r>
            <a:rPr lang="en-US" b="1" dirty="0" smtClean="0"/>
            <a:t>Identify Factors for Consideration</a:t>
          </a:r>
          <a:endParaRPr lang="en-US" b="1" dirty="0"/>
        </a:p>
      </dgm:t>
    </dgm:pt>
    <dgm:pt modelId="{B1FFDD31-0C8D-4ADF-B3A5-00AB36A94B67}" type="parTrans" cxnId="{36F81E30-DC83-4D5F-A7CB-615B4BE070BE}">
      <dgm:prSet/>
      <dgm:spPr/>
      <dgm:t>
        <a:bodyPr/>
        <a:lstStyle/>
        <a:p>
          <a:endParaRPr lang="en-US"/>
        </a:p>
      </dgm:t>
    </dgm:pt>
    <dgm:pt modelId="{FCB9A4F1-B450-4118-8A76-8F648D86BBE3}" type="sibTrans" cxnId="{36F81E30-DC83-4D5F-A7CB-615B4BE070BE}">
      <dgm:prSet/>
      <dgm:spPr/>
      <dgm:t>
        <a:bodyPr/>
        <a:lstStyle/>
        <a:p>
          <a:endParaRPr lang="en-US"/>
        </a:p>
      </dgm:t>
    </dgm:pt>
    <dgm:pt modelId="{4BF65284-D7F4-406E-B068-6BE0A89F1595}">
      <dgm:prSet phldrT="[Text]"/>
      <dgm:spPr>
        <a:solidFill>
          <a:schemeClr val="bg2"/>
        </a:solidFill>
      </dgm:spPr>
      <dgm:t>
        <a:bodyPr/>
        <a:lstStyle/>
        <a:p>
          <a:r>
            <a:rPr lang="en-US" b="1" dirty="0" smtClean="0"/>
            <a:t>Link Factors to Core Capabilities</a:t>
          </a:r>
          <a:endParaRPr lang="en-US" b="1" dirty="0"/>
        </a:p>
      </dgm:t>
    </dgm:pt>
    <dgm:pt modelId="{607E2490-84AE-4646-95A8-415BFFBFB212}" type="parTrans" cxnId="{8B8AA632-6662-4F08-9DCD-C6D57F02000D}">
      <dgm:prSet/>
      <dgm:spPr/>
      <dgm:t>
        <a:bodyPr/>
        <a:lstStyle/>
        <a:p>
          <a:endParaRPr lang="en-US"/>
        </a:p>
      </dgm:t>
    </dgm:pt>
    <dgm:pt modelId="{8647586E-5B42-46D2-9750-24AE742B1582}" type="sibTrans" cxnId="{8B8AA632-6662-4F08-9DCD-C6D57F02000D}">
      <dgm:prSet/>
      <dgm:spPr/>
      <dgm:t>
        <a:bodyPr/>
        <a:lstStyle/>
        <a:p>
          <a:endParaRPr lang="en-US"/>
        </a:p>
      </dgm:t>
    </dgm:pt>
    <dgm:pt modelId="{87C534CA-554F-4527-B038-E50250826CC3}">
      <dgm:prSet phldrT="[Text]"/>
      <dgm:spPr>
        <a:solidFill>
          <a:schemeClr val="tx1">
            <a:lumMod val="50000"/>
          </a:schemeClr>
        </a:solidFill>
      </dgm:spPr>
      <dgm:t>
        <a:bodyPr/>
        <a:lstStyle/>
        <a:p>
          <a:r>
            <a:rPr lang="en-US" b="1" dirty="0" smtClean="0"/>
            <a:t>Develop a Multi-year Schedule</a:t>
          </a:r>
          <a:endParaRPr lang="en-US" b="1" dirty="0"/>
        </a:p>
      </dgm:t>
    </dgm:pt>
    <dgm:pt modelId="{6AC54523-708D-42DC-B04A-A22833E550B7}" type="parTrans" cxnId="{1A2473EF-EFB9-4F82-B3E6-ADA46E3AB2C4}">
      <dgm:prSet/>
      <dgm:spPr/>
      <dgm:t>
        <a:bodyPr/>
        <a:lstStyle/>
        <a:p>
          <a:endParaRPr lang="en-US"/>
        </a:p>
      </dgm:t>
    </dgm:pt>
    <dgm:pt modelId="{811AAA69-672B-4BBA-83C4-747187583AB9}" type="sibTrans" cxnId="{1A2473EF-EFB9-4F82-B3E6-ADA46E3AB2C4}">
      <dgm:prSet/>
      <dgm:spPr/>
      <dgm:t>
        <a:bodyPr/>
        <a:lstStyle/>
        <a:p>
          <a:endParaRPr lang="en-US"/>
        </a:p>
      </dgm:t>
    </dgm:pt>
    <dgm:pt modelId="{2AB8E4DA-B5AA-4C46-ABAF-57F234F9F70A}">
      <dgm:prSet phldrT="[Text]"/>
      <dgm:spPr>
        <a:solidFill>
          <a:schemeClr val="accent2"/>
        </a:solidFill>
      </dgm:spPr>
      <dgm:t>
        <a:bodyPr/>
        <a:lstStyle/>
        <a:p>
          <a:r>
            <a:rPr lang="en-US" b="1" dirty="0" smtClean="0"/>
            <a:t>Establish Exercise Program Priorities</a:t>
          </a:r>
          <a:endParaRPr lang="en-US" b="1" dirty="0"/>
        </a:p>
      </dgm:t>
    </dgm:pt>
    <dgm:pt modelId="{A5473375-2DF3-4F15-BD34-BB6C443F88CB}" type="parTrans" cxnId="{805AEC55-3B9F-4841-BD1C-4684F9111ADC}">
      <dgm:prSet/>
      <dgm:spPr/>
      <dgm:t>
        <a:bodyPr/>
        <a:lstStyle/>
        <a:p>
          <a:endParaRPr lang="en-US"/>
        </a:p>
      </dgm:t>
    </dgm:pt>
    <dgm:pt modelId="{3FF8CE1E-E2DC-45F6-BFEB-5940CC7C621D}" type="sibTrans" cxnId="{805AEC55-3B9F-4841-BD1C-4684F9111ADC}">
      <dgm:prSet/>
      <dgm:spPr/>
      <dgm:t>
        <a:bodyPr/>
        <a:lstStyle/>
        <a:p>
          <a:endParaRPr lang="en-US"/>
        </a:p>
      </dgm:t>
    </dgm:pt>
    <dgm:pt modelId="{B83CC4D1-B0A3-43EE-AB87-B7EA6AB94FBC}" type="pres">
      <dgm:prSet presAssocID="{AE6E6F74-7581-40F4-95D1-34ACB4EBE218}" presName="Name0" presStyleCnt="0">
        <dgm:presLayoutVars>
          <dgm:dir/>
          <dgm:animLvl val="lvl"/>
          <dgm:resizeHandles val="exact"/>
        </dgm:presLayoutVars>
      </dgm:prSet>
      <dgm:spPr/>
    </dgm:pt>
    <dgm:pt modelId="{44BDC902-013D-4FEA-8C0F-54E843681E7E}" type="pres">
      <dgm:prSet presAssocID="{70C1DFD0-3C9B-4A64-9122-5134930B3BB1}" presName="parTxOnly" presStyleLbl="node1" presStyleIdx="0" presStyleCnt="4" custLinFactNeighborX="-821" custLinFactNeighborY="-39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16CC2C-978C-47DD-A874-5A10E268BF70}" type="pres">
      <dgm:prSet presAssocID="{FCB9A4F1-B450-4118-8A76-8F648D86BBE3}" presName="parTxOnlySpace" presStyleCnt="0"/>
      <dgm:spPr/>
    </dgm:pt>
    <dgm:pt modelId="{8C437D51-61DB-4AA1-8E16-98F4EB6BA1CD}" type="pres">
      <dgm:prSet presAssocID="{4BF65284-D7F4-406E-B068-6BE0A89F1595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57C81E-D30E-4CB8-9E3C-594345C62650}" type="pres">
      <dgm:prSet presAssocID="{8647586E-5B42-46D2-9750-24AE742B1582}" presName="parTxOnlySpace" presStyleCnt="0"/>
      <dgm:spPr/>
    </dgm:pt>
    <dgm:pt modelId="{748842F6-BCF4-4858-B2B9-E4705FD3727C}" type="pres">
      <dgm:prSet presAssocID="{2AB8E4DA-B5AA-4C46-ABAF-57F234F9F70A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BC6AE2-8BFB-49D6-AA07-84C3C2BA8D9A}" type="pres">
      <dgm:prSet presAssocID="{3FF8CE1E-E2DC-45F6-BFEB-5940CC7C621D}" presName="parTxOnlySpace" presStyleCnt="0"/>
      <dgm:spPr/>
    </dgm:pt>
    <dgm:pt modelId="{222F4669-2C60-4C00-894F-C77C063C721C}" type="pres">
      <dgm:prSet presAssocID="{87C534CA-554F-4527-B038-E50250826CC3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B8AA632-6662-4F08-9DCD-C6D57F02000D}" srcId="{AE6E6F74-7581-40F4-95D1-34ACB4EBE218}" destId="{4BF65284-D7F4-406E-B068-6BE0A89F1595}" srcOrd="1" destOrd="0" parTransId="{607E2490-84AE-4646-95A8-415BFFBFB212}" sibTransId="{8647586E-5B42-46D2-9750-24AE742B1582}"/>
    <dgm:cxn modelId="{1A2473EF-EFB9-4F82-B3E6-ADA46E3AB2C4}" srcId="{AE6E6F74-7581-40F4-95D1-34ACB4EBE218}" destId="{87C534CA-554F-4527-B038-E50250826CC3}" srcOrd="3" destOrd="0" parTransId="{6AC54523-708D-42DC-B04A-A22833E550B7}" sibTransId="{811AAA69-672B-4BBA-83C4-747187583AB9}"/>
    <dgm:cxn modelId="{9213C36F-92A5-4227-8B0D-6E28374CF59D}" type="presOf" srcId="{4BF65284-D7F4-406E-B068-6BE0A89F1595}" destId="{8C437D51-61DB-4AA1-8E16-98F4EB6BA1CD}" srcOrd="0" destOrd="0" presId="urn:microsoft.com/office/officeart/2005/8/layout/chevron1"/>
    <dgm:cxn modelId="{650F56C8-540E-457E-88B8-A235BF79811D}" type="presOf" srcId="{2AB8E4DA-B5AA-4C46-ABAF-57F234F9F70A}" destId="{748842F6-BCF4-4858-B2B9-E4705FD3727C}" srcOrd="0" destOrd="0" presId="urn:microsoft.com/office/officeart/2005/8/layout/chevron1"/>
    <dgm:cxn modelId="{5F9B4323-A6F1-421B-A54B-7CBBA34BDCB4}" type="presOf" srcId="{70C1DFD0-3C9B-4A64-9122-5134930B3BB1}" destId="{44BDC902-013D-4FEA-8C0F-54E843681E7E}" srcOrd="0" destOrd="0" presId="urn:microsoft.com/office/officeart/2005/8/layout/chevron1"/>
    <dgm:cxn modelId="{36F81E30-DC83-4D5F-A7CB-615B4BE070BE}" srcId="{AE6E6F74-7581-40F4-95D1-34ACB4EBE218}" destId="{70C1DFD0-3C9B-4A64-9122-5134930B3BB1}" srcOrd="0" destOrd="0" parTransId="{B1FFDD31-0C8D-4ADF-B3A5-00AB36A94B67}" sibTransId="{FCB9A4F1-B450-4118-8A76-8F648D86BBE3}"/>
    <dgm:cxn modelId="{A883192E-6799-4876-A882-4CE87583CC09}" type="presOf" srcId="{AE6E6F74-7581-40F4-95D1-34ACB4EBE218}" destId="{B83CC4D1-B0A3-43EE-AB87-B7EA6AB94FBC}" srcOrd="0" destOrd="0" presId="urn:microsoft.com/office/officeart/2005/8/layout/chevron1"/>
    <dgm:cxn modelId="{805AEC55-3B9F-4841-BD1C-4684F9111ADC}" srcId="{AE6E6F74-7581-40F4-95D1-34ACB4EBE218}" destId="{2AB8E4DA-B5AA-4C46-ABAF-57F234F9F70A}" srcOrd="2" destOrd="0" parTransId="{A5473375-2DF3-4F15-BD34-BB6C443F88CB}" sibTransId="{3FF8CE1E-E2DC-45F6-BFEB-5940CC7C621D}"/>
    <dgm:cxn modelId="{17626286-A1C1-4663-A4E6-612C46554731}" type="presOf" srcId="{87C534CA-554F-4527-B038-E50250826CC3}" destId="{222F4669-2C60-4C00-894F-C77C063C721C}" srcOrd="0" destOrd="0" presId="urn:microsoft.com/office/officeart/2005/8/layout/chevron1"/>
    <dgm:cxn modelId="{B209EFB3-AC87-4CFF-AD3D-57C0BBC683F8}" type="presParOf" srcId="{B83CC4D1-B0A3-43EE-AB87-B7EA6AB94FBC}" destId="{44BDC902-013D-4FEA-8C0F-54E843681E7E}" srcOrd="0" destOrd="0" presId="urn:microsoft.com/office/officeart/2005/8/layout/chevron1"/>
    <dgm:cxn modelId="{2852FC96-F30B-4CE0-B715-A174017C3DFC}" type="presParOf" srcId="{B83CC4D1-B0A3-43EE-AB87-B7EA6AB94FBC}" destId="{E616CC2C-978C-47DD-A874-5A10E268BF70}" srcOrd="1" destOrd="0" presId="urn:microsoft.com/office/officeart/2005/8/layout/chevron1"/>
    <dgm:cxn modelId="{0909E425-0AB1-431E-9A51-85AA4309A755}" type="presParOf" srcId="{B83CC4D1-B0A3-43EE-AB87-B7EA6AB94FBC}" destId="{8C437D51-61DB-4AA1-8E16-98F4EB6BA1CD}" srcOrd="2" destOrd="0" presId="urn:microsoft.com/office/officeart/2005/8/layout/chevron1"/>
    <dgm:cxn modelId="{C6968770-44D7-49B3-A4B3-53886F91F81E}" type="presParOf" srcId="{B83CC4D1-B0A3-43EE-AB87-B7EA6AB94FBC}" destId="{B557C81E-D30E-4CB8-9E3C-594345C62650}" srcOrd="3" destOrd="0" presId="urn:microsoft.com/office/officeart/2005/8/layout/chevron1"/>
    <dgm:cxn modelId="{C23CE040-4DE8-4BB8-83A9-FD2EEA99D089}" type="presParOf" srcId="{B83CC4D1-B0A3-43EE-AB87-B7EA6AB94FBC}" destId="{748842F6-BCF4-4858-B2B9-E4705FD3727C}" srcOrd="4" destOrd="0" presId="urn:microsoft.com/office/officeart/2005/8/layout/chevron1"/>
    <dgm:cxn modelId="{64422389-0CE5-4A9A-BD91-F7272D1906A6}" type="presParOf" srcId="{B83CC4D1-B0A3-43EE-AB87-B7EA6AB94FBC}" destId="{9DBC6AE2-8BFB-49D6-AA07-84C3C2BA8D9A}" srcOrd="5" destOrd="0" presId="urn:microsoft.com/office/officeart/2005/8/layout/chevron1"/>
    <dgm:cxn modelId="{EFBFE806-A913-4D76-8202-D59843580320}" type="presParOf" srcId="{B83CC4D1-B0A3-43EE-AB87-B7EA6AB94FBC}" destId="{222F4669-2C60-4C00-894F-C77C063C721C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E6E6F74-7581-40F4-95D1-34ACB4EBE218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70C1DFD0-3C9B-4A64-9122-5134930B3BB1}">
      <dgm:prSet phldrT="[Text]"/>
      <dgm:spPr>
        <a:solidFill>
          <a:schemeClr val="bg2"/>
        </a:solidFill>
      </dgm:spPr>
      <dgm:t>
        <a:bodyPr/>
        <a:lstStyle/>
        <a:p>
          <a:r>
            <a:rPr lang="en-US" b="1" dirty="0" smtClean="0"/>
            <a:t>Identify Factors for Consideration</a:t>
          </a:r>
          <a:endParaRPr lang="en-US" b="1" dirty="0"/>
        </a:p>
      </dgm:t>
    </dgm:pt>
    <dgm:pt modelId="{B1FFDD31-0C8D-4ADF-B3A5-00AB36A94B67}" type="parTrans" cxnId="{36F81E30-DC83-4D5F-A7CB-615B4BE070BE}">
      <dgm:prSet/>
      <dgm:spPr/>
      <dgm:t>
        <a:bodyPr/>
        <a:lstStyle/>
        <a:p>
          <a:endParaRPr lang="en-US"/>
        </a:p>
      </dgm:t>
    </dgm:pt>
    <dgm:pt modelId="{FCB9A4F1-B450-4118-8A76-8F648D86BBE3}" type="sibTrans" cxnId="{36F81E30-DC83-4D5F-A7CB-615B4BE070BE}">
      <dgm:prSet/>
      <dgm:spPr/>
      <dgm:t>
        <a:bodyPr/>
        <a:lstStyle/>
        <a:p>
          <a:endParaRPr lang="en-US"/>
        </a:p>
      </dgm:t>
    </dgm:pt>
    <dgm:pt modelId="{4BF65284-D7F4-406E-B068-6BE0A89F1595}">
      <dgm:prSet phldrT="[Text]"/>
      <dgm:spPr>
        <a:solidFill>
          <a:schemeClr val="bg2"/>
        </a:solidFill>
      </dgm:spPr>
      <dgm:t>
        <a:bodyPr/>
        <a:lstStyle/>
        <a:p>
          <a:r>
            <a:rPr lang="en-US" b="1" dirty="0" smtClean="0"/>
            <a:t>Link Factors to Core Capabilities</a:t>
          </a:r>
          <a:endParaRPr lang="en-US" b="1" dirty="0"/>
        </a:p>
      </dgm:t>
    </dgm:pt>
    <dgm:pt modelId="{607E2490-84AE-4646-95A8-415BFFBFB212}" type="parTrans" cxnId="{8B8AA632-6662-4F08-9DCD-C6D57F02000D}">
      <dgm:prSet/>
      <dgm:spPr/>
      <dgm:t>
        <a:bodyPr/>
        <a:lstStyle/>
        <a:p>
          <a:endParaRPr lang="en-US"/>
        </a:p>
      </dgm:t>
    </dgm:pt>
    <dgm:pt modelId="{8647586E-5B42-46D2-9750-24AE742B1582}" type="sibTrans" cxnId="{8B8AA632-6662-4F08-9DCD-C6D57F02000D}">
      <dgm:prSet/>
      <dgm:spPr/>
      <dgm:t>
        <a:bodyPr/>
        <a:lstStyle/>
        <a:p>
          <a:endParaRPr lang="en-US"/>
        </a:p>
      </dgm:t>
    </dgm:pt>
    <dgm:pt modelId="{87C534CA-554F-4527-B038-E50250826CC3}">
      <dgm:prSet phldrT="[Text]"/>
      <dgm:spPr>
        <a:solidFill>
          <a:schemeClr val="accent2"/>
        </a:solidFill>
      </dgm:spPr>
      <dgm:t>
        <a:bodyPr/>
        <a:lstStyle/>
        <a:p>
          <a:r>
            <a:rPr lang="en-US" b="1" dirty="0" smtClean="0"/>
            <a:t>Develop a Multi-year Schedule</a:t>
          </a:r>
          <a:endParaRPr lang="en-US" b="1" dirty="0"/>
        </a:p>
      </dgm:t>
    </dgm:pt>
    <dgm:pt modelId="{6AC54523-708D-42DC-B04A-A22833E550B7}" type="parTrans" cxnId="{1A2473EF-EFB9-4F82-B3E6-ADA46E3AB2C4}">
      <dgm:prSet/>
      <dgm:spPr/>
      <dgm:t>
        <a:bodyPr/>
        <a:lstStyle/>
        <a:p>
          <a:endParaRPr lang="en-US"/>
        </a:p>
      </dgm:t>
    </dgm:pt>
    <dgm:pt modelId="{811AAA69-672B-4BBA-83C4-747187583AB9}" type="sibTrans" cxnId="{1A2473EF-EFB9-4F82-B3E6-ADA46E3AB2C4}">
      <dgm:prSet/>
      <dgm:spPr/>
      <dgm:t>
        <a:bodyPr/>
        <a:lstStyle/>
        <a:p>
          <a:endParaRPr lang="en-US"/>
        </a:p>
      </dgm:t>
    </dgm:pt>
    <dgm:pt modelId="{2AB8E4DA-B5AA-4C46-ABAF-57F234F9F70A}">
      <dgm:prSet phldrT="[Text]"/>
      <dgm:spPr>
        <a:solidFill>
          <a:schemeClr val="bg2"/>
        </a:solidFill>
      </dgm:spPr>
      <dgm:t>
        <a:bodyPr/>
        <a:lstStyle/>
        <a:p>
          <a:r>
            <a:rPr lang="en-US" b="1" dirty="0" smtClean="0"/>
            <a:t>Establish Exercise Program Priorities</a:t>
          </a:r>
          <a:endParaRPr lang="en-US" b="1" dirty="0"/>
        </a:p>
      </dgm:t>
    </dgm:pt>
    <dgm:pt modelId="{A5473375-2DF3-4F15-BD34-BB6C443F88CB}" type="parTrans" cxnId="{805AEC55-3B9F-4841-BD1C-4684F9111ADC}">
      <dgm:prSet/>
      <dgm:spPr/>
      <dgm:t>
        <a:bodyPr/>
        <a:lstStyle/>
        <a:p>
          <a:endParaRPr lang="en-US"/>
        </a:p>
      </dgm:t>
    </dgm:pt>
    <dgm:pt modelId="{3FF8CE1E-E2DC-45F6-BFEB-5940CC7C621D}" type="sibTrans" cxnId="{805AEC55-3B9F-4841-BD1C-4684F9111ADC}">
      <dgm:prSet/>
      <dgm:spPr/>
      <dgm:t>
        <a:bodyPr/>
        <a:lstStyle/>
        <a:p>
          <a:endParaRPr lang="en-US"/>
        </a:p>
      </dgm:t>
    </dgm:pt>
    <dgm:pt modelId="{B83CC4D1-B0A3-43EE-AB87-B7EA6AB94FBC}" type="pres">
      <dgm:prSet presAssocID="{AE6E6F74-7581-40F4-95D1-34ACB4EBE218}" presName="Name0" presStyleCnt="0">
        <dgm:presLayoutVars>
          <dgm:dir/>
          <dgm:animLvl val="lvl"/>
          <dgm:resizeHandles val="exact"/>
        </dgm:presLayoutVars>
      </dgm:prSet>
      <dgm:spPr/>
    </dgm:pt>
    <dgm:pt modelId="{44BDC902-013D-4FEA-8C0F-54E843681E7E}" type="pres">
      <dgm:prSet presAssocID="{70C1DFD0-3C9B-4A64-9122-5134930B3BB1}" presName="parTxOnly" presStyleLbl="node1" presStyleIdx="0" presStyleCnt="4" custLinFactNeighborX="-821" custLinFactNeighborY="-39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16CC2C-978C-47DD-A874-5A10E268BF70}" type="pres">
      <dgm:prSet presAssocID="{FCB9A4F1-B450-4118-8A76-8F648D86BBE3}" presName="parTxOnlySpace" presStyleCnt="0"/>
      <dgm:spPr/>
    </dgm:pt>
    <dgm:pt modelId="{8C437D51-61DB-4AA1-8E16-98F4EB6BA1CD}" type="pres">
      <dgm:prSet presAssocID="{4BF65284-D7F4-406E-B068-6BE0A89F1595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57C81E-D30E-4CB8-9E3C-594345C62650}" type="pres">
      <dgm:prSet presAssocID="{8647586E-5B42-46D2-9750-24AE742B1582}" presName="parTxOnlySpace" presStyleCnt="0"/>
      <dgm:spPr/>
    </dgm:pt>
    <dgm:pt modelId="{748842F6-BCF4-4858-B2B9-E4705FD3727C}" type="pres">
      <dgm:prSet presAssocID="{2AB8E4DA-B5AA-4C46-ABAF-57F234F9F70A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BC6AE2-8BFB-49D6-AA07-84C3C2BA8D9A}" type="pres">
      <dgm:prSet presAssocID="{3FF8CE1E-E2DC-45F6-BFEB-5940CC7C621D}" presName="parTxOnlySpace" presStyleCnt="0"/>
      <dgm:spPr/>
    </dgm:pt>
    <dgm:pt modelId="{222F4669-2C60-4C00-894F-C77C063C721C}" type="pres">
      <dgm:prSet presAssocID="{87C534CA-554F-4527-B038-E50250826CC3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B8AA632-6662-4F08-9DCD-C6D57F02000D}" srcId="{AE6E6F74-7581-40F4-95D1-34ACB4EBE218}" destId="{4BF65284-D7F4-406E-B068-6BE0A89F1595}" srcOrd="1" destOrd="0" parTransId="{607E2490-84AE-4646-95A8-415BFFBFB212}" sibTransId="{8647586E-5B42-46D2-9750-24AE742B1582}"/>
    <dgm:cxn modelId="{1A2473EF-EFB9-4F82-B3E6-ADA46E3AB2C4}" srcId="{AE6E6F74-7581-40F4-95D1-34ACB4EBE218}" destId="{87C534CA-554F-4527-B038-E50250826CC3}" srcOrd="3" destOrd="0" parTransId="{6AC54523-708D-42DC-B04A-A22833E550B7}" sibTransId="{811AAA69-672B-4BBA-83C4-747187583AB9}"/>
    <dgm:cxn modelId="{86EA1DDD-230D-4992-BE55-8C49ACE2D101}" type="presOf" srcId="{87C534CA-554F-4527-B038-E50250826CC3}" destId="{222F4669-2C60-4C00-894F-C77C063C721C}" srcOrd="0" destOrd="0" presId="urn:microsoft.com/office/officeart/2005/8/layout/chevron1"/>
    <dgm:cxn modelId="{36F81E30-DC83-4D5F-A7CB-615B4BE070BE}" srcId="{AE6E6F74-7581-40F4-95D1-34ACB4EBE218}" destId="{70C1DFD0-3C9B-4A64-9122-5134930B3BB1}" srcOrd="0" destOrd="0" parTransId="{B1FFDD31-0C8D-4ADF-B3A5-00AB36A94B67}" sibTransId="{FCB9A4F1-B450-4118-8A76-8F648D86BBE3}"/>
    <dgm:cxn modelId="{7A6B5C7C-77B4-4396-A3D1-49E7FD665142}" type="presOf" srcId="{4BF65284-D7F4-406E-B068-6BE0A89F1595}" destId="{8C437D51-61DB-4AA1-8E16-98F4EB6BA1CD}" srcOrd="0" destOrd="0" presId="urn:microsoft.com/office/officeart/2005/8/layout/chevron1"/>
    <dgm:cxn modelId="{77C33511-4642-4EA2-AA56-81570B0EA4A8}" type="presOf" srcId="{AE6E6F74-7581-40F4-95D1-34ACB4EBE218}" destId="{B83CC4D1-B0A3-43EE-AB87-B7EA6AB94FBC}" srcOrd="0" destOrd="0" presId="urn:microsoft.com/office/officeart/2005/8/layout/chevron1"/>
    <dgm:cxn modelId="{4D69B18E-163C-4D7E-B341-A8CA543E1808}" type="presOf" srcId="{2AB8E4DA-B5AA-4C46-ABAF-57F234F9F70A}" destId="{748842F6-BCF4-4858-B2B9-E4705FD3727C}" srcOrd="0" destOrd="0" presId="urn:microsoft.com/office/officeart/2005/8/layout/chevron1"/>
    <dgm:cxn modelId="{805AEC55-3B9F-4841-BD1C-4684F9111ADC}" srcId="{AE6E6F74-7581-40F4-95D1-34ACB4EBE218}" destId="{2AB8E4DA-B5AA-4C46-ABAF-57F234F9F70A}" srcOrd="2" destOrd="0" parTransId="{A5473375-2DF3-4F15-BD34-BB6C443F88CB}" sibTransId="{3FF8CE1E-E2DC-45F6-BFEB-5940CC7C621D}"/>
    <dgm:cxn modelId="{5E570FC6-F354-42C1-ACA2-5EFDB2D71E7E}" type="presOf" srcId="{70C1DFD0-3C9B-4A64-9122-5134930B3BB1}" destId="{44BDC902-013D-4FEA-8C0F-54E843681E7E}" srcOrd="0" destOrd="0" presId="urn:microsoft.com/office/officeart/2005/8/layout/chevron1"/>
    <dgm:cxn modelId="{7407B30B-CD31-4430-8633-87FAE21F4064}" type="presParOf" srcId="{B83CC4D1-B0A3-43EE-AB87-B7EA6AB94FBC}" destId="{44BDC902-013D-4FEA-8C0F-54E843681E7E}" srcOrd="0" destOrd="0" presId="urn:microsoft.com/office/officeart/2005/8/layout/chevron1"/>
    <dgm:cxn modelId="{5FD7A269-E306-454F-B407-99D4AF188C63}" type="presParOf" srcId="{B83CC4D1-B0A3-43EE-AB87-B7EA6AB94FBC}" destId="{E616CC2C-978C-47DD-A874-5A10E268BF70}" srcOrd="1" destOrd="0" presId="urn:microsoft.com/office/officeart/2005/8/layout/chevron1"/>
    <dgm:cxn modelId="{668A5CCC-684B-419F-83A7-F43EDE258E02}" type="presParOf" srcId="{B83CC4D1-B0A3-43EE-AB87-B7EA6AB94FBC}" destId="{8C437D51-61DB-4AA1-8E16-98F4EB6BA1CD}" srcOrd="2" destOrd="0" presId="urn:microsoft.com/office/officeart/2005/8/layout/chevron1"/>
    <dgm:cxn modelId="{D14DA60A-775F-4CFD-AB03-8EED0D7A1797}" type="presParOf" srcId="{B83CC4D1-B0A3-43EE-AB87-B7EA6AB94FBC}" destId="{B557C81E-D30E-4CB8-9E3C-594345C62650}" srcOrd="3" destOrd="0" presId="urn:microsoft.com/office/officeart/2005/8/layout/chevron1"/>
    <dgm:cxn modelId="{E224D617-8BDF-4905-9FF0-AED4CBC183D5}" type="presParOf" srcId="{B83CC4D1-B0A3-43EE-AB87-B7EA6AB94FBC}" destId="{748842F6-BCF4-4858-B2B9-E4705FD3727C}" srcOrd="4" destOrd="0" presId="urn:microsoft.com/office/officeart/2005/8/layout/chevron1"/>
    <dgm:cxn modelId="{4B90A58A-6BDB-4FCD-8016-40DDB33DB4C4}" type="presParOf" srcId="{B83CC4D1-B0A3-43EE-AB87-B7EA6AB94FBC}" destId="{9DBC6AE2-8BFB-49D6-AA07-84C3C2BA8D9A}" srcOrd="5" destOrd="0" presId="urn:microsoft.com/office/officeart/2005/8/layout/chevron1"/>
    <dgm:cxn modelId="{BF4417CD-F8AB-40C0-9242-CF17B3814C3E}" type="presParOf" srcId="{B83CC4D1-B0A3-43EE-AB87-B7EA6AB94FBC}" destId="{222F4669-2C60-4C00-894F-C77C063C721C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4BDC902-013D-4FEA-8C0F-54E843681E7E}">
      <dsp:nvSpPr>
        <dsp:cNvPr id="0" name=""/>
        <dsp:cNvSpPr/>
      </dsp:nvSpPr>
      <dsp:spPr>
        <a:xfrm>
          <a:off x="2001" y="769452"/>
          <a:ext cx="2231154" cy="892461"/>
        </a:xfrm>
        <a:prstGeom prst="chevron">
          <a:avLst/>
        </a:prstGeom>
        <a:solidFill>
          <a:srgbClr val="0070B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Identify Factors for Consideration</a:t>
          </a:r>
          <a:endParaRPr lang="en-US" sz="1400" b="1" kern="1200" dirty="0"/>
        </a:p>
      </dsp:txBody>
      <dsp:txXfrm>
        <a:off x="2001" y="769452"/>
        <a:ext cx="2231154" cy="892461"/>
      </dsp:txXfrm>
    </dsp:sp>
    <dsp:sp modelId="{8C437D51-61DB-4AA1-8E16-98F4EB6BA1CD}">
      <dsp:nvSpPr>
        <dsp:cNvPr id="0" name=""/>
        <dsp:cNvSpPr/>
      </dsp:nvSpPr>
      <dsp:spPr>
        <a:xfrm>
          <a:off x="2011872" y="772969"/>
          <a:ext cx="2231154" cy="892461"/>
        </a:xfrm>
        <a:prstGeom prst="chevron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Link Factors to Core Capabilities</a:t>
          </a:r>
          <a:endParaRPr lang="en-US" sz="1400" b="1" kern="1200" dirty="0"/>
        </a:p>
      </dsp:txBody>
      <dsp:txXfrm>
        <a:off x="2011872" y="772969"/>
        <a:ext cx="2231154" cy="892461"/>
      </dsp:txXfrm>
    </dsp:sp>
    <dsp:sp modelId="{748842F6-BCF4-4858-B2B9-E4705FD3727C}">
      <dsp:nvSpPr>
        <dsp:cNvPr id="0" name=""/>
        <dsp:cNvSpPr/>
      </dsp:nvSpPr>
      <dsp:spPr>
        <a:xfrm>
          <a:off x="4019911" y="772969"/>
          <a:ext cx="2231154" cy="892461"/>
        </a:xfrm>
        <a:prstGeom prst="chevron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Establish Exercise Program Priorities</a:t>
          </a:r>
          <a:endParaRPr lang="en-US" sz="1400" b="1" kern="1200" dirty="0"/>
        </a:p>
      </dsp:txBody>
      <dsp:txXfrm>
        <a:off x="4019911" y="772969"/>
        <a:ext cx="2231154" cy="892461"/>
      </dsp:txXfrm>
    </dsp:sp>
    <dsp:sp modelId="{222F4669-2C60-4C00-894F-C77C063C721C}">
      <dsp:nvSpPr>
        <dsp:cNvPr id="0" name=""/>
        <dsp:cNvSpPr/>
      </dsp:nvSpPr>
      <dsp:spPr>
        <a:xfrm>
          <a:off x="6027950" y="772969"/>
          <a:ext cx="2231154" cy="892461"/>
        </a:xfrm>
        <a:prstGeom prst="chevron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Develop a Multi-year Schedule</a:t>
          </a:r>
          <a:endParaRPr lang="en-US" sz="1400" b="1" kern="1200" dirty="0"/>
        </a:p>
      </dsp:txBody>
      <dsp:txXfrm>
        <a:off x="6027950" y="772969"/>
        <a:ext cx="2231154" cy="89246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4BDC902-013D-4FEA-8C0F-54E843681E7E}">
      <dsp:nvSpPr>
        <dsp:cNvPr id="0" name=""/>
        <dsp:cNvSpPr/>
      </dsp:nvSpPr>
      <dsp:spPr>
        <a:xfrm>
          <a:off x="2001" y="769452"/>
          <a:ext cx="2231154" cy="892461"/>
        </a:xfrm>
        <a:prstGeom prst="chevron">
          <a:avLst/>
        </a:prstGeom>
        <a:solidFill>
          <a:srgbClr val="0070B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Identify Factors for Consideration</a:t>
          </a:r>
          <a:endParaRPr lang="en-US" sz="1400" b="1" kern="1200" dirty="0"/>
        </a:p>
      </dsp:txBody>
      <dsp:txXfrm>
        <a:off x="2001" y="769452"/>
        <a:ext cx="2231154" cy="892461"/>
      </dsp:txXfrm>
    </dsp:sp>
    <dsp:sp modelId="{8C437D51-61DB-4AA1-8E16-98F4EB6BA1CD}">
      <dsp:nvSpPr>
        <dsp:cNvPr id="0" name=""/>
        <dsp:cNvSpPr/>
      </dsp:nvSpPr>
      <dsp:spPr>
        <a:xfrm>
          <a:off x="2011872" y="772969"/>
          <a:ext cx="2231154" cy="892461"/>
        </a:xfrm>
        <a:prstGeom prst="chevron">
          <a:avLst/>
        </a:prstGeom>
        <a:solidFill>
          <a:schemeClr val="tx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Link Factors to Core Capabilities</a:t>
          </a:r>
          <a:endParaRPr lang="en-US" sz="1400" b="1" kern="1200" dirty="0"/>
        </a:p>
      </dsp:txBody>
      <dsp:txXfrm>
        <a:off x="2011872" y="772969"/>
        <a:ext cx="2231154" cy="892461"/>
      </dsp:txXfrm>
    </dsp:sp>
    <dsp:sp modelId="{748842F6-BCF4-4858-B2B9-E4705FD3727C}">
      <dsp:nvSpPr>
        <dsp:cNvPr id="0" name=""/>
        <dsp:cNvSpPr/>
      </dsp:nvSpPr>
      <dsp:spPr>
        <a:xfrm>
          <a:off x="4019911" y="772969"/>
          <a:ext cx="2231154" cy="892461"/>
        </a:xfrm>
        <a:prstGeom prst="chevron">
          <a:avLst/>
        </a:prstGeom>
        <a:solidFill>
          <a:schemeClr val="tx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Establish Exercise Program Priorities</a:t>
          </a:r>
          <a:endParaRPr lang="en-US" sz="1400" b="1" kern="1200" dirty="0"/>
        </a:p>
      </dsp:txBody>
      <dsp:txXfrm>
        <a:off x="4019911" y="772969"/>
        <a:ext cx="2231154" cy="892461"/>
      </dsp:txXfrm>
    </dsp:sp>
    <dsp:sp modelId="{222F4669-2C60-4C00-894F-C77C063C721C}">
      <dsp:nvSpPr>
        <dsp:cNvPr id="0" name=""/>
        <dsp:cNvSpPr/>
      </dsp:nvSpPr>
      <dsp:spPr>
        <a:xfrm>
          <a:off x="6027950" y="772969"/>
          <a:ext cx="2231154" cy="892461"/>
        </a:xfrm>
        <a:prstGeom prst="chevron">
          <a:avLst/>
        </a:prstGeom>
        <a:solidFill>
          <a:schemeClr val="tx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Develop a Multi-year Schedule</a:t>
          </a:r>
          <a:endParaRPr lang="en-US" sz="1400" b="1" kern="1200" dirty="0"/>
        </a:p>
      </dsp:txBody>
      <dsp:txXfrm>
        <a:off x="6027950" y="772969"/>
        <a:ext cx="2231154" cy="892461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4BDC902-013D-4FEA-8C0F-54E843681E7E}">
      <dsp:nvSpPr>
        <dsp:cNvPr id="0" name=""/>
        <dsp:cNvSpPr/>
      </dsp:nvSpPr>
      <dsp:spPr>
        <a:xfrm>
          <a:off x="2001" y="769452"/>
          <a:ext cx="2231154" cy="892461"/>
        </a:xfrm>
        <a:prstGeom prst="chevron">
          <a:avLst/>
        </a:prstGeom>
        <a:solidFill>
          <a:schemeClr val="bg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Identify Factors for Consideration</a:t>
          </a:r>
          <a:endParaRPr lang="en-US" sz="1400" b="1" kern="1200" dirty="0"/>
        </a:p>
      </dsp:txBody>
      <dsp:txXfrm>
        <a:off x="2001" y="769452"/>
        <a:ext cx="2231154" cy="892461"/>
      </dsp:txXfrm>
    </dsp:sp>
    <dsp:sp modelId="{8C437D51-61DB-4AA1-8E16-98F4EB6BA1CD}">
      <dsp:nvSpPr>
        <dsp:cNvPr id="0" name=""/>
        <dsp:cNvSpPr/>
      </dsp:nvSpPr>
      <dsp:spPr>
        <a:xfrm>
          <a:off x="2011872" y="772969"/>
          <a:ext cx="2231154" cy="892461"/>
        </a:xfrm>
        <a:prstGeom prst="chevron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Link Factors to Core Capabilities</a:t>
          </a:r>
          <a:endParaRPr lang="en-US" sz="1400" b="1" kern="1200" dirty="0"/>
        </a:p>
      </dsp:txBody>
      <dsp:txXfrm>
        <a:off x="2011872" y="772969"/>
        <a:ext cx="2231154" cy="892461"/>
      </dsp:txXfrm>
    </dsp:sp>
    <dsp:sp modelId="{748842F6-BCF4-4858-B2B9-E4705FD3727C}">
      <dsp:nvSpPr>
        <dsp:cNvPr id="0" name=""/>
        <dsp:cNvSpPr/>
      </dsp:nvSpPr>
      <dsp:spPr>
        <a:xfrm>
          <a:off x="4019911" y="772969"/>
          <a:ext cx="2231154" cy="892461"/>
        </a:xfrm>
        <a:prstGeom prst="chevron">
          <a:avLst/>
        </a:prstGeom>
        <a:solidFill>
          <a:schemeClr val="tx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Establish Exercise Program Priorities</a:t>
          </a:r>
          <a:endParaRPr lang="en-US" sz="1400" b="1" kern="1200" dirty="0"/>
        </a:p>
      </dsp:txBody>
      <dsp:txXfrm>
        <a:off x="4019911" y="772969"/>
        <a:ext cx="2231154" cy="892461"/>
      </dsp:txXfrm>
    </dsp:sp>
    <dsp:sp modelId="{222F4669-2C60-4C00-894F-C77C063C721C}">
      <dsp:nvSpPr>
        <dsp:cNvPr id="0" name=""/>
        <dsp:cNvSpPr/>
      </dsp:nvSpPr>
      <dsp:spPr>
        <a:xfrm>
          <a:off x="6027950" y="772969"/>
          <a:ext cx="2231154" cy="892461"/>
        </a:xfrm>
        <a:prstGeom prst="chevron">
          <a:avLst/>
        </a:prstGeom>
        <a:solidFill>
          <a:schemeClr val="tx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Develop a Multi-year Schedule</a:t>
          </a:r>
          <a:endParaRPr lang="en-US" sz="1400" b="1" kern="1200" dirty="0"/>
        </a:p>
      </dsp:txBody>
      <dsp:txXfrm>
        <a:off x="6027950" y="772969"/>
        <a:ext cx="2231154" cy="892461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4BDC902-013D-4FEA-8C0F-54E843681E7E}">
      <dsp:nvSpPr>
        <dsp:cNvPr id="0" name=""/>
        <dsp:cNvSpPr/>
      </dsp:nvSpPr>
      <dsp:spPr>
        <a:xfrm>
          <a:off x="2001" y="769452"/>
          <a:ext cx="2231154" cy="892461"/>
        </a:xfrm>
        <a:prstGeom prst="chevron">
          <a:avLst/>
        </a:prstGeom>
        <a:solidFill>
          <a:schemeClr val="bg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Identify Factors for Consideration</a:t>
          </a:r>
          <a:endParaRPr lang="en-US" sz="1400" b="1" kern="1200" dirty="0"/>
        </a:p>
      </dsp:txBody>
      <dsp:txXfrm>
        <a:off x="2001" y="769452"/>
        <a:ext cx="2231154" cy="892461"/>
      </dsp:txXfrm>
    </dsp:sp>
    <dsp:sp modelId="{8C437D51-61DB-4AA1-8E16-98F4EB6BA1CD}">
      <dsp:nvSpPr>
        <dsp:cNvPr id="0" name=""/>
        <dsp:cNvSpPr/>
      </dsp:nvSpPr>
      <dsp:spPr>
        <a:xfrm>
          <a:off x="2011872" y="772969"/>
          <a:ext cx="2231154" cy="892461"/>
        </a:xfrm>
        <a:prstGeom prst="chevron">
          <a:avLst/>
        </a:prstGeom>
        <a:solidFill>
          <a:schemeClr val="bg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Link Factors to Core Capabilities</a:t>
          </a:r>
          <a:endParaRPr lang="en-US" sz="1400" b="1" kern="1200" dirty="0"/>
        </a:p>
      </dsp:txBody>
      <dsp:txXfrm>
        <a:off x="2011872" y="772969"/>
        <a:ext cx="2231154" cy="892461"/>
      </dsp:txXfrm>
    </dsp:sp>
    <dsp:sp modelId="{748842F6-BCF4-4858-B2B9-E4705FD3727C}">
      <dsp:nvSpPr>
        <dsp:cNvPr id="0" name=""/>
        <dsp:cNvSpPr/>
      </dsp:nvSpPr>
      <dsp:spPr>
        <a:xfrm>
          <a:off x="4019911" y="772969"/>
          <a:ext cx="2231154" cy="892461"/>
        </a:xfrm>
        <a:prstGeom prst="chevron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Establish Exercise Program Priorities</a:t>
          </a:r>
          <a:endParaRPr lang="en-US" sz="1400" b="1" kern="1200" dirty="0"/>
        </a:p>
      </dsp:txBody>
      <dsp:txXfrm>
        <a:off x="4019911" y="772969"/>
        <a:ext cx="2231154" cy="892461"/>
      </dsp:txXfrm>
    </dsp:sp>
    <dsp:sp modelId="{222F4669-2C60-4C00-894F-C77C063C721C}">
      <dsp:nvSpPr>
        <dsp:cNvPr id="0" name=""/>
        <dsp:cNvSpPr/>
      </dsp:nvSpPr>
      <dsp:spPr>
        <a:xfrm>
          <a:off x="6027950" y="772969"/>
          <a:ext cx="2231154" cy="892461"/>
        </a:xfrm>
        <a:prstGeom prst="chevron">
          <a:avLst/>
        </a:prstGeom>
        <a:solidFill>
          <a:schemeClr val="tx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Develop a Multi-year Schedule</a:t>
          </a:r>
          <a:endParaRPr lang="en-US" sz="1400" b="1" kern="1200" dirty="0"/>
        </a:p>
      </dsp:txBody>
      <dsp:txXfrm>
        <a:off x="6027950" y="772969"/>
        <a:ext cx="2231154" cy="892461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4BDC902-013D-4FEA-8C0F-54E843681E7E}">
      <dsp:nvSpPr>
        <dsp:cNvPr id="0" name=""/>
        <dsp:cNvSpPr/>
      </dsp:nvSpPr>
      <dsp:spPr>
        <a:xfrm>
          <a:off x="2001" y="769452"/>
          <a:ext cx="2231154" cy="892461"/>
        </a:xfrm>
        <a:prstGeom prst="chevron">
          <a:avLst/>
        </a:prstGeom>
        <a:solidFill>
          <a:schemeClr val="bg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Identify Factors for Consideration</a:t>
          </a:r>
          <a:endParaRPr lang="en-US" sz="1400" b="1" kern="1200" dirty="0"/>
        </a:p>
      </dsp:txBody>
      <dsp:txXfrm>
        <a:off x="2001" y="769452"/>
        <a:ext cx="2231154" cy="892461"/>
      </dsp:txXfrm>
    </dsp:sp>
    <dsp:sp modelId="{8C437D51-61DB-4AA1-8E16-98F4EB6BA1CD}">
      <dsp:nvSpPr>
        <dsp:cNvPr id="0" name=""/>
        <dsp:cNvSpPr/>
      </dsp:nvSpPr>
      <dsp:spPr>
        <a:xfrm>
          <a:off x="2011872" y="772969"/>
          <a:ext cx="2231154" cy="892461"/>
        </a:xfrm>
        <a:prstGeom prst="chevron">
          <a:avLst/>
        </a:prstGeom>
        <a:solidFill>
          <a:schemeClr val="bg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Link Factors to Core Capabilities</a:t>
          </a:r>
          <a:endParaRPr lang="en-US" sz="1400" b="1" kern="1200" dirty="0"/>
        </a:p>
      </dsp:txBody>
      <dsp:txXfrm>
        <a:off x="2011872" y="772969"/>
        <a:ext cx="2231154" cy="892461"/>
      </dsp:txXfrm>
    </dsp:sp>
    <dsp:sp modelId="{748842F6-BCF4-4858-B2B9-E4705FD3727C}">
      <dsp:nvSpPr>
        <dsp:cNvPr id="0" name=""/>
        <dsp:cNvSpPr/>
      </dsp:nvSpPr>
      <dsp:spPr>
        <a:xfrm>
          <a:off x="4019911" y="772969"/>
          <a:ext cx="2231154" cy="892461"/>
        </a:xfrm>
        <a:prstGeom prst="chevron">
          <a:avLst/>
        </a:prstGeom>
        <a:solidFill>
          <a:schemeClr val="bg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Establish Exercise Program Priorities</a:t>
          </a:r>
          <a:endParaRPr lang="en-US" sz="1400" b="1" kern="1200" dirty="0"/>
        </a:p>
      </dsp:txBody>
      <dsp:txXfrm>
        <a:off x="4019911" y="772969"/>
        <a:ext cx="2231154" cy="892461"/>
      </dsp:txXfrm>
    </dsp:sp>
    <dsp:sp modelId="{222F4669-2C60-4C00-894F-C77C063C721C}">
      <dsp:nvSpPr>
        <dsp:cNvPr id="0" name=""/>
        <dsp:cNvSpPr/>
      </dsp:nvSpPr>
      <dsp:spPr>
        <a:xfrm>
          <a:off x="6027950" y="772969"/>
          <a:ext cx="2231154" cy="892461"/>
        </a:xfrm>
        <a:prstGeom prst="chevron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Develop a Multi-year Schedule</a:t>
          </a:r>
          <a:endParaRPr lang="en-US" sz="1400" b="1" kern="1200" dirty="0"/>
        </a:p>
      </dsp:txBody>
      <dsp:txXfrm>
        <a:off x="6027950" y="772969"/>
        <a:ext cx="2231154" cy="8924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3713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028" tIns="46514" rIns="93028" bIns="46514" numCol="1" anchor="t" anchorCtr="0" compatLnSpc="1">
            <a:prstTxWarp prst="textNoShape">
              <a:avLst/>
            </a:prstTxWarp>
          </a:bodyPr>
          <a:lstStyle>
            <a:lvl1pPr algn="l" defTabSz="930275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2400" y="0"/>
            <a:ext cx="3033713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028" tIns="46514" rIns="93028" bIns="46514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2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6975"/>
            <a:ext cx="3033713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028" tIns="46514" rIns="93028" bIns="46514" numCol="1" anchor="b" anchorCtr="0" compatLnSpc="1">
            <a:prstTxWarp prst="textNoShape">
              <a:avLst/>
            </a:prstTxWarp>
          </a:bodyPr>
          <a:lstStyle>
            <a:lvl1pPr algn="l" defTabSz="930275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2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2400" y="8816975"/>
            <a:ext cx="3033713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028" tIns="46514" rIns="93028" bIns="46514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 b="0"/>
            </a:lvl1pPr>
          </a:lstStyle>
          <a:p>
            <a:pPr>
              <a:defRPr/>
            </a:pPr>
            <a:fld id="{DA9ADBBD-DFAB-4A84-BEC4-3688D3FF72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466853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3713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028" tIns="46514" rIns="93028" bIns="46514" numCol="1" anchor="t" anchorCtr="0" compatLnSpc="1">
            <a:prstTxWarp prst="textNoShape">
              <a:avLst/>
            </a:prstTxWarp>
          </a:bodyPr>
          <a:lstStyle>
            <a:lvl1pPr algn="l" defTabSz="930275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2400" y="0"/>
            <a:ext cx="3033713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028" tIns="46514" rIns="93028" bIns="46514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5325"/>
            <a:ext cx="4641850" cy="34813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0075"/>
            <a:ext cx="5597525" cy="41783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028" tIns="46514" rIns="93028" bIns="465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6975"/>
            <a:ext cx="3033713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028" tIns="46514" rIns="93028" bIns="46514" numCol="1" anchor="b" anchorCtr="0" compatLnSpc="1">
            <a:prstTxWarp prst="textNoShape">
              <a:avLst/>
            </a:prstTxWarp>
          </a:bodyPr>
          <a:lstStyle>
            <a:lvl1pPr algn="l" defTabSz="930275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2400" y="8816975"/>
            <a:ext cx="3033713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028" tIns="46514" rIns="93028" bIns="46514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 b="0"/>
            </a:lvl1pPr>
          </a:lstStyle>
          <a:p>
            <a:pPr>
              <a:defRPr/>
            </a:pPr>
            <a:fld id="{9F5B627A-C725-4D8E-8B37-726A7E33EC6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1478314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b="1" dirty="0" smtClean="0"/>
              <a:t>Organizations can modify and augment this briefing as needed.</a:t>
            </a:r>
          </a:p>
          <a:p>
            <a:endParaRPr lang="en-US" dirty="0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 eaLnBrk="0" hangingPunct="0">
              <a:defRPr sz="4400"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0275" eaLnBrk="0" hangingPunct="0">
              <a:defRPr sz="4400"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0275" eaLnBrk="0" hangingPunct="0">
              <a:defRPr sz="4400"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0275" eaLnBrk="0" hangingPunct="0">
              <a:defRPr sz="4400"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0275" eaLnBrk="0" hangingPunct="0">
              <a:defRPr sz="44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9551336-4541-41EB-9DE2-5B4C434608FA}" type="slidenum">
              <a:rPr lang="en-US" sz="1200" b="0" smtClean="0"/>
              <a:pPr eaLnBrk="1" hangingPunct="1"/>
              <a:t>1</a:t>
            </a:fld>
            <a:endParaRPr lang="en-US" sz="1200" b="0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Establishing multi-year exercise program priorities and developing a multi-year TEP are key pieces of Exercise Program Management within the HSEEP methodology.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5B627A-C725-4D8E-8B37-726A7E33EC6C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 eaLnBrk="0" hangingPunct="0">
              <a:defRPr sz="4400"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0275" eaLnBrk="0" hangingPunct="0">
              <a:defRPr sz="4400"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0275" eaLnBrk="0" hangingPunct="0">
              <a:defRPr sz="4400"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0275" eaLnBrk="0" hangingPunct="0">
              <a:defRPr sz="4400"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0275" eaLnBrk="0" hangingPunct="0">
              <a:defRPr sz="44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7757FDD-79E4-46E7-B816-08B6C14809F7}" type="slidenum">
              <a:rPr lang="en-US" sz="1200" b="0" smtClean="0"/>
              <a:pPr eaLnBrk="1" hangingPunct="1"/>
              <a:t>32</a:t>
            </a:fld>
            <a:endParaRPr lang="en-US" sz="1200" b="0" dirty="0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Your-Org-Logo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867400"/>
            <a:ext cx="23622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8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7500" y="352425"/>
            <a:ext cx="8226425" cy="7016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42900" y="1143000"/>
            <a:ext cx="7769225" cy="609600"/>
          </a:xfrm>
          <a:prstGeom prst="rect">
            <a:avLst/>
          </a:prstGeom>
          <a:noFill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buFont typeface="Wingdings" pitchFamily="2" charset="2"/>
              <a:buNone/>
              <a:defRPr>
                <a:solidFill>
                  <a:srgbClr val="333333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dirty="0" smtClean="0"/>
          </a:p>
        </p:txBody>
      </p:sp>
    </p:spTree>
    <p:extLst>
      <p:ext uri="{BB962C8B-B14F-4D97-AF65-F5344CB8AC3E}">
        <p14:creationId xmlns="" xmlns:p14="http://schemas.microsoft.com/office/powerpoint/2010/main" val="14538583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 noChangeArrowheads="1"/>
          </p:cNvSpPr>
          <p:nvPr userDrawn="1"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400" b="0" kern="120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4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4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4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4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25E93C8A-E7DB-4A46-AE79-70B7CA55F08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370887" cy="1050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95800"/>
          </a:xfrm>
          <a:prstGeom prst="rect">
            <a:avLst/>
          </a:prstGeom>
        </p:spPr>
        <p:txBody>
          <a:bodyPr/>
          <a:lstStyle>
            <a:lvl1pPr>
              <a:buClr>
                <a:srgbClr val="333333"/>
              </a:buClr>
              <a:defRPr sz="2200">
                <a:solidFill>
                  <a:srgbClr val="333333"/>
                </a:solidFill>
              </a:defRPr>
            </a:lvl1pPr>
            <a:lvl2pPr>
              <a:buClr>
                <a:srgbClr val="333333"/>
              </a:buClr>
              <a:buFont typeface="Arial" pitchFamily="34" charset="0"/>
              <a:buChar char="‒"/>
              <a:defRPr sz="2200">
                <a:solidFill>
                  <a:srgbClr val="333333"/>
                </a:solidFill>
              </a:defRPr>
            </a:lvl2pPr>
            <a:lvl3pPr>
              <a:buClr>
                <a:srgbClr val="333333"/>
              </a:buClr>
              <a:defRPr sz="2200">
                <a:solidFill>
                  <a:srgbClr val="333333"/>
                </a:solidFill>
              </a:defRPr>
            </a:lvl3pPr>
            <a:lvl4pPr>
              <a:buClr>
                <a:srgbClr val="333333"/>
              </a:buClr>
              <a:buFont typeface="Arial" pitchFamily="34" charset="0"/>
              <a:buChar char="‒"/>
              <a:defRPr sz="2000">
                <a:solidFill>
                  <a:srgbClr val="333333"/>
                </a:solidFill>
              </a:defRPr>
            </a:lvl4pPr>
            <a:lvl5pPr>
              <a:buClr>
                <a:srgbClr val="333333"/>
              </a:buClr>
              <a:defRPr sz="2000">
                <a:solidFill>
                  <a:srgbClr val="333333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811966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 noChangeArrowheads="1"/>
          </p:cNvSpPr>
          <p:nvPr userDrawn="1"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400" b="0" kern="120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4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4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4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4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25E93C8A-E7DB-4A46-AE79-70B7CA55F08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370887" cy="1050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3886200" cy="4495800"/>
          </a:xfrm>
          <a:prstGeom prst="rect">
            <a:avLst/>
          </a:prstGeom>
        </p:spPr>
        <p:txBody>
          <a:bodyPr/>
          <a:lstStyle>
            <a:lvl1pPr>
              <a:buClr>
                <a:srgbClr val="333333"/>
              </a:buClr>
              <a:defRPr sz="2200">
                <a:solidFill>
                  <a:srgbClr val="333333"/>
                </a:solidFill>
              </a:defRPr>
            </a:lvl1pPr>
            <a:lvl2pPr>
              <a:buClr>
                <a:srgbClr val="333333"/>
              </a:buClr>
              <a:buFont typeface="Arial" pitchFamily="34" charset="0"/>
              <a:buChar char="‒"/>
              <a:defRPr sz="2200">
                <a:solidFill>
                  <a:srgbClr val="333333"/>
                </a:solidFill>
              </a:defRPr>
            </a:lvl2pPr>
            <a:lvl3pPr>
              <a:buClr>
                <a:srgbClr val="333333"/>
              </a:buClr>
              <a:defRPr sz="2200">
                <a:solidFill>
                  <a:srgbClr val="333333"/>
                </a:solidFill>
              </a:defRPr>
            </a:lvl3pPr>
            <a:lvl4pPr>
              <a:buClr>
                <a:srgbClr val="333333"/>
              </a:buClr>
              <a:buFont typeface="Arial" pitchFamily="34" charset="0"/>
              <a:buChar char="‒"/>
              <a:defRPr sz="2000">
                <a:solidFill>
                  <a:srgbClr val="333333"/>
                </a:solidFill>
              </a:defRPr>
            </a:lvl4pPr>
            <a:lvl5pPr>
              <a:buClr>
                <a:srgbClr val="333333"/>
              </a:buClr>
              <a:defRPr sz="2000">
                <a:solidFill>
                  <a:srgbClr val="333333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0"/>
          </p:nvPr>
        </p:nvSpPr>
        <p:spPr>
          <a:xfrm>
            <a:off x="4811751" y="1295400"/>
            <a:ext cx="3886200" cy="4495800"/>
          </a:xfrm>
          <a:prstGeom prst="rect">
            <a:avLst/>
          </a:prstGeom>
        </p:spPr>
        <p:txBody>
          <a:bodyPr/>
          <a:lstStyle>
            <a:lvl1pPr>
              <a:buClr>
                <a:srgbClr val="333333"/>
              </a:buClr>
              <a:defRPr sz="2200">
                <a:solidFill>
                  <a:srgbClr val="333333"/>
                </a:solidFill>
              </a:defRPr>
            </a:lvl1pPr>
            <a:lvl2pPr>
              <a:buClr>
                <a:srgbClr val="333333"/>
              </a:buClr>
              <a:buFont typeface="Arial" pitchFamily="34" charset="0"/>
              <a:buChar char="‒"/>
              <a:defRPr sz="2200">
                <a:solidFill>
                  <a:srgbClr val="333333"/>
                </a:solidFill>
              </a:defRPr>
            </a:lvl2pPr>
            <a:lvl3pPr>
              <a:buClr>
                <a:srgbClr val="333333"/>
              </a:buClr>
              <a:defRPr sz="2200">
                <a:solidFill>
                  <a:srgbClr val="333333"/>
                </a:solidFill>
              </a:defRPr>
            </a:lvl3pPr>
            <a:lvl4pPr>
              <a:buClr>
                <a:srgbClr val="333333"/>
              </a:buClr>
              <a:buFont typeface="Arial" pitchFamily="34" charset="0"/>
              <a:buChar char="‒"/>
              <a:defRPr sz="2000">
                <a:solidFill>
                  <a:srgbClr val="333333"/>
                </a:solidFill>
              </a:defRPr>
            </a:lvl4pPr>
            <a:lvl5pPr>
              <a:buClr>
                <a:srgbClr val="333333"/>
              </a:buClr>
              <a:defRPr sz="2000">
                <a:solidFill>
                  <a:srgbClr val="333333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811966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15913" y="0"/>
            <a:ext cx="8370887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7"/>
          <p:cNvSpPr>
            <a:spLocks noChangeArrowheads="1"/>
          </p:cNvSpPr>
          <p:nvPr/>
        </p:nvSpPr>
        <p:spPr bwMode="black">
          <a:xfrm>
            <a:off x="5791200" y="6400800"/>
            <a:ext cx="3505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algn="l" eaLnBrk="0" hangingPunct="0"/>
            <a:r>
              <a:rPr lang="en-US" sz="1100" b="0" dirty="0">
                <a:solidFill>
                  <a:srgbClr val="FFFFFF"/>
                </a:solidFill>
              </a:rPr>
              <a:t>Presenter’s Name          June 17, 2003</a:t>
            </a:r>
          </a:p>
        </p:txBody>
      </p:sp>
      <p:pic>
        <p:nvPicPr>
          <p:cNvPr id="1029" name="Picture 5" descr="Your-Org-Logo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867400"/>
            <a:ext cx="23622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000063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000063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000063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000063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000063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000063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000063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000063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000063"/>
          </a:solidFill>
          <a:latin typeface="Times New Roman" pitchFamily="18" charset="0"/>
        </a:defRPr>
      </a:lvl9pPr>
    </p:titleStyle>
    <p:bodyStyle>
      <a:lvl1pPr marL="233363" indent="-233363" algn="l" rtl="0" eaLnBrk="1" fontAlgn="base" hangingPunct="1">
        <a:spcBef>
          <a:spcPct val="60000"/>
        </a:spcBef>
        <a:spcAft>
          <a:spcPct val="0"/>
        </a:spcAft>
        <a:buClr>
          <a:srgbClr val="B0B1B3"/>
        </a:buClr>
        <a:buFont typeface="Wingdings" pitchFamily="2" charset="2"/>
        <a:buChar char="§"/>
        <a:defRPr sz="2200">
          <a:solidFill>
            <a:srgbClr val="EFF7FF"/>
          </a:solidFill>
          <a:latin typeface="+mn-lt"/>
          <a:ea typeface="+mn-ea"/>
          <a:cs typeface="+mn-cs"/>
        </a:defRPr>
      </a:lvl1pPr>
      <a:lvl2pPr marL="571500" indent="-223838" algn="l" rtl="0" eaLnBrk="1" fontAlgn="base" hangingPunct="1">
        <a:spcBef>
          <a:spcPct val="30000"/>
        </a:spcBef>
        <a:spcAft>
          <a:spcPct val="0"/>
        </a:spcAft>
        <a:buClr>
          <a:srgbClr val="B0B1B3"/>
        </a:buClr>
        <a:buFont typeface="Wingdings" pitchFamily="2" charset="2"/>
        <a:buChar char="§"/>
        <a:defRPr sz="1700">
          <a:solidFill>
            <a:srgbClr val="EFF7FF"/>
          </a:solidFill>
          <a:latin typeface="+mn-lt"/>
        </a:defRPr>
      </a:lvl2pPr>
      <a:lvl3pPr marL="909638" indent="-222250" algn="l" rtl="0" eaLnBrk="1" fontAlgn="base" hangingPunct="1">
        <a:spcBef>
          <a:spcPct val="30000"/>
        </a:spcBef>
        <a:spcAft>
          <a:spcPct val="0"/>
        </a:spcAft>
        <a:buClr>
          <a:srgbClr val="B0B1B3"/>
        </a:buClr>
        <a:buFont typeface="Wingdings" pitchFamily="2" charset="2"/>
        <a:buChar char="§"/>
        <a:defRPr sz="2000">
          <a:solidFill>
            <a:srgbClr val="EFF7FF"/>
          </a:solidFill>
          <a:latin typeface="+mn-lt"/>
        </a:defRPr>
      </a:lvl3pPr>
      <a:lvl4pPr marL="1258888" indent="-231775" algn="l" rtl="0" eaLnBrk="1" fontAlgn="base" hangingPunct="1">
        <a:spcBef>
          <a:spcPct val="30000"/>
        </a:spcBef>
        <a:spcAft>
          <a:spcPct val="0"/>
        </a:spcAft>
        <a:buClr>
          <a:srgbClr val="B0B1B3"/>
        </a:buClr>
        <a:buFont typeface="Wingdings" pitchFamily="2" charset="2"/>
        <a:buChar char="§"/>
        <a:defRPr sz="1700">
          <a:solidFill>
            <a:srgbClr val="EFF7FF"/>
          </a:solidFill>
          <a:latin typeface="+mn-lt"/>
        </a:defRPr>
      </a:lvl4pPr>
      <a:lvl5pPr marL="1598613" indent="-222250" algn="l" rtl="0" eaLnBrk="1" fontAlgn="base" hangingPunct="1">
        <a:spcBef>
          <a:spcPct val="30000"/>
        </a:spcBef>
        <a:spcAft>
          <a:spcPct val="0"/>
        </a:spcAft>
        <a:buClr>
          <a:srgbClr val="B0B1B3"/>
        </a:buClr>
        <a:buFont typeface="Wingdings" pitchFamily="2" charset="2"/>
        <a:buChar char="§"/>
        <a:defRPr sz="2000">
          <a:solidFill>
            <a:srgbClr val="EFF7FF"/>
          </a:solidFill>
          <a:latin typeface="+mn-lt"/>
        </a:defRPr>
      </a:lvl5pPr>
      <a:lvl6pPr marL="2055813" indent="-222250" algn="l" rtl="0" eaLnBrk="1" fontAlgn="base" hangingPunct="1">
        <a:spcBef>
          <a:spcPct val="30000"/>
        </a:spcBef>
        <a:spcAft>
          <a:spcPct val="0"/>
        </a:spcAft>
        <a:buClr>
          <a:srgbClr val="B0B1B3"/>
        </a:buClr>
        <a:buFont typeface="Wingdings" pitchFamily="2" charset="2"/>
        <a:buChar char="§"/>
        <a:defRPr sz="2000">
          <a:solidFill>
            <a:srgbClr val="EFF7FF"/>
          </a:solidFill>
          <a:latin typeface="+mn-lt"/>
        </a:defRPr>
      </a:lvl6pPr>
      <a:lvl7pPr marL="2513013" indent="-222250" algn="l" rtl="0" eaLnBrk="1" fontAlgn="base" hangingPunct="1">
        <a:spcBef>
          <a:spcPct val="30000"/>
        </a:spcBef>
        <a:spcAft>
          <a:spcPct val="0"/>
        </a:spcAft>
        <a:buClr>
          <a:srgbClr val="B0B1B3"/>
        </a:buClr>
        <a:buFont typeface="Wingdings" pitchFamily="2" charset="2"/>
        <a:buChar char="§"/>
        <a:defRPr sz="2000">
          <a:solidFill>
            <a:srgbClr val="EFF7FF"/>
          </a:solidFill>
          <a:latin typeface="+mn-lt"/>
        </a:defRPr>
      </a:lvl7pPr>
      <a:lvl8pPr marL="2970213" indent="-222250" algn="l" rtl="0" eaLnBrk="1" fontAlgn="base" hangingPunct="1">
        <a:spcBef>
          <a:spcPct val="30000"/>
        </a:spcBef>
        <a:spcAft>
          <a:spcPct val="0"/>
        </a:spcAft>
        <a:buClr>
          <a:srgbClr val="B0B1B3"/>
        </a:buClr>
        <a:buFont typeface="Wingdings" pitchFamily="2" charset="2"/>
        <a:buChar char="§"/>
        <a:defRPr sz="2000">
          <a:solidFill>
            <a:srgbClr val="EFF7FF"/>
          </a:solidFill>
          <a:latin typeface="+mn-lt"/>
        </a:defRPr>
      </a:lvl8pPr>
      <a:lvl9pPr marL="3427413" indent="-222250" algn="l" rtl="0" eaLnBrk="1" fontAlgn="base" hangingPunct="1">
        <a:spcBef>
          <a:spcPct val="30000"/>
        </a:spcBef>
        <a:spcAft>
          <a:spcPct val="0"/>
        </a:spcAft>
        <a:buClr>
          <a:srgbClr val="B0B1B3"/>
        </a:buClr>
        <a:buFont typeface="Wingdings" pitchFamily="2" charset="2"/>
        <a:buChar char="§"/>
        <a:defRPr sz="2000">
          <a:solidFill>
            <a:srgbClr val="EFF7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Directions for this Template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Clr>
                <a:schemeClr val="tx1"/>
              </a:buClr>
            </a:pPr>
            <a:r>
              <a:rPr lang="en-US" dirty="0" smtClean="0">
                <a:solidFill>
                  <a:schemeClr val="tx1"/>
                </a:solidFill>
              </a:rPr>
              <a:t>Use the Slide Master to make universal changes to the presentation, including inserting your organization’s logo and the appropriate protective marking (e.g., FOUO)</a:t>
            </a:r>
          </a:p>
          <a:p>
            <a:pPr lvl="1">
              <a:buClr>
                <a:schemeClr val="tx1"/>
              </a:buClr>
            </a:pPr>
            <a:r>
              <a:rPr lang="en-US" dirty="0" smtClean="0">
                <a:solidFill>
                  <a:schemeClr val="tx1"/>
                </a:solidFill>
              </a:rPr>
              <a:t>“View” tab &gt; “Slide Master”</a:t>
            </a:r>
          </a:p>
          <a:p>
            <a:pPr>
              <a:buClr>
                <a:schemeClr val="tx1"/>
              </a:buClr>
            </a:pPr>
            <a:r>
              <a:rPr lang="en-US" dirty="0" smtClean="0">
                <a:solidFill>
                  <a:schemeClr val="tx1"/>
                </a:solidFill>
              </a:rPr>
              <a:t>Replace placeholders (indicated by brackets </a:t>
            </a:r>
            <a:r>
              <a:rPr lang="en-US" b="1" dirty="0" smtClean="0">
                <a:solidFill>
                  <a:schemeClr val="tx1"/>
                </a:solidFill>
              </a:rPr>
              <a:t>[ ])</a:t>
            </a:r>
            <a:r>
              <a:rPr lang="en-US" dirty="0" smtClean="0">
                <a:solidFill>
                  <a:schemeClr val="tx1"/>
                </a:solidFill>
              </a:rPr>
              <a:t> with information specific to your exercise</a:t>
            </a:r>
          </a:p>
          <a:p>
            <a:pPr>
              <a:buClr>
                <a:schemeClr val="tx1"/>
              </a:buClr>
            </a:pPr>
            <a:r>
              <a:rPr lang="en-US" dirty="0" smtClean="0">
                <a:solidFill>
                  <a:schemeClr val="tx1"/>
                </a:solidFill>
              </a:rPr>
              <a:t>Delete any slides that are not relevant for your workshop</a:t>
            </a:r>
          </a:p>
          <a:p>
            <a:pPr>
              <a:buClr>
                <a:schemeClr val="tx1"/>
              </a:buClr>
            </a:pPr>
            <a:r>
              <a:rPr lang="en-US" dirty="0" smtClean="0">
                <a:solidFill>
                  <a:schemeClr val="tx1"/>
                </a:solidFill>
              </a:rPr>
              <a:t>Font size should not be smaller than 22pt</a:t>
            </a:r>
          </a:p>
          <a:p>
            <a:pPr>
              <a:spcBef>
                <a:spcPts val="0"/>
              </a:spcBef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US" dirty="0" smtClean="0">
                <a:solidFill>
                  <a:schemeClr val="tx1"/>
                </a:solidFill>
              </a:rPr>
              <a:t>Rev. </a:t>
            </a:r>
            <a:r>
              <a:rPr lang="en-US" dirty="0" smtClean="0">
                <a:solidFill>
                  <a:schemeClr val="tx1"/>
                </a:solidFill>
              </a:rPr>
              <a:t>December 2012</a:t>
            </a:r>
            <a:endParaRPr lang="en-US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US" dirty="0" smtClean="0">
                <a:solidFill>
                  <a:schemeClr val="tx1"/>
                </a:solidFill>
              </a:rPr>
              <a:t>HSEEP-PM02</a:t>
            </a:r>
          </a:p>
          <a:p>
            <a:pPr lvl="1">
              <a:buClr>
                <a:schemeClr val="tx1"/>
              </a:buClr>
            </a:pP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Attendee Expectations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Have a working knowledge of HSEEP</a:t>
            </a:r>
          </a:p>
          <a:p>
            <a:r>
              <a:rPr lang="en-US" dirty="0" smtClean="0"/>
              <a:t>Be familiar with the National Preparedness Goal and National Preparedness System</a:t>
            </a:r>
          </a:p>
          <a:p>
            <a:r>
              <a:rPr lang="en-US" dirty="0" smtClean="0"/>
              <a:t>Have access to organizational plans, policies, procedures, and other relevant documents (including After-Action Reports)</a:t>
            </a:r>
          </a:p>
          <a:p>
            <a:r>
              <a:rPr lang="en-US" dirty="0" smtClean="0"/>
              <a:t>Have the authority to establish or revise organizational priorities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The TEPW focuses on 4 primary activities and associated tasks:</a:t>
            </a:r>
          </a:p>
          <a:p>
            <a:r>
              <a:rPr lang="en-US" b="1" dirty="0" smtClean="0"/>
              <a:t>Activity 1: Identify Factors for Consideration</a:t>
            </a:r>
          </a:p>
          <a:p>
            <a:pPr lvl="1"/>
            <a:r>
              <a:rPr lang="en-US" dirty="0" smtClean="0"/>
              <a:t>Task 1.1: Identify threats and hazards</a:t>
            </a:r>
          </a:p>
          <a:p>
            <a:pPr lvl="1"/>
            <a:r>
              <a:rPr lang="en-US" dirty="0" smtClean="0"/>
              <a:t>Task 1.2: Identify validated and non-validated areas for improvement</a:t>
            </a:r>
          </a:p>
          <a:p>
            <a:pPr lvl="1"/>
            <a:r>
              <a:rPr lang="en-US" dirty="0" smtClean="0"/>
              <a:t>Task 1.3: Identify external sources and requirements</a:t>
            </a:r>
          </a:p>
          <a:p>
            <a:pPr lvl="1"/>
            <a:r>
              <a:rPr lang="en-US" dirty="0" smtClean="0"/>
              <a:t>Task 1.4: Identify accreditation standards or regulations</a:t>
            </a:r>
          </a:p>
          <a:p>
            <a:r>
              <a:rPr lang="en-US" b="1" dirty="0" smtClean="0"/>
              <a:t>Activity 2: Link Factors to Core Capabilities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 Activities (cont’d)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Activity 3: Establish Exercise Program Priorities</a:t>
            </a:r>
          </a:p>
          <a:p>
            <a:r>
              <a:rPr lang="en-US" b="1" dirty="0" smtClean="0"/>
              <a:t>Activity 4: Develop a Multi-year Schedule</a:t>
            </a:r>
          </a:p>
          <a:p>
            <a:pPr lvl="1"/>
            <a:r>
              <a:rPr lang="en-US" dirty="0" smtClean="0"/>
              <a:t>Task 4.1: Identify potential exercises</a:t>
            </a:r>
          </a:p>
          <a:p>
            <a:pPr lvl="1"/>
            <a:r>
              <a:rPr lang="en-US" dirty="0" smtClean="0"/>
              <a:t>Task 4.2: Identify potential training</a:t>
            </a:r>
          </a:p>
          <a:p>
            <a:pPr lvl="1"/>
            <a:r>
              <a:rPr lang="en-US" dirty="0" smtClean="0"/>
              <a:t>Task 4.3: Update/build the draft multi-year schedule</a:t>
            </a:r>
          </a:p>
          <a:p>
            <a:pPr lvl="2"/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 1</a:t>
            </a:r>
            <a:endParaRPr lang="en-US" dirty="0"/>
          </a:p>
        </p:txBody>
      </p:sp>
      <p:graphicFrame>
        <p:nvGraphicFramePr>
          <p:cNvPr id="5" name="Content Placeholder 3" descr="Sequence of TEPW tasks: Identify Factors for Consideration, Link Factors to Core Capabilities, Establish Exercise Program Priorities, and Develop a Multi-year Schedule.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432570097"/>
              </p:ext>
            </p:extLst>
          </p:nvPr>
        </p:nvGraphicFramePr>
        <p:xfrm>
          <a:off x="446274" y="762000"/>
          <a:ext cx="8262938" cy="243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834640"/>
            <a:ext cx="8229600" cy="2880360"/>
          </a:xfrm>
        </p:spPr>
        <p:txBody>
          <a:bodyPr/>
          <a:lstStyle/>
          <a:p>
            <a:r>
              <a:rPr lang="en-US" dirty="0" smtClean="0"/>
              <a:t>Factors for consideration are they key elements that influence the selection of exercise program priorities</a:t>
            </a:r>
          </a:p>
          <a:p>
            <a:r>
              <a:rPr lang="en-US" dirty="0" smtClean="0"/>
              <a:t>The list of factors is intended to help organizations consider the full range of factors impacting their exercise and preparedness programs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 1 Tasks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495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During this activity, we will focus on the identifying the following: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2" descr="This graphic shows examples of what jurisdictions should consider when reviewing Threats and Hazards, External Requirements, and Regulations. Considerations for threats and hazards include: national threats and hazards, jurisdictional threats and hazards, and hazard vulnerability analysis. Areas for improvement and capability considerations include: real-world incident corrective actions, exercise corrective actions, and identified and/or perceived areas from improvement. External sources and requirements may include industry reports, state or national preparedness reports, and homeland security strategies. Accreditation standards and regulations may include accreditation standards and/or requirements, grants or funding-specific requirements, and Occupational Safety and Health Administration regulations. 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19400" y="1981200"/>
            <a:ext cx="5149516" cy="4173140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1371600" y="2236881"/>
            <a:ext cx="1447800" cy="3528099"/>
            <a:chOff x="533400" y="2389188"/>
            <a:chExt cx="1447800" cy="3528099"/>
          </a:xfrm>
        </p:grpSpPr>
        <p:sp>
          <p:nvSpPr>
            <p:cNvPr id="6" name="TextBox 5"/>
            <p:cNvSpPr txBox="1">
              <a:spLocks noChangeArrowheads="1"/>
            </p:cNvSpPr>
            <p:nvPr/>
          </p:nvSpPr>
          <p:spPr bwMode="auto">
            <a:xfrm>
              <a:off x="609600" y="2389188"/>
              <a:ext cx="1371600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200" dirty="0">
                  <a:solidFill>
                    <a:srgbClr val="333333"/>
                  </a:solidFill>
                </a:rPr>
                <a:t>Task </a:t>
              </a:r>
              <a:r>
                <a:rPr lang="en-US" sz="2200" dirty="0" smtClean="0">
                  <a:solidFill>
                    <a:srgbClr val="333333"/>
                  </a:solidFill>
                </a:rPr>
                <a:t>1.1</a:t>
              </a:r>
              <a:r>
                <a:rPr lang="en-US" sz="2200" dirty="0">
                  <a:solidFill>
                    <a:srgbClr val="333333"/>
                  </a:solidFill>
                </a:rPr>
                <a:t>:</a:t>
              </a:r>
            </a:p>
          </p:txBody>
        </p:sp>
        <p:sp>
          <p:nvSpPr>
            <p:cNvPr id="7" name="TextBox 7"/>
            <p:cNvSpPr txBox="1">
              <a:spLocks noChangeArrowheads="1"/>
            </p:cNvSpPr>
            <p:nvPr/>
          </p:nvSpPr>
          <p:spPr bwMode="auto">
            <a:xfrm>
              <a:off x="533400" y="3429000"/>
              <a:ext cx="1371600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200" dirty="0">
                  <a:solidFill>
                    <a:srgbClr val="333333"/>
                  </a:solidFill>
                </a:rPr>
                <a:t>Task </a:t>
              </a:r>
              <a:r>
                <a:rPr lang="en-US" sz="2200" dirty="0" smtClean="0">
                  <a:solidFill>
                    <a:srgbClr val="333333"/>
                  </a:solidFill>
                </a:rPr>
                <a:t>1.2</a:t>
              </a:r>
              <a:r>
                <a:rPr lang="en-US" sz="2200" dirty="0">
                  <a:solidFill>
                    <a:srgbClr val="333333"/>
                  </a:solidFill>
                </a:rPr>
                <a:t>:</a:t>
              </a:r>
            </a:p>
          </p:txBody>
        </p:sp>
        <p:sp>
          <p:nvSpPr>
            <p:cNvPr id="8" name="TextBox 8"/>
            <p:cNvSpPr txBox="1">
              <a:spLocks noChangeArrowheads="1"/>
            </p:cNvSpPr>
            <p:nvPr/>
          </p:nvSpPr>
          <p:spPr bwMode="auto">
            <a:xfrm>
              <a:off x="533400" y="4419600"/>
              <a:ext cx="1371600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200" dirty="0">
                  <a:solidFill>
                    <a:srgbClr val="333333"/>
                  </a:solidFill>
                </a:rPr>
                <a:t>Task </a:t>
              </a:r>
              <a:r>
                <a:rPr lang="en-US" sz="2200" dirty="0" smtClean="0">
                  <a:solidFill>
                    <a:srgbClr val="333333"/>
                  </a:solidFill>
                </a:rPr>
                <a:t>1.3</a:t>
              </a:r>
              <a:r>
                <a:rPr lang="en-US" sz="2200" dirty="0">
                  <a:solidFill>
                    <a:srgbClr val="333333"/>
                  </a:solidFill>
                </a:rPr>
                <a:t>:</a:t>
              </a:r>
            </a:p>
          </p:txBody>
        </p:sp>
        <p:sp>
          <p:nvSpPr>
            <p:cNvPr id="9" name="TextBox 9"/>
            <p:cNvSpPr txBox="1">
              <a:spLocks noChangeArrowheads="1"/>
            </p:cNvSpPr>
            <p:nvPr/>
          </p:nvSpPr>
          <p:spPr bwMode="auto">
            <a:xfrm>
              <a:off x="533400" y="5486400"/>
              <a:ext cx="1371600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200" dirty="0">
                  <a:solidFill>
                    <a:srgbClr val="333333"/>
                  </a:solidFill>
                </a:rPr>
                <a:t>Task </a:t>
              </a:r>
              <a:r>
                <a:rPr lang="en-US" sz="2200" dirty="0" smtClean="0">
                  <a:solidFill>
                    <a:srgbClr val="333333"/>
                  </a:solidFill>
                </a:rPr>
                <a:t>1.4</a:t>
              </a:r>
              <a:r>
                <a:rPr lang="en-US" sz="2200" dirty="0">
                  <a:solidFill>
                    <a:srgbClr val="333333"/>
                  </a:solidFill>
                </a:rPr>
                <a:t>:</a:t>
              </a:r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Task 1.1: Identify Threats and Hazards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80160"/>
            <a:ext cx="3962400" cy="4495800"/>
          </a:xfrm>
        </p:spPr>
        <p:txBody>
          <a:bodyPr/>
          <a:lstStyle/>
          <a:p>
            <a:r>
              <a:rPr lang="en-US" b="1" dirty="0" smtClean="0"/>
              <a:t>Objective:</a:t>
            </a:r>
            <a:r>
              <a:rPr lang="en-US" dirty="0" smtClean="0"/>
              <a:t> Identify any significant threats and hazards</a:t>
            </a:r>
          </a:p>
          <a:p>
            <a:r>
              <a:rPr lang="en-US" dirty="0" smtClean="0"/>
              <a:t>Consider:</a:t>
            </a:r>
          </a:p>
          <a:p>
            <a:pPr marL="450850" lvl="1">
              <a:spcBef>
                <a:spcPts val="600"/>
              </a:spcBef>
            </a:pPr>
            <a:r>
              <a:rPr lang="en-US" dirty="0" smtClean="0"/>
              <a:t>National threats and hazards</a:t>
            </a:r>
          </a:p>
          <a:p>
            <a:pPr marL="450850" lvl="1">
              <a:spcBef>
                <a:spcPts val="600"/>
              </a:spcBef>
            </a:pPr>
            <a:r>
              <a:rPr lang="en-US" dirty="0" smtClean="0"/>
              <a:t>Organizational threats and hazards</a:t>
            </a:r>
          </a:p>
          <a:p>
            <a:pPr marL="450850" lvl="1">
              <a:spcBef>
                <a:spcPts val="600"/>
              </a:spcBef>
            </a:pPr>
            <a:r>
              <a:rPr lang="en-US" dirty="0" smtClean="0"/>
              <a:t>THIRA and local risk assessments</a:t>
            </a:r>
          </a:p>
          <a:p>
            <a:pPr marL="450850" lvl="1">
              <a:spcBef>
                <a:spcPts val="600"/>
              </a:spcBef>
            </a:pPr>
            <a:r>
              <a:rPr lang="en-US" dirty="0" smtClean="0"/>
              <a:t>Hazard vulnerability analysis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811751" y="1295400"/>
            <a:ext cx="4027450" cy="4495800"/>
          </a:xfrm>
        </p:spPr>
        <p:txBody>
          <a:bodyPr/>
          <a:lstStyle/>
          <a:p>
            <a:r>
              <a:rPr lang="en-US" b="1" dirty="0" smtClean="0"/>
              <a:t>Instructions:</a:t>
            </a:r>
          </a:p>
          <a:p>
            <a:pPr marL="511175" lvl="1" indent="-285750">
              <a:buFont typeface="+mj-lt"/>
              <a:buAutoNum type="arabicPeriod"/>
            </a:pPr>
            <a:r>
              <a:rPr lang="en-US" dirty="0" smtClean="0"/>
              <a:t>Locate the other members of your organization</a:t>
            </a:r>
          </a:p>
          <a:p>
            <a:pPr marL="511175" lvl="1" indent="-285750">
              <a:buFont typeface="+mj-lt"/>
              <a:buAutoNum type="arabicPeriod"/>
            </a:pPr>
            <a:r>
              <a:rPr lang="en-US" dirty="0" smtClean="0"/>
              <a:t>As a group, develop a list of the top threats and hazards impacting your organization</a:t>
            </a:r>
          </a:p>
          <a:p>
            <a:pPr marL="511175" lvl="1" indent="-285750">
              <a:buFont typeface="+mj-lt"/>
              <a:buAutoNum type="arabicPeriod"/>
            </a:pPr>
            <a:r>
              <a:rPr lang="en-US" dirty="0" smtClean="0"/>
              <a:t>Record these threats and hazards</a:t>
            </a:r>
          </a:p>
          <a:p>
            <a:pPr marL="511175" lvl="1" indent="-285750">
              <a:buFont typeface="+mj-lt"/>
              <a:buAutoNum type="arabicPeriod"/>
            </a:pPr>
            <a:r>
              <a:rPr lang="en-US" dirty="0" smtClean="0"/>
              <a:t>Choose a group member to brief the findings</a:t>
            </a:r>
          </a:p>
          <a:p>
            <a:pPr lvl="1"/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0" y="1676400"/>
            <a:ext cx="0" cy="3657600"/>
          </a:xfrm>
          <a:prstGeom prst="line">
            <a:avLst/>
          </a:prstGeom>
          <a:ln w="47625"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475"/>
            <a:ext cx="8370887" cy="1050925"/>
          </a:xfrm>
        </p:spPr>
        <p:txBody>
          <a:bodyPr/>
          <a:lstStyle/>
          <a:p>
            <a:r>
              <a:rPr lang="en-US" sz="4000" dirty="0" smtClean="0"/>
              <a:t>Task 1.2: Identify </a:t>
            </a:r>
            <a:br>
              <a:rPr lang="en-US" sz="4000" dirty="0" smtClean="0"/>
            </a:br>
            <a:r>
              <a:rPr lang="en-US" sz="4000" dirty="0" smtClean="0"/>
              <a:t>Areas for Improvement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3962400" cy="4495800"/>
          </a:xfrm>
        </p:spPr>
        <p:txBody>
          <a:bodyPr/>
          <a:lstStyle/>
          <a:p>
            <a:r>
              <a:rPr lang="en-US" b="1" dirty="0" smtClean="0"/>
              <a:t>Objective:</a:t>
            </a:r>
            <a:r>
              <a:rPr lang="en-US" dirty="0" smtClean="0"/>
              <a:t> Identify any significant strengths and areas for improvement</a:t>
            </a:r>
          </a:p>
          <a:p>
            <a:r>
              <a:rPr lang="en-US" dirty="0" smtClean="0"/>
              <a:t>Consider:</a:t>
            </a:r>
          </a:p>
          <a:p>
            <a:pPr marL="450850" lvl="1">
              <a:spcBef>
                <a:spcPts val="600"/>
              </a:spcBef>
            </a:pPr>
            <a:r>
              <a:rPr lang="en-US" dirty="0" smtClean="0"/>
              <a:t>Strengths to be shared with other organizations</a:t>
            </a:r>
          </a:p>
          <a:p>
            <a:pPr marL="450850" lvl="1">
              <a:spcBef>
                <a:spcPts val="600"/>
              </a:spcBef>
            </a:pPr>
            <a:r>
              <a:rPr lang="en-US" dirty="0" smtClean="0"/>
              <a:t>Exercise and real-world event corrective actions</a:t>
            </a:r>
          </a:p>
          <a:p>
            <a:pPr marL="450850" lvl="1">
              <a:spcBef>
                <a:spcPts val="600"/>
              </a:spcBef>
            </a:pPr>
            <a:r>
              <a:rPr lang="en-US" dirty="0" smtClean="0"/>
              <a:t>Identified and/or perceived areas for improvement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811751" y="1371600"/>
            <a:ext cx="4027450" cy="4495800"/>
          </a:xfrm>
        </p:spPr>
        <p:txBody>
          <a:bodyPr/>
          <a:lstStyle/>
          <a:p>
            <a:r>
              <a:rPr lang="en-US" b="1" dirty="0" smtClean="0"/>
              <a:t>Instructions:</a:t>
            </a:r>
          </a:p>
          <a:p>
            <a:pPr marL="511175" lvl="1" indent="-285750">
              <a:buFont typeface="+mj-lt"/>
              <a:buAutoNum type="arabicPeriod"/>
            </a:pPr>
            <a:r>
              <a:rPr lang="en-US" dirty="0" smtClean="0"/>
              <a:t>Locate the other members of your organization</a:t>
            </a:r>
          </a:p>
          <a:p>
            <a:pPr marL="511175" lvl="1" indent="-285750">
              <a:buFont typeface="+mj-lt"/>
              <a:buAutoNum type="arabicPeriod"/>
            </a:pPr>
            <a:r>
              <a:rPr lang="en-US" dirty="0" smtClean="0"/>
              <a:t>As a group, develop a list of your organization’s top strengths and areas for improvement</a:t>
            </a:r>
          </a:p>
          <a:p>
            <a:pPr marL="511175" lvl="1" indent="-285750">
              <a:buFont typeface="+mj-lt"/>
              <a:buAutoNum type="arabicPeriod"/>
            </a:pPr>
            <a:r>
              <a:rPr lang="en-US" dirty="0" smtClean="0"/>
              <a:t>Record these strengths/areas for improvement</a:t>
            </a:r>
          </a:p>
          <a:p>
            <a:pPr marL="511175" lvl="1" indent="-285750">
              <a:buFont typeface="+mj-lt"/>
              <a:buAutoNum type="arabicPeriod"/>
            </a:pPr>
            <a:r>
              <a:rPr lang="en-US" dirty="0" smtClean="0"/>
              <a:t>Choose a group member to brief the findings</a:t>
            </a:r>
          </a:p>
          <a:p>
            <a:pPr lvl="1"/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0" y="1676400"/>
            <a:ext cx="0" cy="3657600"/>
          </a:xfrm>
          <a:prstGeom prst="line">
            <a:avLst/>
          </a:prstGeom>
          <a:ln w="47625"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475"/>
            <a:ext cx="8370887" cy="1050925"/>
          </a:xfrm>
        </p:spPr>
        <p:txBody>
          <a:bodyPr/>
          <a:lstStyle/>
          <a:p>
            <a:r>
              <a:rPr lang="en-US" sz="4000" dirty="0" smtClean="0"/>
              <a:t>Task 1.3: Identify External Sources </a:t>
            </a:r>
            <a:br>
              <a:rPr lang="en-US" sz="4000" dirty="0" smtClean="0"/>
            </a:br>
            <a:r>
              <a:rPr lang="en-US" sz="4000" dirty="0" smtClean="0"/>
              <a:t>and Requirements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3962400" cy="4495800"/>
          </a:xfrm>
        </p:spPr>
        <p:txBody>
          <a:bodyPr/>
          <a:lstStyle/>
          <a:p>
            <a:r>
              <a:rPr lang="en-US" b="1" dirty="0" smtClean="0"/>
              <a:t>Objective:</a:t>
            </a:r>
            <a:r>
              <a:rPr lang="en-US" dirty="0" smtClean="0"/>
              <a:t> Identify any significant external sources and requirements</a:t>
            </a:r>
          </a:p>
          <a:p>
            <a:r>
              <a:rPr lang="en-US" dirty="0" smtClean="0"/>
              <a:t>Consider:</a:t>
            </a:r>
          </a:p>
          <a:p>
            <a:pPr marL="450850" lvl="1">
              <a:spcBef>
                <a:spcPts val="600"/>
              </a:spcBef>
            </a:pPr>
            <a:r>
              <a:rPr lang="en-US" dirty="0" smtClean="0"/>
              <a:t>Industry reports</a:t>
            </a:r>
          </a:p>
          <a:p>
            <a:pPr marL="450850" lvl="1">
              <a:spcBef>
                <a:spcPts val="600"/>
              </a:spcBef>
            </a:pPr>
            <a:r>
              <a:rPr lang="en-US" dirty="0" smtClean="0"/>
              <a:t>State or national preparedness reports</a:t>
            </a:r>
          </a:p>
          <a:p>
            <a:pPr marL="450850" lvl="1">
              <a:spcBef>
                <a:spcPts val="600"/>
              </a:spcBef>
            </a:pPr>
            <a:r>
              <a:rPr lang="en-US" dirty="0" smtClean="0"/>
              <a:t>State or national homeland security strategies</a:t>
            </a:r>
          </a:p>
          <a:p>
            <a:pPr marL="450850" lvl="1">
              <a:spcBef>
                <a:spcPts val="600"/>
              </a:spcBef>
            </a:pPr>
            <a:r>
              <a:rPr lang="en-US" dirty="0" smtClean="0"/>
              <a:t>Homeland security policy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811751" y="1371600"/>
            <a:ext cx="4027450" cy="4495800"/>
          </a:xfrm>
        </p:spPr>
        <p:txBody>
          <a:bodyPr/>
          <a:lstStyle/>
          <a:p>
            <a:r>
              <a:rPr lang="en-US" b="1" dirty="0" smtClean="0"/>
              <a:t>Instructions:</a:t>
            </a:r>
          </a:p>
          <a:p>
            <a:pPr marL="511175" lvl="1" indent="-285750">
              <a:buFont typeface="+mj-lt"/>
              <a:buAutoNum type="arabicPeriod"/>
            </a:pPr>
            <a:r>
              <a:rPr lang="en-US" dirty="0" smtClean="0"/>
              <a:t>Locate the other members of your organization</a:t>
            </a:r>
          </a:p>
          <a:p>
            <a:pPr marL="511175" lvl="1" indent="-285750">
              <a:buFont typeface="+mj-lt"/>
              <a:buAutoNum type="arabicPeriod"/>
            </a:pPr>
            <a:r>
              <a:rPr lang="en-US" dirty="0" smtClean="0"/>
              <a:t>As a group, develop a list of your organization’s key external sources and requirements</a:t>
            </a:r>
          </a:p>
          <a:p>
            <a:pPr marL="511175" lvl="1" indent="-285750">
              <a:buFont typeface="+mj-lt"/>
              <a:buAutoNum type="arabicPeriod"/>
            </a:pPr>
            <a:r>
              <a:rPr lang="en-US" dirty="0" smtClean="0"/>
              <a:t>Record these sources and requirements</a:t>
            </a:r>
          </a:p>
          <a:p>
            <a:pPr marL="511175" lvl="1" indent="-285750">
              <a:buFont typeface="+mj-lt"/>
              <a:buAutoNum type="arabicPeriod"/>
            </a:pPr>
            <a:r>
              <a:rPr lang="en-US" dirty="0" smtClean="0"/>
              <a:t>Choose a group member to brief the findings</a:t>
            </a:r>
          </a:p>
          <a:p>
            <a:pPr lvl="1"/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0" y="1676400"/>
            <a:ext cx="0" cy="3657600"/>
          </a:xfrm>
          <a:prstGeom prst="line">
            <a:avLst/>
          </a:prstGeom>
          <a:ln w="47625"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475"/>
            <a:ext cx="8370887" cy="1050925"/>
          </a:xfrm>
        </p:spPr>
        <p:txBody>
          <a:bodyPr/>
          <a:lstStyle/>
          <a:p>
            <a:r>
              <a:rPr lang="en-US" sz="4000" dirty="0" smtClean="0"/>
              <a:t>Task 1.4: Identify Accreditation Standards and Regulations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3962400" cy="4495800"/>
          </a:xfrm>
        </p:spPr>
        <p:txBody>
          <a:bodyPr/>
          <a:lstStyle/>
          <a:p>
            <a:r>
              <a:rPr lang="en-US" b="1" dirty="0" smtClean="0"/>
              <a:t>Objective:</a:t>
            </a:r>
            <a:r>
              <a:rPr lang="en-US" dirty="0" smtClean="0"/>
              <a:t> Identify any significant accreditation standards and regulations</a:t>
            </a:r>
          </a:p>
          <a:p>
            <a:r>
              <a:rPr lang="en-US" dirty="0" smtClean="0"/>
              <a:t>Consider:</a:t>
            </a:r>
          </a:p>
          <a:p>
            <a:pPr marL="450850" lvl="1">
              <a:spcBef>
                <a:spcPts val="600"/>
              </a:spcBef>
            </a:pPr>
            <a:r>
              <a:rPr lang="en-US" dirty="0" smtClean="0"/>
              <a:t>Accreditation standards</a:t>
            </a:r>
          </a:p>
          <a:p>
            <a:pPr marL="450850" lvl="1">
              <a:spcBef>
                <a:spcPts val="600"/>
              </a:spcBef>
            </a:pPr>
            <a:r>
              <a:rPr lang="en-US" dirty="0" smtClean="0"/>
              <a:t>Grants or funding-specific requirements</a:t>
            </a:r>
          </a:p>
          <a:p>
            <a:pPr marL="450850" lvl="1">
              <a:spcBef>
                <a:spcPts val="600"/>
              </a:spcBef>
            </a:pPr>
            <a:r>
              <a:rPr lang="en-US" dirty="0" smtClean="0"/>
              <a:t>Occupational Safety and Health Administration (OSHA) regulations</a:t>
            </a:r>
          </a:p>
          <a:p>
            <a:pPr marL="450850" lvl="1">
              <a:spcBef>
                <a:spcPts val="600"/>
              </a:spcBef>
            </a:pPr>
            <a:r>
              <a:rPr lang="en-US" dirty="0" smtClean="0"/>
              <a:t>Legislative requirements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811751" y="1371600"/>
            <a:ext cx="4027450" cy="4495800"/>
          </a:xfrm>
        </p:spPr>
        <p:txBody>
          <a:bodyPr/>
          <a:lstStyle/>
          <a:p>
            <a:r>
              <a:rPr lang="en-US" b="1" dirty="0" smtClean="0"/>
              <a:t>Instructions:</a:t>
            </a:r>
          </a:p>
          <a:p>
            <a:pPr marL="511175" lvl="1" indent="-285750">
              <a:buFont typeface="+mj-lt"/>
              <a:buAutoNum type="arabicPeriod"/>
            </a:pPr>
            <a:r>
              <a:rPr lang="en-US" dirty="0" smtClean="0"/>
              <a:t>Locate the other members of your organization</a:t>
            </a:r>
          </a:p>
          <a:p>
            <a:pPr marL="511175" lvl="1" indent="-285750">
              <a:buFont typeface="+mj-lt"/>
              <a:buAutoNum type="arabicPeriod"/>
            </a:pPr>
            <a:r>
              <a:rPr lang="en-US" dirty="0" smtClean="0"/>
              <a:t>As a group, develop a list of your organization’s key accreditation standards and regulations</a:t>
            </a:r>
          </a:p>
          <a:p>
            <a:pPr marL="511175" lvl="1" indent="-285750">
              <a:buFont typeface="+mj-lt"/>
              <a:buAutoNum type="arabicPeriod"/>
            </a:pPr>
            <a:r>
              <a:rPr lang="en-US" dirty="0" smtClean="0"/>
              <a:t>Record these standards and regulations</a:t>
            </a:r>
          </a:p>
          <a:p>
            <a:pPr marL="511175" lvl="1" indent="-285750">
              <a:buFont typeface="+mj-lt"/>
              <a:buAutoNum type="arabicPeriod"/>
            </a:pPr>
            <a:r>
              <a:rPr lang="en-US" dirty="0" smtClean="0"/>
              <a:t>Choose a group member to brief the findings</a:t>
            </a:r>
          </a:p>
          <a:p>
            <a:pPr lvl="1"/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0" y="1676400"/>
            <a:ext cx="0" cy="3657600"/>
          </a:xfrm>
          <a:prstGeom prst="line">
            <a:avLst/>
          </a:prstGeom>
          <a:ln w="47625"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34640"/>
            <a:ext cx="8229600" cy="2880360"/>
          </a:xfrm>
        </p:spPr>
        <p:txBody>
          <a:bodyPr/>
          <a:lstStyle/>
          <a:p>
            <a:r>
              <a:rPr lang="en-US" dirty="0" smtClean="0"/>
              <a:t>The National Preparedness Goal outlines district core capabilities across five preparedness mission areas</a:t>
            </a:r>
          </a:p>
          <a:p>
            <a:r>
              <a:rPr lang="en-US" dirty="0" smtClean="0"/>
              <a:t>Organizations can use exercises as a way to examine current and required core capability levels and identify gaps</a:t>
            </a:r>
          </a:p>
          <a:p>
            <a:r>
              <a:rPr lang="en-US" dirty="0" smtClean="0"/>
              <a:t>Linking the factors identified in Activity 1 to core capabilities will help identify the areas most in need of attention</a:t>
            </a: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5" name="Content Placeholder 3" descr="Sequence of TEPW tasks: Identify Factors for Consideration, Link Factors to Core Capabilities, Establish Exercise Program Priorities, and Develop a Multi-year Schedule.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432570097"/>
              </p:ext>
            </p:extLst>
          </p:nvPr>
        </p:nvGraphicFramePr>
        <p:xfrm>
          <a:off x="446274" y="762000"/>
          <a:ext cx="8262938" cy="243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317500" y="838200"/>
            <a:ext cx="8226425" cy="701675"/>
          </a:xfrm>
        </p:spPr>
        <p:txBody>
          <a:bodyPr/>
          <a:lstStyle/>
          <a:p>
            <a:r>
              <a:rPr lang="en-US" dirty="0" smtClean="0"/>
              <a:t>Training and Exercise Planning Workshop (TEPW)</a:t>
            </a: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342900" y="2057400"/>
            <a:ext cx="7769225" cy="60960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 smtClean="0"/>
              <a:t>[Sponsor Organization]</a:t>
            </a:r>
          </a:p>
          <a:p>
            <a:r>
              <a:rPr lang="en-US" dirty="0" smtClean="0"/>
              <a:t>[Date]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3962400" cy="4495800"/>
          </a:xfrm>
        </p:spPr>
        <p:txBody>
          <a:bodyPr/>
          <a:lstStyle/>
          <a:p>
            <a:r>
              <a:rPr lang="en-US" b="1" dirty="0" smtClean="0"/>
              <a:t>Objective:</a:t>
            </a:r>
            <a:r>
              <a:rPr lang="en-US" dirty="0" smtClean="0"/>
              <a:t> Link the factors identified in Activity 1 to core capabilities</a:t>
            </a:r>
          </a:p>
          <a:p>
            <a:r>
              <a:rPr lang="en-US" dirty="0" smtClean="0"/>
              <a:t>Consider:</a:t>
            </a:r>
          </a:p>
          <a:p>
            <a:pPr marL="450850" lvl="1">
              <a:spcBef>
                <a:spcPts val="600"/>
              </a:spcBef>
            </a:pPr>
            <a:r>
              <a:rPr lang="en-US" dirty="0" smtClean="0"/>
              <a:t>Threats and hazards</a:t>
            </a:r>
          </a:p>
          <a:p>
            <a:pPr marL="450850" lvl="1">
              <a:spcBef>
                <a:spcPts val="600"/>
              </a:spcBef>
            </a:pPr>
            <a:r>
              <a:rPr lang="en-US" dirty="0" smtClean="0"/>
              <a:t>Strengths and areas for improvement</a:t>
            </a:r>
          </a:p>
          <a:p>
            <a:pPr marL="450850" lvl="1">
              <a:spcBef>
                <a:spcPts val="600"/>
              </a:spcBef>
            </a:pPr>
            <a:r>
              <a:rPr lang="en-US" dirty="0" smtClean="0"/>
              <a:t>External sources and requirements</a:t>
            </a:r>
          </a:p>
          <a:p>
            <a:pPr marL="450850" lvl="1">
              <a:spcBef>
                <a:spcPts val="600"/>
              </a:spcBef>
            </a:pPr>
            <a:r>
              <a:rPr lang="en-US" dirty="0" smtClean="0"/>
              <a:t>Accreditation standards and regulations</a:t>
            </a:r>
          </a:p>
          <a:p>
            <a:pPr marL="450850" lvl="1">
              <a:spcBef>
                <a:spcPts val="600"/>
              </a:spcBef>
              <a:buNone/>
            </a:pPr>
            <a:endParaRPr lang="en-US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811751" y="1371600"/>
            <a:ext cx="4027450" cy="4495800"/>
          </a:xfrm>
        </p:spPr>
        <p:txBody>
          <a:bodyPr/>
          <a:lstStyle/>
          <a:p>
            <a:r>
              <a:rPr lang="en-US" b="1" dirty="0" smtClean="0"/>
              <a:t>Instructions:</a:t>
            </a:r>
          </a:p>
          <a:p>
            <a:pPr marL="511175" lvl="1" indent="-285750">
              <a:buFont typeface="+mj-lt"/>
              <a:buAutoNum type="arabicPeriod"/>
            </a:pPr>
            <a:r>
              <a:rPr lang="en-US" dirty="0" smtClean="0"/>
              <a:t>Assign core capabilities to each factor recorded during Activity 1</a:t>
            </a:r>
          </a:p>
          <a:p>
            <a:pPr marL="511175" lvl="1" indent="-285750">
              <a:buFont typeface="+mj-lt"/>
              <a:buAutoNum type="arabicPeriod"/>
            </a:pPr>
            <a:r>
              <a:rPr lang="en-US" dirty="0" smtClean="0"/>
              <a:t>If multiple core capabilities are associated with a factor, determine which is primary capability</a:t>
            </a:r>
          </a:p>
          <a:p>
            <a:pPr marL="511175" lvl="1" indent="-285750">
              <a:buFont typeface="+mj-lt"/>
              <a:buAutoNum type="arabicPeriod"/>
            </a:pPr>
            <a:r>
              <a:rPr lang="en-US" dirty="0" smtClean="0"/>
              <a:t>Identify and prioritize the most common core capabilities</a:t>
            </a:r>
          </a:p>
          <a:p>
            <a:pPr lvl="1"/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0" y="1676400"/>
            <a:ext cx="0" cy="3657600"/>
          </a:xfrm>
          <a:prstGeom prst="line">
            <a:avLst/>
          </a:prstGeom>
          <a:ln w="47625"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44475"/>
            <a:ext cx="8370887" cy="1050925"/>
          </a:xfrm>
        </p:spPr>
        <p:txBody>
          <a:bodyPr/>
          <a:lstStyle/>
          <a:p>
            <a:r>
              <a:rPr lang="en-US" sz="4000" dirty="0" smtClean="0"/>
              <a:t>Activity 2: Link Factors to </a:t>
            </a:r>
            <a:br>
              <a:rPr lang="en-US" sz="4000" dirty="0" smtClean="0"/>
            </a:br>
            <a:r>
              <a:rPr lang="en-US" sz="4000" dirty="0" smtClean="0"/>
              <a:t>Core Capabilities</a:t>
            </a:r>
            <a:endParaRPr lang="en-US" sz="4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 3</a:t>
            </a:r>
            <a:endParaRPr lang="en-US" dirty="0"/>
          </a:p>
        </p:txBody>
      </p:sp>
      <p:graphicFrame>
        <p:nvGraphicFramePr>
          <p:cNvPr id="5" name="Content Placeholder 3" descr="Sequence of TEPW tasks: Identify Factors for Consideration, Link Factors to Core Capabilities, Establish Exercise Program Priorities, and Develop a Multi-year Schedule.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432570097"/>
              </p:ext>
            </p:extLst>
          </p:nvPr>
        </p:nvGraphicFramePr>
        <p:xfrm>
          <a:off x="446274" y="762000"/>
          <a:ext cx="8262938" cy="243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834640"/>
            <a:ext cx="8229600" cy="2575560"/>
          </a:xfrm>
        </p:spPr>
        <p:txBody>
          <a:bodyPr/>
          <a:lstStyle/>
          <a:p>
            <a:r>
              <a:rPr lang="en-US" dirty="0" smtClean="0"/>
              <a:t>Exercise program priorities are the strategic, high-level priorities that guide the overall exercise program</a:t>
            </a:r>
          </a:p>
          <a:p>
            <a:r>
              <a:rPr lang="en-US" dirty="0" smtClean="0"/>
              <a:t>These priorities inform the development of exercise objectives, ensuring individual exercises evaluate and assess core capabilities in a coordinated and integrated fashion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3962400" cy="4495800"/>
          </a:xfrm>
        </p:spPr>
        <p:txBody>
          <a:bodyPr/>
          <a:lstStyle/>
          <a:p>
            <a:r>
              <a:rPr lang="en-US" b="1" dirty="0" smtClean="0"/>
              <a:t>Objective:</a:t>
            </a:r>
            <a:r>
              <a:rPr lang="en-US" dirty="0" smtClean="0"/>
              <a:t> Achieve consensus on the priorities that will guide the exercise program for the next [#] years</a:t>
            </a:r>
          </a:p>
          <a:p>
            <a:r>
              <a:rPr lang="en-US" dirty="0" smtClean="0"/>
              <a:t>Consider:</a:t>
            </a:r>
          </a:p>
          <a:p>
            <a:pPr marL="450850" lvl="1">
              <a:spcBef>
                <a:spcPts val="600"/>
              </a:spcBef>
            </a:pPr>
            <a:r>
              <a:rPr lang="en-US" dirty="0" smtClean="0"/>
              <a:t>Factors identified in Activity 1</a:t>
            </a:r>
          </a:p>
          <a:p>
            <a:pPr marL="450850" lvl="1">
              <a:spcBef>
                <a:spcPts val="600"/>
              </a:spcBef>
            </a:pPr>
            <a:r>
              <a:rPr lang="en-US" dirty="0" smtClean="0"/>
              <a:t>Priority core capabilities identified in Activity 2</a:t>
            </a:r>
          </a:p>
          <a:p>
            <a:pPr marL="450850" lvl="1">
              <a:spcBef>
                <a:spcPts val="600"/>
              </a:spcBef>
            </a:pPr>
            <a:r>
              <a:rPr lang="en-US" dirty="0" smtClean="0"/>
              <a:t>Elected and appointed officials’ guidance</a:t>
            </a:r>
          </a:p>
          <a:p>
            <a:pPr marL="450850" lvl="1">
              <a:spcBef>
                <a:spcPts val="600"/>
              </a:spcBef>
              <a:buNone/>
            </a:pPr>
            <a:endParaRPr lang="en-US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811751" y="1371600"/>
            <a:ext cx="4027450" cy="4495800"/>
          </a:xfrm>
        </p:spPr>
        <p:txBody>
          <a:bodyPr/>
          <a:lstStyle/>
          <a:p>
            <a:r>
              <a:rPr lang="en-US" b="1" dirty="0" smtClean="0"/>
              <a:t>Instructions:</a:t>
            </a:r>
          </a:p>
          <a:p>
            <a:pPr marL="511175" lvl="1" indent="-285750">
              <a:buFont typeface="+mj-lt"/>
              <a:buAutoNum type="arabicPeriod"/>
            </a:pPr>
            <a:r>
              <a:rPr lang="en-US" dirty="0" smtClean="0"/>
              <a:t>Identify 3-5 priorities on which to focus training and exercises</a:t>
            </a:r>
          </a:p>
          <a:p>
            <a:pPr marL="511175" lvl="1" indent="-285750">
              <a:buFont typeface="+mj-lt"/>
              <a:buAutoNum type="arabicPeriod"/>
            </a:pPr>
            <a:r>
              <a:rPr lang="en-US" dirty="0" smtClean="0"/>
              <a:t>Priorities should be at the strategic level</a:t>
            </a:r>
          </a:p>
          <a:p>
            <a:pPr marL="511175" lvl="1" indent="-285750">
              <a:buFont typeface="+mj-lt"/>
              <a:buAutoNum type="arabicPeriod"/>
            </a:pPr>
            <a:r>
              <a:rPr lang="en-US" dirty="0" smtClean="0"/>
              <a:t>Consider priorities from a holistic perspective, not just your individual organization. These priorities are not meant to supersede their organizations’ priorities</a:t>
            </a:r>
          </a:p>
          <a:p>
            <a:pPr lvl="1"/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0" y="1676400"/>
            <a:ext cx="0" cy="3657600"/>
          </a:xfrm>
          <a:prstGeom prst="line">
            <a:avLst/>
          </a:prstGeom>
          <a:ln w="47625"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44475"/>
            <a:ext cx="8370887" cy="1050925"/>
          </a:xfrm>
        </p:spPr>
        <p:txBody>
          <a:bodyPr/>
          <a:lstStyle/>
          <a:p>
            <a:r>
              <a:rPr lang="en-US" sz="4000" dirty="0" smtClean="0"/>
              <a:t>Activity 3: Establish Exercise </a:t>
            </a:r>
            <a:br>
              <a:rPr lang="en-US" sz="4000" dirty="0" smtClean="0"/>
            </a:br>
            <a:r>
              <a:rPr lang="en-US" sz="4000" dirty="0" smtClean="0"/>
              <a:t>Program Priorities</a:t>
            </a:r>
            <a:endParaRPr lang="en-US" sz="4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382000" cy="288036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dirty="0" smtClean="0"/>
              <a:t>The multi-year schedule outlines the exercises and associated training events that will address the exercise program priorities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The multi-year schedule should reflect a progressive approach:</a:t>
            </a:r>
          </a:p>
          <a:p>
            <a:pPr lvl="1">
              <a:spcBef>
                <a:spcPts val="600"/>
              </a:spcBef>
              <a:buFont typeface="Arial" charset="0"/>
              <a:buChar char="‒"/>
            </a:pPr>
            <a:r>
              <a:rPr lang="en-US" dirty="0" smtClean="0"/>
              <a:t>Exercises are aligned to a common set of exercise program priorities</a:t>
            </a:r>
          </a:p>
          <a:p>
            <a:pPr lvl="1">
              <a:spcBef>
                <a:spcPts val="600"/>
              </a:spcBef>
              <a:buFont typeface="Arial" charset="0"/>
              <a:buChar char="‒"/>
            </a:pPr>
            <a:r>
              <a:rPr lang="en-US" dirty="0" smtClean="0"/>
              <a:t>Exercises increase in complexity over time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Exercises should be supported at each step with training resources</a:t>
            </a:r>
          </a:p>
          <a:p>
            <a:pPr>
              <a:spcBef>
                <a:spcPts val="600"/>
              </a:spcBef>
              <a:buNone/>
            </a:pPr>
            <a:endParaRPr lang="en-US" dirty="0"/>
          </a:p>
        </p:txBody>
      </p:sp>
      <p:graphicFrame>
        <p:nvGraphicFramePr>
          <p:cNvPr id="5" name="Content Placeholder 3" descr="Sequence of TEPW tasks: Identify Factors for Consideration, Link Factors to Core Capabilities, Establish Exercise Program Priorities, and Develop a Multi-year Schedule.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432570097"/>
              </p:ext>
            </p:extLst>
          </p:nvPr>
        </p:nvGraphicFramePr>
        <p:xfrm>
          <a:off x="446274" y="762000"/>
          <a:ext cx="8262938" cy="243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 4 Tasks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During this activity, we will focus on the following tasks:</a:t>
            </a:r>
          </a:p>
          <a:p>
            <a:r>
              <a:rPr lang="en-US" dirty="0" smtClean="0"/>
              <a:t>Task 4.1: Identify Potential Exercises</a:t>
            </a:r>
          </a:p>
          <a:p>
            <a:r>
              <a:rPr lang="en-US" dirty="0" smtClean="0"/>
              <a:t>Task 4.2: Identify Training</a:t>
            </a:r>
          </a:p>
          <a:p>
            <a:r>
              <a:rPr lang="en-US" dirty="0" smtClean="0"/>
              <a:t>Task 4.3: Update/Build the Multi-year Schedule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3962400" cy="4495800"/>
          </a:xfrm>
        </p:spPr>
        <p:txBody>
          <a:bodyPr/>
          <a:lstStyle/>
          <a:p>
            <a:r>
              <a:rPr lang="en-US" b="1" dirty="0" smtClean="0"/>
              <a:t>Objective:</a:t>
            </a:r>
            <a:r>
              <a:rPr lang="en-US" dirty="0" smtClean="0"/>
              <a:t> Identify potential exercises for inclusion in the multi-year schedule</a:t>
            </a:r>
          </a:p>
          <a:p>
            <a:r>
              <a:rPr lang="en-US" dirty="0" smtClean="0"/>
              <a:t>Consider:</a:t>
            </a:r>
          </a:p>
          <a:p>
            <a:pPr marL="450850" lvl="1">
              <a:spcBef>
                <a:spcPts val="600"/>
              </a:spcBef>
            </a:pPr>
            <a:r>
              <a:rPr lang="en-US" dirty="0" smtClean="0"/>
              <a:t>Pre-planned exercises</a:t>
            </a:r>
          </a:p>
          <a:p>
            <a:pPr marL="450850" lvl="1">
              <a:spcBef>
                <a:spcPts val="600"/>
              </a:spcBef>
            </a:pPr>
            <a:r>
              <a:rPr lang="en-US" dirty="0" smtClean="0"/>
              <a:t>Standing exercise requirements</a:t>
            </a:r>
          </a:p>
          <a:p>
            <a:pPr marL="450850" lvl="1">
              <a:spcBef>
                <a:spcPts val="600"/>
              </a:spcBef>
            </a:pPr>
            <a:r>
              <a:rPr lang="en-US" dirty="0" smtClean="0"/>
              <a:t>Additional exercises to address program priorities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811751" y="1371600"/>
            <a:ext cx="4027450" cy="4495800"/>
          </a:xfrm>
        </p:spPr>
        <p:txBody>
          <a:bodyPr/>
          <a:lstStyle/>
          <a:p>
            <a:r>
              <a:rPr lang="en-US" b="1" dirty="0" smtClean="0"/>
              <a:t>Instructions:</a:t>
            </a:r>
          </a:p>
          <a:p>
            <a:pPr marL="511175" lvl="1" indent="-285750">
              <a:buFont typeface="+mj-lt"/>
              <a:buAutoNum type="arabicPeriod"/>
            </a:pPr>
            <a:r>
              <a:rPr lang="en-US" dirty="0" smtClean="0"/>
              <a:t>Locate the other members of your organization</a:t>
            </a:r>
          </a:p>
          <a:p>
            <a:pPr marL="511175" lvl="1" indent="-285750">
              <a:buFont typeface="+mj-lt"/>
              <a:buAutoNum type="arabicPeriod"/>
            </a:pPr>
            <a:r>
              <a:rPr lang="en-US" dirty="0" smtClean="0"/>
              <a:t>As a group, identify potential exercises for the multi-year schedule</a:t>
            </a:r>
          </a:p>
          <a:p>
            <a:pPr marL="511175" lvl="1" indent="-285750">
              <a:buFont typeface="+mj-lt"/>
              <a:buAutoNum type="arabicPeriod"/>
            </a:pPr>
            <a:r>
              <a:rPr lang="en-US" dirty="0" smtClean="0"/>
              <a:t>Record the exercises, including the focus, date, and other known information</a:t>
            </a:r>
          </a:p>
          <a:p>
            <a:pPr marL="511175" lvl="1" indent="-285750">
              <a:buFont typeface="+mj-lt"/>
              <a:buAutoNum type="arabicPeriod"/>
            </a:pPr>
            <a:r>
              <a:rPr lang="en-US" dirty="0" smtClean="0"/>
              <a:t>Choose a group member to brief the findings</a:t>
            </a:r>
          </a:p>
          <a:p>
            <a:pPr lvl="1"/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0" y="1676400"/>
            <a:ext cx="0" cy="3657600"/>
          </a:xfrm>
          <a:prstGeom prst="line">
            <a:avLst/>
          </a:prstGeom>
          <a:ln w="47625"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Task 4.1: Identify Potential Exercises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3962400" cy="4495800"/>
          </a:xfrm>
        </p:spPr>
        <p:txBody>
          <a:bodyPr/>
          <a:lstStyle/>
          <a:p>
            <a:r>
              <a:rPr lang="en-US" b="1" dirty="0" smtClean="0"/>
              <a:t>Objective:</a:t>
            </a:r>
            <a:r>
              <a:rPr lang="en-US" dirty="0" smtClean="0"/>
              <a:t> Identify potential training events for inclusion in the multi-year schedule</a:t>
            </a:r>
          </a:p>
          <a:p>
            <a:r>
              <a:rPr lang="en-US" dirty="0" smtClean="0"/>
              <a:t>Consider:</a:t>
            </a:r>
          </a:p>
          <a:p>
            <a:pPr marL="450850" lvl="1">
              <a:spcBef>
                <a:spcPts val="600"/>
              </a:spcBef>
            </a:pPr>
            <a:r>
              <a:rPr lang="en-US" dirty="0" smtClean="0"/>
              <a:t>Training to support specific exercises</a:t>
            </a:r>
          </a:p>
          <a:p>
            <a:pPr marL="450850" lvl="1">
              <a:spcBef>
                <a:spcPts val="600"/>
              </a:spcBef>
            </a:pPr>
            <a:r>
              <a:rPr lang="en-US" dirty="0" smtClean="0"/>
              <a:t>Required training</a:t>
            </a:r>
          </a:p>
          <a:p>
            <a:pPr marL="450850" lvl="1">
              <a:spcBef>
                <a:spcPts val="600"/>
              </a:spcBef>
            </a:pPr>
            <a:r>
              <a:rPr lang="en-US" dirty="0" smtClean="0"/>
              <a:t>Additional training to meet capability gaps or address program priorities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811751" y="1371600"/>
            <a:ext cx="4027450" cy="4495800"/>
          </a:xfrm>
        </p:spPr>
        <p:txBody>
          <a:bodyPr/>
          <a:lstStyle/>
          <a:p>
            <a:r>
              <a:rPr lang="en-US" b="1" dirty="0" smtClean="0"/>
              <a:t>Instructions:</a:t>
            </a:r>
          </a:p>
          <a:p>
            <a:pPr marL="511175" lvl="1" indent="-285750">
              <a:buFont typeface="+mj-lt"/>
              <a:buAutoNum type="arabicPeriod"/>
            </a:pPr>
            <a:r>
              <a:rPr lang="en-US" dirty="0" smtClean="0"/>
              <a:t>Locate the other members of your organization</a:t>
            </a:r>
          </a:p>
          <a:p>
            <a:pPr marL="511175" lvl="1" indent="-285750">
              <a:buFont typeface="+mj-lt"/>
              <a:buAutoNum type="arabicPeriod"/>
            </a:pPr>
            <a:r>
              <a:rPr lang="en-US" dirty="0" smtClean="0"/>
              <a:t>As a group, identify potential training events</a:t>
            </a:r>
          </a:p>
          <a:p>
            <a:pPr marL="511175" lvl="1" indent="-285750">
              <a:buFont typeface="+mj-lt"/>
              <a:buAutoNum type="arabicPeriod"/>
            </a:pPr>
            <a:r>
              <a:rPr lang="en-US" dirty="0" smtClean="0"/>
              <a:t>Record the potential training events, including the focus, audience, and date</a:t>
            </a:r>
          </a:p>
          <a:p>
            <a:pPr marL="511175" lvl="1" indent="-285750">
              <a:buFont typeface="+mj-lt"/>
              <a:buAutoNum type="arabicPeriod"/>
            </a:pPr>
            <a:r>
              <a:rPr lang="en-US" dirty="0" smtClean="0"/>
              <a:t>Choose a group member to brief the findings</a:t>
            </a:r>
          </a:p>
          <a:p>
            <a:pPr lvl="1"/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0" y="1676400"/>
            <a:ext cx="0" cy="3657600"/>
          </a:xfrm>
          <a:prstGeom prst="line">
            <a:avLst/>
          </a:prstGeom>
          <a:ln w="47625"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Task 4.2: Identify Potential Training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3962400" cy="4495800"/>
          </a:xfrm>
        </p:spPr>
        <p:txBody>
          <a:bodyPr/>
          <a:lstStyle/>
          <a:p>
            <a:r>
              <a:rPr lang="en-US" b="1" dirty="0" smtClean="0"/>
              <a:t>Objective:</a:t>
            </a:r>
            <a:r>
              <a:rPr lang="en-US" dirty="0" smtClean="0"/>
              <a:t> Update or build the multi-year training and exercise schedule</a:t>
            </a:r>
          </a:p>
          <a:p>
            <a:r>
              <a:rPr lang="en-US" dirty="0" smtClean="0"/>
              <a:t>Consider:</a:t>
            </a:r>
          </a:p>
          <a:p>
            <a:pPr marL="450850" lvl="1">
              <a:spcBef>
                <a:spcPts val="600"/>
              </a:spcBef>
            </a:pPr>
            <a:r>
              <a:rPr lang="en-US" dirty="0" smtClean="0"/>
              <a:t>Exercises that address program priorities and priority core capabilities</a:t>
            </a:r>
          </a:p>
          <a:p>
            <a:pPr marL="450850" lvl="1">
              <a:spcBef>
                <a:spcPts val="600"/>
              </a:spcBef>
            </a:pPr>
            <a:r>
              <a:rPr lang="en-US" dirty="0" smtClean="0"/>
              <a:t>Exercises that promote collaboration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811751" y="1371600"/>
            <a:ext cx="4027450" cy="4495800"/>
          </a:xfrm>
        </p:spPr>
        <p:txBody>
          <a:bodyPr/>
          <a:lstStyle/>
          <a:p>
            <a:r>
              <a:rPr lang="en-US" b="1" dirty="0" smtClean="0"/>
              <a:t>Instructions:</a:t>
            </a:r>
          </a:p>
          <a:p>
            <a:pPr marL="511175" lvl="1" indent="-285750">
              <a:buFont typeface="+mj-lt"/>
              <a:buAutoNum type="arabicPeriod"/>
            </a:pPr>
            <a:r>
              <a:rPr lang="en-US" dirty="0" smtClean="0"/>
              <a:t>Select exercises from the proposed list and identify tentative exercise conduct dates</a:t>
            </a:r>
          </a:p>
          <a:p>
            <a:pPr marL="511175" lvl="1" indent="-285750">
              <a:buFont typeface="+mj-lt"/>
              <a:buAutoNum type="arabicPeriod"/>
            </a:pPr>
            <a:r>
              <a:rPr lang="en-US" dirty="0" smtClean="0"/>
              <a:t>Select training events and identify tentative conduct dates, scheduling around exercises, as appropriate</a:t>
            </a:r>
          </a:p>
          <a:p>
            <a:pPr lvl="1"/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0" y="1676400"/>
            <a:ext cx="0" cy="3657600"/>
          </a:xfrm>
          <a:prstGeom prst="line">
            <a:avLst/>
          </a:prstGeom>
          <a:ln w="47625"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44475"/>
            <a:ext cx="8370887" cy="1050925"/>
          </a:xfrm>
        </p:spPr>
        <p:txBody>
          <a:bodyPr/>
          <a:lstStyle/>
          <a:p>
            <a:r>
              <a:rPr lang="en-US" sz="4000" dirty="0" smtClean="0"/>
              <a:t>Task 4.3: Update/Build the </a:t>
            </a:r>
            <a:br>
              <a:rPr lang="en-US" sz="4000" dirty="0" smtClean="0"/>
            </a:br>
            <a:r>
              <a:rPr lang="en-US" sz="4000" dirty="0" smtClean="0"/>
              <a:t>Draft Multi-year Schedule</a:t>
            </a:r>
            <a:endParaRPr lang="en-US" sz="40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14325" y="1905000"/>
          <a:ext cx="8491538" cy="3489323"/>
        </p:xfrm>
        <a:graphic>
          <a:graphicData uri="http://schemas.openxmlformats.org/drawingml/2006/table">
            <a:tbl>
              <a:tblPr/>
              <a:tblGrid>
                <a:gridCol w="893846"/>
                <a:gridCol w="633141"/>
                <a:gridCol w="633141"/>
                <a:gridCol w="633141"/>
                <a:gridCol w="633141"/>
                <a:gridCol w="633141"/>
                <a:gridCol w="633141"/>
                <a:gridCol w="633141"/>
                <a:gridCol w="633141"/>
                <a:gridCol w="633141"/>
                <a:gridCol w="633141"/>
                <a:gridCol w="633141"/>
                <a:gridCol w="633141"/>
              </a:tblGrid>
              <a:tr h="48768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Organ-ization</a:t>
                      </a:r>
                      <a:endParaRPr lang="en-US" sz="1600" dirty="0">
                        <a:solidFill>
                          <a:srgbClr val="333333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Jan</a:t>
                      </a:r>
                      <a:endParaRPr lang="en-US" sz="1600" dirty="0">
                        <a:solidFill>
                          <a:srgbClr val="333333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Feb</a:t>
                      </a:r>
                      <a:endParaRPr lang="en-US" sz="1600" dirty="0">
                        <a:solidFill>
                          <a:srgbClr val="333333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Mar</a:t>
                      </a:r>
                      <a:endParaRPr lang="en-US" sz="1600" dirty="0">
                        <a:solidFill>
                          <a:srgbClr val="333333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Apr</a:t>
                      </a:r>
                      <a:endParaRPr lang="en-US" sz="1600" dirty="0">
                        <a:solidFill>
                          <a:srgbClr val="333333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May</a:t>
                      </a:r>
                      <a:endParaRPr lang="en-US" sz="1600" dirty="0">
                        <a:solidFill>
                          <a:srgbClr val="333333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Jun</a:t>
                      </a:r>
                      <a:endParaRPr lang="en-US" sz="1600" dirty="0">
                        <a:solidFill>
                          <a:srgbClr val="333333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Jul</a:t>
                      </a:r>
                      <a:endParaRPr lang="en-US" sz="1600" dirty="0">
                        <a:solidFill>
                          <a:srgbClr val="333333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Aug</a:t>
                      </a:r>
                      <a:endParaRPr lang="en-US" sz="1600" dirty="0">
                        <a:solidFill>
                          <a:srgbClr val="333333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Sep</a:t>
                      </a:r>
                      <a:endParaRPr lang="en-US" sz="1600" dirty="0">
                        <a:solidFill>
                          <a:srgbClr val="333333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Oct</a:t>
                      </a:r>
                      <a:endParaRPr lang="en-US" sz="1600" dirty="0">
                        <a:solidFill>
                          <a:srgbClr val="333333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Nov</a:t>
                      </a:r>
                      <a:endParaRPr lang="en-US" sz="1600" dirty="0">
                        <a:solidFill>
                          <a:srgbClr val="333333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Dec</a:t>
                      </a:r>
                      <a:endParaRPr lang="en-US" sz="1600" dirty="0">
                        <a:solidFill>
                          <a:srgbClr val="333333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032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Org </a:t>
                      </a:r>
                      <a:r>
                        <a:rPr lang="en-US" sz="16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5234" marR="65234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032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Org </a:t>
                      </a:r>
                      <a:r>
                        <a:rPr lang="en-US" sz="16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5234" marR="65234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032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Org </a:t>
                      </a:r>
                      <a:r>
                        <a:rPr lang="en-US" sz="16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65234" marR="65234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032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Org </a:t>
                      </a:r>
                      <a:r>
                        <a:rPr lang="en-US" sz="16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65234" marR="65234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032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Org </a:t>
                      </a:r>
                      <a:r>
                        <a:rPr lang="en-US" sz="16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65234" marR="65234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7200" y="1219200"/>
            <a:ext cx="8262938" cy="438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33363" indent="-233363">
              <a:spcBef>
                <a:spcPts val="1200"/>
              </a:spcBef>
              <a:buClr>
                <a:srgbClr val="333333"/>
              </a:buClr>
              <a:defRPr/>
            </a:pPr>
            <a:r>
              <a:rPr lang="en-US" sz="2200" kern="0" dirty="0">
                <a:solidFill>
                  <a:srgbClr val="333333"/>
                </a:solidFill>
                <a:latin typeface="+mn-lt"/>
              </a:rPr>
              <a:t>Year 1:  20xx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Populate the Draft Multi-year Schedule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14325" y="1905000"/>
          <a:ext cx="8491538" cy="3489323"/>
        </p:xfrm>
        <a:graphic>
          <a:graphicData uri="http://schemas.openxmlformats.org/drawingml/2006/table">
            <a:tbl>
              <a:tblPr/>
              <a:tblGrid>
                <a:gridCol w="893846"/>
                <a:gridCol w="633141"/>
                <a:gridCol w="633141"/>
                <a:gridCol w="633141"/>
                <a:gridCol w="633141"/>
                <a:gridCol w="633141"/>
                <a:gridCol w="633141"/>
                <a:gridCol w="633141"/>
                <a:gridCol w="633141"/>
                <a:gridCol w="633141"/>
                <a:gridCol w="633141"/>
                <a:gridCol w="633141"/>
                <a:gridCol w="633141"/>
              </a:tblGrid>
              <a:tr h="48768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Organ-ization</a:t>
                      </a:r>
                      <a:endParaRPr lang="en-US" sz="1600" dirty="0">
                        <a:solidFill>
                          <a:srgbClr val="333333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Jan</a:t>
                      </a:r>
                      <a:endParaRPr lang="en-US" sz="1600" dirty="0">
                        <a:solidFill>
                          <a:srgbClr val="333333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Feb</a:t>
                      </a:r>
                      <a:endParaRPr lang="en-US" sz="1600" dirty="0">
                        <a:solidFill>
                          <a:srgbClr val="333333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Mar</a:t>
                      </a:r>
                      <a:endParaRPr lang="en-US" sz="1600" dirty="0">
                        <a:solidFill>
                          <a:srgbClr val="333333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Apr</a:t>
                      </a:r>
                      <a:endParaRPr lang="en-US" sz="1600" dirty="0">
                        <a:solidFill>
                          <a:srgbClr val="333333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May</a:t>
                      </a:r>
                      <a:endParaRPr lang="en-US" sz="1600" dirty="0">
                        <a:solidFill>
                          <a:srgbClr val="333333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Jun</a:t>
                      </a:r>
                      <a:endParaRPr lang="en-US" sz="1600" dirty="0">
                        <a:solidFill>
                          <a:srgbClr val="333333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Jul</a:t>
                      </a:r>
                      <a:endParaRPr lang="en-US" sz="1600" dirty="0">
                        <a:solidFill>
                          <a:srgbClr val="333333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Aug</a:t>
                      </a:r>
                      <a:endParaRPr lang="en-US" sz="1600" dirty="0">
                        <a:solidFill>
                          <a:srgbClr val="333333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Sep</a:t>
                      </a:r>
                      <a:endParaRPr lang="en-US" sz="1600" dirty="0">
                        <a:solidFill>
                          <a:srgbClr val="333333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Oct</a:t>
                      </a:r>
                      <a:endParaRPr lang="en-US" sz="1600" dirty="0">
                        <a:solidFill>
                          <a:srgbClr val="333333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Nov</a:t>
                      </a:r>
                      <a:endParaRPr lang="en-US" sz="1600" dirty="0">
                        <a:solidFill>
                          <a:srgbClr val="333333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Dec</a:t>
                      </a:r>
                      <a:endParaRPr lang="en-US" sz="1600" dirty="0">
                        <a:solidFill>
                          <a:srgbClr val="333333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032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Org </a:t>
                      </a:r>
                      <a:r>
                        <a:rPr lang="en-US" sz="16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5234" marR="65234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032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Org </a:t>
                      </a:r>
                      <a:r>
                        <a:rPr lang="en-US" sz="16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5234" marR="65234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032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Org </a:t>
                      </a:r>
                      <a:r>
                        <a:rPr lang="en-US" sz="16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65234" marR="65234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032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Org </a:t>
                      </a:r>
                      <a:r>
                        <a:rPr lang="en-US" sz="16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65234" marR="65234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032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Org </a:t>
                      </a:r>
                      <a:r>
                        <a:rPr lang="en-US" sz="16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65234" marR="65234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34" marR="652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7200" y="1219200"/>
            <a:ext cx="8262938" cy="438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33363" indent="-233363">
              <a:spcBef>
                <a:spcPts val="1200"/>
              </a:spcBef>
              <a:buClr>
                <a:srgbClr val="333333"/>
              </a:buClr>
              <a:defRPr/>
            </a:pPr>
            <a:r>
              <a:rPr lang="en-US" sz="2200" kern="0" dirty="0">
                <a:solidFill>
                  <a:srgbClr val="333333"/>
                </a:solidFill>
                <a:latin typeface="+mn-lt"/>
              </a:rPr>
              <a:t>Year 1:  20xx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44475"/>
            <a:ext cx="8370887" cy="1050925"/>
          </a:xfrm>
        </p:spPr>
        <p:txBody>
          <a:bodyPr/>
          <a:lstStyle/>
          <a:p>
            <a:r>
              <a:rPr lang="en-US" sz="4000" dirty="0" smtClean="0"/>
              <a:t>Populate the Draft Multi-year Schedule (cont’d)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Welcome and Introductions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[Name]</a:t>
            </a:r>
          </a:p>
          <a:p>
            <a:r>
              <a:rPr lang="en-US" dirty="0" smtClean="0"/>
              <a:t>[Organization]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The selected exercise program priorities include:   </a:t>
            </a:r>
          </a:p>
          <a:p>
            <a:pPr lvl="1">
              <a:defRPr/>
            </a:pPr>
            <a:r>
              <a:rPr lang="en-US" dirty="0" smtClean="0"/>
              <a:t>[insert exercise program priorities]</a:t>
            </a:r>
          </a:p>
          <a:p>
            <a:pPr>
              <a:defRPr/>
            </a:pPr>
            <a:r>
              <a:rPr lang="en-US" dirty="0" smtClean="0"/>
              <a:t>The exercises and trainings selected for inclusion in the TEP include: </a:t>
            </a:r>
          </a:p>
          <a:p>
            <a:pPr lvl="1">
              <a:defRPr/>
            </a:pPr>
            <a:r>
              <a:rPr lang="en-US" dirty="0" smtClean="0"/>
              <a:t>[insert exercises and trainings]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 and distribute TEPW Summary</a:t>
            </a:r>
          </a:p>
          <a:p>
            <a:r>
              <a:rPr lang="en-US" dirty="0" smtClean="0"/>
              <a:t>Develop Multi-year TEP</a:t>
            </a:r>
          </a:p>
          <a:p>
            <a:r>
              <a:rPr lang="en-US" dirty="0" smtClean="0"/>
              <a:t>[insert additional items as needed]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Conclusion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900"/>
              </a:spcBef>
            </a:pPr>
            <a:r>
              <a:rPr lang="en-US" dirty="0" smtClean="0"/>
              <a:t>[Time] Homeland Security Exercise and Evaluation Program (HSEEP) Overview</a:t>
            </a:r>
          </a:p>
          <a:p>
            <a:pPr>
              <a:spcBef>
                <a:spcPts val="900"/>
              </a:spcBef>
            </a:pPr>
            <a:r>
              <a:rPr lang="en-US" dirty="0" smtClean="0"/>
              <a:t>[Time] Capabilities-based Planning Overview</a:t>
            </a:r>
          </a:p>
          <a:p>
            <a:pPr>
              <a:spcBef>
                <a:spcPts val="900"/>
              </a:spcBef>
            </a:pPr>
            <a:r>
              <a:rPr lang="en-US" dirty="0" smtClean="0"/>
              <a:t>[Time] Review of Prior Multi-Year Training and Exercise Plan (TEP)</a:t>
            </a:r>
          </a:p>
          <a:p>
            <a:pPr>
              <a:spcBef>
                <a:spcPts val="900"/>
              </a:spcBef>
            </a:pPr>
            <a:r>
              <a:rPr lang="en-US" dirty="0" smtClean="0"/>
              <a:t>[Time] TEPW Purpose</a:t>
            </a:r>
          </a:p>
          <a:p>
            <a:pPr>
              <a:spcBef>
                <a:spcPts val="900"/>
              </a:spcBef>
            </a:pPr>
            <a:r>
              <a:rPr lang="en-US" dirty="0" smtClean="0"/>
              <a:t>[Time] Workshop Activities</a:t>
            </a:r>
          </a:p>
          <a:p>
            <a:pPr>
              <a:spcBef>
                <a:spcPts val="900"/>
              </a:spcBef>
            </a:pPr>
            <a:r>
              <a:rPr lang="en-US" dirty="0" smtClean="0"/>
              <a:t>[Time] Review </a:t>
            </a:r>
          </a:p>
          <a:p>
            <a:pPr>
              <a:spcBef>
                <a:spcPts val="900"/>
              </a:spcBef>
            </a:pPr>
            <a:r>
              <a:rPr lang="en-US" dirty="0" smtClean="0"/>
              <a:t>[Time] Next Steps</a:t>
            </a:r>
          </a:p>
          <a:p>
            <a:pPr>
              <a:spcBef>
                <a:spcPts val="900"/>
              </a:spcBef>
            </a:pPr>
            <a:r>
              <a:rPr lang="en-US" dirty="0" smtClean="0"/>
              <a:t>[Time] Closing Remarks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HSEEP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HSEEP doctrine consists of an integrated set of core principles that frame a common approach to exercises </a:t>
            </a:r>
          </a:p>
          <a:p>
            <a:r>
              <a:rPr lang="en-US" dirty="0" smtClean="0"/>
              <a:t>HSEEP Principles:</a:t>
            </a:r>
          </a:p>
          <a:p>
            <a:pPr lvl="1"/>
            <a:r>
              <a:rPr lang="en-US" dirty="0" smtClean="0"/>
              <a:t>Guided by elected and appointed officials</a:t>
            </a:r>
          </a:p>
          <a:p>
            <a:pPr lvl="1"/>
            <a:r>
              <a:rPr lang="en-US" dirty="0" smtClean="0"/>
              <a:t>Capability-based, objective driven</a:t>
            </a:r>
          </a:p>
          <a:p>
            <a:pPr lvl="1"/>
            <a:r>
              <a:rPr lang="en-US" dirty="0" smtClean="0"/>
              <a:t>Whole Community integration</a:t>
            </a:r>
          </a:p>
          <a:p>
            <a:pPr lvl="1"/>
            <a:r>
              <a:rPr lang="en-US" dirty="0" smtClean="0"/>
              <a:t>Informed by risk</a:t>
            </a:r>
          </a:p>
          <a:p>
            <a:pPr lvl="1"/>
            <a:r>
              <a:rPr lang="en-US" dirty="0" smtClean="0"/>
              <a:t>Common methodology</a:t>
            </a:r>
          </a:p>
          <a:p>
            <a:pPr lvl="1"/>
            <a:r>
              <a:rPr lang="en-US" dirty="0" smtClean="0"/>
              <a:t>Progressive planning approach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HSEEP Cycle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3886200" cy="402336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Establishing multi-year exercise program priorities and developing a multi-year TEP are key pieces of Exercise Program Management within the HSEEP methodology</a:t>
            </a:r>
            <a:endParaRPr lang="en-US" dirty="0"/>
          </a:p>
        </p:txBody>
      </p:sp>
      <p:pic>
        <p:nvPicPr>
          <p:cNvPr id="5" name="Picture 4" descr="HSEEP Exercise Cycle. This graphic depicts the phases of the exercise cycle: Program Management, which is continuous throughout the cycle, Design and Development, Conduct, Evaluation, and Improvement Planning.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4191000" y="1219200"/>
            <a:ext cx="4665980" cy="402336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Capabilities-based Planning Overview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National Preparedness Goal identifies a series of core capabilities across the prevention, protection, mitigation, response, and recovery mission areas </a:t>
            </a:r>
          </a:p>
          <a:p>
            <a:r>
              <a:rPr lang="en-US" dirty="0" smtClean="0"/>
              <a:t>Through HSEEP, organizations can use exercises as a way to examine current and required core capability levels and identify gaps.  Exercises focus on assessing performance against capability-based objectives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Prior Multi-year TEP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[Insert highlights from the previous multi-year TEP and an update on the progress against the program priorities and multi-year schedule]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TEPW 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purpose of the TEPW is to use the guidance provided by senior officials to identify and </a:t>
            </a:r>
            <a:r>
              <a:rPr lang="en-US" b="1" dirty="0" smtClean="0"/>
              <a:t>set exercise program priorities </a:t>
            </a:r>
            <a:r>
              <a:rPr lang="en-US" dirty="0" smtClean="0"/>
              <a:t>and develop a multi-year </a:t>
            </a:r>
            <a:r>
              <a:rPr lang="en-US" b="1" dirty="0" smtClean="0"/>
              <a:t>schedule of exercise events </a:t>
            </a:r>
            <a:r>
              <a:rPr lang="en-US" dirty="0" smtClean="0"/>
              <a:t>and supporting </a:t>
            </a:r>
            <a:r>
              <a:rPr lang="en-US" b="1" dirty="0" smtClean="0"/>
              <a:t>training activities </a:t>
            </a:r>
            <a:r>
              <a:rPr lang="en-US" dirty="0" smtClean="0"/>
              <a:t>to meet those priorities</a:t>
            </a: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Content Placeholder 3" descr="Sequence of TEPW tasks: Identify Factors for Consideration, Link Factors to Core Capabilities, Establish Exercise Program Priorities, and Develop a Multi-year Schedule.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432570097"/>
              </p:ext>
            </p:extLst>
          </p:nvPr>
        </p:nvGraphicFramePr>
        <p:xfrm>
          <a:off x="446274" y="2743200"/>
          <a:ext cx="8262938" cy="243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IPC_Presentation_Template_June2012">
  <a:themeElements>
    <a:clrScheme name="">
      <a:dk1>
        <a:srgbClr val="70BC1F"/>
      </a:dk1>
      <a:lt1>
        <a:srgbClr val="FFFFFF"/>
      </a:lt1>
      <a:dk2>
        <a:srgbClr val="000063"/>
      </a:dk2>
      <a:lt2>
        <a:srgbClr val="FF0000"/>
      </a:lt2>
      <a:accent1>
        <a:srgbClr val="FFDB00"/>
      </a:accent1>
      <a:accent2>
        <a:srgbClr val="0062C8"/>
      </a:accent2>
      <a:accent3>
        <a:srgbClr val="AAAAB7"/>
      </a:accent3>
      <a:accent4>
        <a:srgbClr val="DADADA"/>
      </a:accent4>
      <a:accent5>
        <a:srgbClr val="FFEAAA"/>
      </a:accent5>
      <a:accent6>
        <a:srgbClr val="0058B5"/>
      </a:accent6>
      <a:hlink>
        <a:srgbClr val="CC6600"/>
      </a:hlink>
      <a:folHlink>
        <a:srgbClr val="990099"/>
      </a:folHlink>
    </a:clrScheme>
    <a:fontScheme name="DHS_Template_White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HS_Template_White 1">
        <a:dk1>
          <a:srgbClr val="595959"/>
        </a:dk1>
        <a:lt1>
          <a:srgbClr val="F8D167"/>
        </a:lt1>
        <a:dk2>
          <a:srgbClr val="BF5FA7"/>
        </a:dk2>
        <a:lt2>
          <a:srgbClr val="92C9DD"/>
        </a:lt2>
        <a:accent1>
          <a:srgbClr val="9ED47C"/>
        </a:accent1>
        <a:accent2>
          <a:srgbClr val="F3728D"/>
        </a:accent2>
        <a:accent3>
          <a:srgbClr val="FBE5B8"/>
        </a:accent3>
        <a:accent4>
          <a:srgbClr val="4B4B4B"/>
        </a:accent4>
        <a:accent5>
          <a:srgbClr val="CCE6BF"/>
        </a:accent5>
        <a:accent6>
          <a:srgbClr val="DC677F"/>
        </a:accent6>
        <a:hlink>
          <a:srgbClr val="6E91BA"/>
        </a:hlink>
        <a:folHlink>
          <a:srgbClr val="BDBFD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IPC_Presentation_Template_June2012</Template>
  <TotalTime>1548</TotalTime>
  <Words>1633</Words>
  <Application>Microsoft Office PowerPoint</Application>
  <PresentationFormat>On-screen Show (4:3)</PresentationFormat>
  <Paragraphs>262</Paragraphs>
  <Slides>32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IPC_Presentation_Template_June2012</vt:lpstr>
      <vt:lpstr>Directions for this Template</vt:lpstr>
      <vt:lpstr>Training and Exercise Planning Workshop (TEPW)</vt:lpstr>
      <vt:lpstr>Welcome and Introductions</vt:lpstr>
      <vt:lpstr>Agenda</vt:lpstr>
      <vt:lpstr>HSEEP Overview</vt:lpstr>
      <vt:lpstr>HSEEP Cycle</vt:lpstr>
      <vt:lpstr>Capabilities-based Planning Overview</vt:lpstr>
      <vt:lpstr>Review of Prior Multi-year TEP</vt:lpstr>
      <vt:lpstr>TEPW Purpose</vt:lpstr>
      <vt:lpstr>Attendee Expectations</vt:lpstr>
      <vt:lpstr>Workshop Activities</vt:lpstr>
      <vt:lpstr>Workshop Activities (cont’d)</vt:lpstr>
      <vt:lpstr>Activity 1</vt:lpstr>
      <vt:lpstr>Activity 1 Tasks Overview</vt:lpstr>
      <vt:lpstr>Task 1.1: Identify Threats and Hazards</vt:lpstr>
      <vt:lpstr>Task 1.2: Identify  Areas for Improvement</vt:lpstr>
      <vt:lpstr>Task 1.3: Identify External Sources  and Requirements</vt:lpstr>
      <vt:lpstr>Task 1.4: Identify Accreditation Standards and Regulations</vt:lpstr>
      <vt:lpstr>Activity 2</vt:lpstr>
      <vt:lpstr>Activity 2: Link Factors to  Core Capabilities</vt:lpstr>
      <vt:lpstr>Activity 3</vt:lpstr>
      <vt:lpstr>Activity 3: Establish Exercise  Program Priorities</vt:lpstr>
      <vt:lpstr>Activity 4</vt:lpstr>
      <vt:lpstr>Activity 4 Tasks Overview</vt:lpstr>
      <vt:lpstr>Task 4.1: Identify Potential Exercises</vt:lpstr>
      <vt:lpstr>Task 4.2: Identify Potential Training</vt:lpstr>
      <vt:lpstr>Task 4.3: Update/Build the  Draft Multi-year Schedule</vt:lpstr>
      <vt:lpstr>Populate the Draft Multi-year Schedule</vt:lpstr>
      <vt:lpstr>Populate the Draft Multi-year Schedule (cont’d)</vt:lpstr>
      <vt:lpstr>Review</vt:lpstr>
      <vt:lpstr>Next Steps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Directions for this Template</dc:title>
  <dc:subject>HSEEP</dc:subject>
  <dc:creator>HSEEP Support Team</dc:creator>
  <cp:lastModifiedBy>lbeury</cp:lastModifiedBy>
  <cp:revision>158</cp:revision>
  <dcterms:created xsi:type="dcterms:W3CDTF">2012-06-13T18:43:34Z</dcterms:created>
  <dcterms:modified xsi:type="dcterms:W3CDTF">2013-04-09T18:42:58Z</dcterms:modified>
</cp:coreProperties>
</file>