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2" r:id="rId3"/>
    <p:sldId id="281" r:id="rId4"/>
    <p:sldId id="295" r:id="rId5"/>
    <p:sldId id="296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86" r:id="rId15"/>
    <p:sldId id="285" r:id="rId16"/>
    <p:sldId id="297" r:id="rId17"/>
    <p:sldId id="298" r:id="rId18"/>
    <p:sldId id="299" r:id="rId19"/>
    <p:sldId id="28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  <p:cmAuthor id="2" name="Quinn, Terri L." initials="QTL" lastIdx="4" clrIdx="1">
    <p:extLst>
      <p:ext uri="{19B8F6BF-5375-455C-9EA6-DF929625EA0E}">
        <p15:presenceInfo xmlns:p15="http://schemas.microsoft.com/office/powerpoint/2012/main" userId="S-1-5-21-2019896198-308760431-1726288727-109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71E23"/>
    <a:srgbClr val="080808"/>
    <a:srgbClr val="82838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26"/>
  </p:normalViewPr>
  <p:slideViewPr>
    <p:cSldViewPr snapToObjects="1">
      <p:cViewPr varScale="1">
        <p:scale>
          <a:sx n="94" d="100"/>
          <a:sy n="94" d="100"/>
        </p:scale>
        <p:origin x="900" y="84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12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095750"/>
            <a:ext cx="28956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28750"/>
            <a:ext cx="6400800" cy="685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4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Effra" panose="020B060302020302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/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Effra Medium" panose="020B0603020203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400" b="0" i="0" baseline="0">
                <a:solidFill>
                  <a:schemeClr val="tx1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1000"/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Effra Medium" panose="020B0603020203020204" pitchFamily="34" charset="0"/>
                <a:ea typeface="Effra Medium" panose="020B0603020203020204" pitchFamily="34" charset="0"/>
                <a:cs typeface="Effra Medium" panose="020B06030202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310645"/>
            <a:ext cx="6354762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600" b="1">
                <a:solidFill>
                  <a:schemeClr val="tx1"/>
                </a:solidFill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869887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23126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80"/>
              </a:lnSpc>
              <a:spcAft>
                <a:spcPts val="0"/>
              </a:spcAft>
              <a:defRPr sz="13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Effra" panose="020B060302020302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3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rgbClr val="A71E2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20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68580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400"/>
              </a:lnSpc>
              <a:defRPr sz="4400" b="1" spc="0" baseline="0">
                <a:solidFill>
                  <a:schemeClr val="bg1"/>
                </a:solidFill>
                <a:latin typeface="Effra" panose="020B0603020203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EFFRA BOLD, 44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rgbClr val="A71E23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2791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186484"/>
            <a:ext cx="4191000" cy="23753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9" y="33395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105400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186484"/>
            <a:ext cx="4189141" cy="23753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19800" y="4095750"/>
            <a:ext cx="26670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4572000" cy="13043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7" y="4095750"/>
            <a:ext cx="27432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9400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1" y="4095750"/>
            <a:ext cx="2057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Subhead, Bullet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095750"/>
            <a:ext cx="777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Credit line here 10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Effra" panose="020B060302020302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4BFCEC0-A4C0-3146-9326-F4379455B7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1411929"/>
            <a:ext cx="6400800" cy="70262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200" b="0" i="0">
                <a:solidFill>
                  <a:schemeClr val="tx1"/>
                </a:solidFill>
                <a:latin typeface="Effra Medium" panose="020B060302020302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230188" indent="-2238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2450" b="0" i="0">
                <a:latin typeface="Effra Light" panose="020B0403020203020204" pitchFamily="34" charset="0"/>
              </a:defRPr>
            </a:lvl5pPr>
            <a:lvl6pPr>
              <a:defRPr sz="2200"/>
            </a:lvl6pPr>
          </a:lstStyle>
          <a:p>
            <a:pPr lvl="1"/>
            <a:r>
              <a:rPr lang="en-US" sz="2000" dirty="0"/>
              <a:t>Type subhead here</a:t>
            </a:r>
            <a:br>
              <a:rPr lang="en-US" sz="2000" dirty="0"/>
            </a:br>
            <a:r>
              <a:rPr lang="en-US" sz="2000" dirty="0"/>
              <a:t>Type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A71E23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2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322403"/>
            <a:ext cx="8077198" cy="118254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chemeClr val="tx1">
              <a:lumMod val="85000"/>
              <a:lumOff val="15000"/>
            </a:schemeClr>
          </a:solidFill>
          <a:latin typeface="Effra" panose="020B06030202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1219199" y="1200150"/>
            <a:ext cx="7239000" cy="1718565"/>
          </a:xfrm>
        </p:spPr>
        <p:txBody>
          <a:bodyPr/>
          <a:lstStyle/>
          <a:p>
            <a:r>
              <a:rPr lang="en-US" sz="4800" dirty="0" smtClean="0">
                <a:solidFill>
                  <a:srgbClr val="080808"/>
                </a:solidFill>
              </a:rPr>
              <a:t>Sun Safety</a:t>
            </a:r>
            <a:endParaRPr lang="en-US" sz="4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altLang="en-US" sz="1600" b="1" dirty="0">
              <a:latin typeface="Effra" panose="020B0603020203020204" pitchFamily="34" charset="0"/>
              <a:cs typeface="Arial" panose="020B0604020202020204" pitchFamily="34" charset="0"/>
            </a:endParaRPr>
          </a:p>
          <a:p>
            <a:r>
              <a:rPr lang="en-US" altLang="en-US" sz="1600" b="1" dirty="0" smtClean="0">
                <a:latin typeface="Effra" panose="020B0603020203020204" pitchFamily="34" charset="0"/>
                <a:cs typeface="Arial" panose="020B0604020202020204" pitchFamily="34" charset="0"/>
              </a:rPr>
              <a:t>Department of Dermatology</a:t>
            </a:r>
            <a:endParaRPr lang="en-US" altLang="en-US" sz="1600" b="1" dirty="0">
              <a:latin typeface="Effra" panose="020B0603020203020204" pitchFamily="34" charset="0"/>
              <a:cs typeface="Arial" panose="020B0604020202020204" pitchFamily="34" charset="0"/>
            </a:endParaRPr>
          </a:p>
          <a:p>
            <a:r>
              <a:rPr lang="en-US" altLang="en-US" sz="1600" dirty="0" smtClean="0">
                <a:latin typeface="Effra" panose="020B0603020203020204" pitchFamily="34" charset="0"/>
                <a:cs typeface="Arial" panose="020B0604020202020204" pitchFamily="34" charset="0"/>
              </a:rPr>
              <a:t>SUNY Stony Brook</a:t>
            </a:r>
            <a:endParaRPr lang="en-US" altLang="en-US" sz="1600" dirty="0">
              <a:latin typeface="Effra" panose="020B0603020203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Effra" panose="020B0603020203020204" pitchFamily="34" charset="0"/>
              </a:rPr>
              <a:t>Renaissance School of Medicine at Stony Brook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42950"/>
            <a:ext cx="2819400" cy="20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0224" y="197604"/>
            <a:ext cx="6149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The Six Ways For Sun Safety!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8B7613-04CC-4F5E-AE06-321081666AD9}"/>
              </a:ext>
            </a:extLst>
          </p:cNvPr>
          <p:cNvGrpSpPr/>
          <p:nvPr/>
        </p:nvGrpSpPr>
        <p:grpSpPr>
          <a:xfrm>
            <a:off x="700224" y="1009650"/>
            <a:ext cx="8129932" cy="3356946"/>
            <a:chOff x="-1096669" y="1334875"/>
            <a:chExt cx="16047471" cy="65366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42870D-BA12-444E-AD37-FED6D819825C}"/>
                </a:ext>
              </a:extLst>
            </p:cNvPr>
            <p:cNvGrpSpPr/>
            <p:nvPr/>
          </p:nvGrpSpPr>
          <p:grpSpPr>
            <a:xfrm>
              <a:off x="-1096669" y="1334875"/>
              <a:ext cx="13207546" cy="6536696"/>
              <a:chOff x="5237095" y="1729397"/>
              <a:chExt cx="9897900" cy="4897677"/>
            </a:xfrm>
          </p:grpSpPr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AE629D8-67EA-41F7-AA4B-4395D342B3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1819" y="1729397"/>
                <a:ext cx="6283176" cy="489767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>
                    <a:latin typeface="Effra" panose="020B0603020203020204" pitchFamily="34" charset="0"/>
                    <a:ea typeface="+mn-lt"/>
                    <a:cs typeface="+mn-lt"/>
                  </a:rPr>
                  <a:t>Covering up</a:t>
                </a:r>
                <a:endParaRPr lang="en-US" dirty="0">
                  <a:latin typeface="Effra" panose="020B0603020203020204" pitchFamily="34" charset="0"/>
                </a:endParaRPr>
              </a:p>
              <a:p>
                <a:pPr marL="457200" indent="-457200"/>
                <a:r>
                  <a:rPr lang="en-US" dirty="0">
                    <a:latin typeface="Effra" panose="020B0603020203020204" pitchFamily="34" charset="0"/>
                    <a:ea typeface="+mn-lt"/>
                    <a:cs typeface="+mn-lt"/>
                  </a:rPr>
                  <a:t>Sunglasses and hats protect your eyes and face</a:t>
                </a:r>
              </a:p>
              <a:p>
                <a:pPr marL="0" indent="0">
                  <a:buNone/>
                </a:pPr>
                <a:endParaRPr lang="en-US" dirty="0">
                  <a:latin typeface="Effra" panose="020B0603020203020204" pitchFamily="34" charset="0"/>
                  <a:ea typeface="+mn-lt"/>
                  <a:cs typeface="+mn-lt"/>
                </a:endParaRPr>
              </a:p>
              <a:p>
                <a:pPr marL="457200" indent="-457200"/>
                <a:r>
                  <a:rPr lang="en-US" dirty="0">
                    <a:latin typeface="Effra" panose="020B0603020203020204" pitchFamily="34" charset="0"/>
                    <a:ea typeface="+mn-lt"/>
                    <a:cs typeface="+mn-lt"/>
                  </a:rPr>
                  <a:t>Long-sleeved shirts and pants protect your body</a:t>
                </a:r>
              </a:p>
              <a:p>
                <a:pPr marL="0" indent="0">
                  <a:buNone/>
                </a:pPr>
                <a:endParaRPr lang="en-US" dirty="0">
                  <a:latin typeface="Effra" panose="020B0603020203020204" pitchFamily="34" charset="0"/>
                  <a:ea typeface="+mn-lt"/>
                  <a:cs typeface="+mn-lt"/>
                </a:endParaRPr>
              </a:p>
              <a:p>
                <a:pPr marL="457200" indent="-457200"/>
                <a:r>
                  <a:rPr lang="en-US" dirty="0">
                    <a:latin typeface="Effra" panose="020B0603020203020204" pitchFamily="34" charset="0"/>
                    <a:ea typeface="+mn-lt"/>
                    <a:cs typeface="+mn-lt"/>
                  </a:rPr>
                  <a:t>Light colors reflect the sun</a:t>
                </a:r>
              </a:p>
              <a:p>
                <a:pPr marL="457200" indent="-457200"/>
                <a:endParaRPr lang="en-US" dirty="0">
                  <a:ea typeface="Source Sans Pro"/>
                </a:endParaRPr>
              </a:p>
              <a:p>
                <a:pPr marL="457200" indent="-457200"/>
                <a:endParaRPr lang="en-US" dirty="0">
                  <a:ea typeface="Source Sans Pro"/>
                </a:endParaRPr>
              </a:p>
              <a:p>
                <a:pPr marL="0" indent="0">
                  <a:buNone/>
                </a:pPr>
                <a:endParaRPr lang="en-US" dirty="0">
                  <a:ea typeface="Source Sans Pro"/>
                </a:endParaRPr>
              </a:p>
            </p:txBody>
          </p:sp>
          <p:pic>
            <p:nvPicPr>
              <p:cNvPr id="11" name="Picture 16" descr="Logo, icon&#10;&#10;Description automatically generated">
                <a:extLst>
                  <a:ext uri="{FF2B5EF4-FFF2-40B4-BE49-F238E27FC236}">
                    <a16:creationId xmlns:a16="http://schemas.microsoft.com/office/drawing/2014/main" id="{4D42624C-DE46-4D77-89B0-E6434E485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7095" y="2035124"/>
                <a:ext cx="3502006" cy="3501961"/>
              </a:xfrm>
              <a:prstGeom prst="rect">
                <a:avLst/>
              </a:prstGeom>
            </p:spPr>
          </p:pic>
        </p:grpSp>
        <p:pic>
          <p:nvPicPr>
            <p:cNvPr id="8" name="Picture 5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701C38BB-4819-44F8-B1C0-38ED83634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1558" y="3028855"/>
              <a:ext cx="3909244" cy="3926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7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51024" y="2857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0224" y="197604"/>
            <a:ext cx="6149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The Six Ways For Sun Safety!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42870D-BA12-444E-AD37-FED6D819825C}"/>
              </a:ext>
            </a:extLst>
          </p:cNvPr>
          <p:cNvGrpSpPr/>
          <p:nvPr/>
        </p:nvGrpSpPr>
        <p:grpSpPr>
          <a:xfrm>
            <a:off x="868273" y="855881"/>
            <a:ext cx="7731351" cy="3452861"/>
            <a:chOff x="4925743" y="952015"/>
            <a:chExt cx="10747744" cy="6729218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AE629D8-67EA-41F7-AA4B-4395D342B304}"/>
                </a:ext>
              </a:extLst>
            </p:cNvPr>
            <p:cNvSpPr txBox="1">
              <a:spLocks/>
            </p:cNvSpPr>
            <p:nvPr/>
          </p:nvSpPr>
          <p:spPr>
            <a:xfrm>
              <a:off x="8909258" y="952015"/>
              <a:ext cx="6764229" cy="672921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latin typeface="Effra" panose="020B0603020203020204" pitchFamily="34" charset="0"/>
                  <a:ea typeface="Source Sans Pro"/>
                </a:rPr>
                <a:t>Look for shade</a:t>
              </a:r>
            </a:p>
            <a:p>
              <a:pPr marL="457200" indent="-457200"/>
              <a:r>
                <a:rPr lang="en-US" sz="2000" dirty="0">
                  <a:latin typeface="Effra" panose="020B0603020203020204" pitchFamily="34" charset="0"/>
                  <a:ea typeface="+mn-lt"/>
                  <a:cs typeface="+mn-lt"/>
                </a:rPr>
                <a:t>The sun is hottest from 10AM to 2PM</a:t>
              </a:r>
            </a:p>
            <a:p>
              <a:pPr marL="457200" indent="-457200"/>
              <a:r>
                <a:rPr lang="en-US" sz="2000" dirty="0" smtClean="0">
                  <a:latin typeface="Effra" panose="020B0603020203020204" pitchFamily="34" charset="0"/>
                  <a:ea typeface="+mn-lt"/>
                  <a:cs typeface="+mn-lt"/>
                </a:rPr>
                <a:t>If </a:t>
              </a:r>
              <a:r>
                <a:rPr lang="en-US" sz="2000" dirty="0">
                  <a:latin typeface="Effra" panose="020B0603020203020204" pitchFamily="34" charset="0"/>
                  <a:ea typeface="+mn-lt"/>
                  <a:cs typeface="+mn-lt"/>
                </a:rPr>
                <a:t>your shadow is shorter than you, then hang out in the </a:t>
              </a:r>
              <a:r>
                <a:rPr lang="en-US" sz="2000" dirty="0" smtClean="0">
                  <a:latin typeface="Effra" panose="020B0603020203020204" pitchFamily="34" charset="0"/>
                  <a:ea typeface="+mn-lt"/>
                  <a:cs typeface="+mn-lt"/>
                </a:rPr>
                <a:t>shade</a:t>
              </a:r>
            </a:p>
            <a:p>
              <a:pPr marL="457200" indent="-457200"/>
              <a:r>
                <a:rPr lang="en-US" sz="2000" dirty="0">
                  <a:ea typeface="+mn-lt"/>
                  <a:cs typeface="+mn-lt"/>
                </a:rPr>
                <a:t>Umbrellas work great</a:t>
              </a:r>
              <a:endParaRPr lang="en-US" sz="2000" dirty="0">
                <a:ea typeface="Source Sans Pro"/>
              </a:endParaRPr>
            </a:p>
            <a:p>
              <a:pPr marL="457200" indent="-457200"/>
              <a:endParaRPr lang="en-US" sz="2000" dirty="0" smtClean="0">
                <a:latin typeface="Effra" panose="020B0603020203020204" pitchFamily="34" charset="0"/>
                <a:ea typeface="+mn-lt"/>
                <a:cs typeface="+mn-lt"/>
              </a:endParaRPr>
            </a:p>
          </p:txBody>
        </p:sp>
        <p:pic>
          <p:nvPicPr>
            <p:cNvPr id="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D42624C-DE46-4D77-89B0-E6434E48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5743" y="1818486"/>
              <a:ext cx="4330862" cy="5120223"/>
            </a:xfrm>
            <a:prstGeom prst="rect">
              <a:avLst/>
            </a:prstGeom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BFE7C92A-0535-4061-8149-EB03DC476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0000">
            <a:off x="6245210" y="2546836"/>
            <a:ext cx="2328017" cy="179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0224" y="197604"/>
            <a:ext cx="6149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The Six Ways For Sun Safety!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42870D-BA12-444E-AD37-FED6D819825C}"/>
              </a:ext>
            </a:extLst>
          </p:cNvPr>
          <p:cNvGrpSpPr/>
          <p:nvPr/>
        </p:nvGrpSpPr>
        <p:grpSpPr>
          <a:xfrm>
            <a:off x="914401" y="1009650"/>
            <a:ext cx="7417111" cy="3368277"/>
            <a:chOff x="7018576" y="1248282"/>
            <a:chExt cx="6192857" cy="2811896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6AE629D8-67EA-41F7-AA4B-4395D342B304}"/>
                </a:ext>
              </a:extLst>
            </p:cNvPr>
            <p:cNvSpPr txBox="1">
              <a:spLocks/>
            </p:cNvSpPr>
            <p:nvPr/>
          </p:nvSpPr>
          <p:spPr>
            <a:xfrm>
              <a:off x="9207874" y="1392042"/>
              <a:ext cx="4003559" cy="266813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>
                  <a:ea typeface="+mn-lt"/>
                  <a:cs typeface="+mn-lt"/>
                </a:rPr>
                <a:t>Be careful around water, sand, and snow</a:t>
              </a:r>
              <a:endParaRPr lang="en-US" b="1" dirty="0">
                <a:ea typeface="Source Sans Pro"/>
              </a:endParaRPr>
            </a:p>
            <a:p>
              <a:pPr marL="457200" indent="-457200"/>
              <a:endParaRPr lang="en-US" dirty="0">
                <a:ea typeface="+mn-lt"/>
                <a:cs typeface="+mn-lt"/>
              </a:endParaRPr>
            </a:p>
            <a:p>
              <a:pPr marL="457200" indent="-457200"/>
              <a:r>
                <a:rPr lang="en-US" dirty="0">
                  <a:ea typeface="+mn-lt"/>
                  <a:cs typeface="+mn-lt"/>
                </a:rPr>
                <a:t>Sunrays can reflect off the water, sand, and even snow</a:t>
              </a:r>
            </a:p>
            <a:p>
              <a:pPr marL="457200" indent="-457200"/>
              <a:endParaRPr lang="en-US" dirty="0">
                <a:ea typeface="+mn-lt"/>
                <a:cs typeface="+mn-lt"/>
              </a:endParaRPr>
            </a:p>
            <a:p>
              <a:pPr marL="457200" indent="-457200"/>
              <a:r>
                <a:rPr lang="en-US" dirty="0">
                  <a:ea typeface="+mn-lt"/>
                  <a:cs typeface="+mn-lt"/>
                </a:rPr>
                <a:t>Put on extra protection</a:t>
              </a:r>
            </a:p>
            <a:p>
              <a:pPr marL="457200" indent="-457200"/>
              <a:endParaRPr lang="en-US" dirty="0">
                <a:ea typeface="+mn-lt"/>
                <a:cs typeface="+mn-lt"/>
              </a:endParaRPr>
            </a:p>
            <a:p>
              <a:pPr marL="457200" indent="-457200"/>
              <a:r>
                <a:rPr lang="en-US" dirty="0">
                  <a:ea typeface="+mn-lt"/>
                  <a:cs typeface="+mn-lt"/>
                </a:rPr>
                <a:t>Yes! You can get a sunburn while skiing!</a:t>
              </a:r>
              <a:endParaRPr lang="en-US" dirty="0">
                <a:ea typeface="Source Sans Pro"/>
              </a:endParaRPr>
            </a:p>
          </p:txBody>
        </p:sp>
        <p:pic>
          <p:nvPicPr>
            <p:cNvPr id="6" name="Picture 16" descr="Icon&#10;&#10;Description automatically generated">
              <a:extLst>
                <a:ext uri="{FF2B5EF4-FFF2-40B4-BE49-F238E27FC236}">
                  <a16:creationId xmlns:a16="http://schemas.microsoft.com/office/drawing/2014/main" id="{4D42624C-DE46-4D77-89B0-E6434E48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8576" y="1248282"/>
              <a:ext cx="2035922" cy="1572085"/>
            </a:xfrm>
            <a:prstGeom prst="rect">
              <a:avLst/>
            </a:prstGeom>
          </p:spPr>
        </p:pic>
      </p:grpSp>
      <p:pic>
        <p:nvPicPr>
          <p:cNvPr id="7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51C85F-6FB4-4A68-B789-0217F00C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20000">
            <a:off x="820594" y="2659305"/>
            <a:ext cx="1229471" cy="160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00224" y="250879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0224" y="197604"/>
            <a:ext cx="6149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The Six Ways For Sun Safety!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E629D8-67EA-41F7-AA4B-4395D342B304}"/>
              </a:ext>
            </a:extLst>
          </p:cNvPr>
          <p:cNvSpPr txBox="1">
            <a:spLocks/>
          </p:cNvSpPr>
          <p:nvPr/>
        </p:nvSpPr>
        <p:spPr>
          <a:xfrm>
            <a:off x="3509198" y="1127852"/>
            <a:ext cx="5058001" cy="3093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ea typeface="+mn-lt"/>
                <a:cs typeface="+mn-lt"/>
              </a:rPr>
              <a:t>Vitamin D </a:t>
            </a:r>
            <a:endParaRPr lang="en-US" dirty="0"/>
          </a:p>
          <a:p>
            <a:pPr marL="457200" indent="-457200"/>
            <a:r>
              <a:rPr lang="en-US" dirty="0">
                <a:ea typeface="+mn-lt"/>
                <a:cs typeface="+mn-lt"/>
              </a:rPr>
              <a:t>Healthy doses from the sun!</a:t>
            </a:r>
          </a:p>
          <a:p>
            <a:pPr marL="457200" indent="-457200"/>
            <a:endParaRPr lang="en-US" dirty="0">
              <a:ea typeface="+mn-lt"/>
              <a:cs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069A6D-2D20-41F6-81B1-DB1EA4826581}"/>
              </a:ext>
            </a:extLst>
          </p:cNvPr>
          <p:cNvGrpSpPr/>
          <p:nvPr/>
        </p:nvGrpSpPr>
        <p:grpSpPr>
          <a:xfrm>
            <a:off x="993077" y="834548"/>
            <a:ext cx="5310406" cy="2035590"/>
            <a:chOff x="2376025" y="2318814"/>
            <a:chExt cx="5272502" cy="2312411"/>
          </a:xfrm>
        </p:grpSpPr>
        <p:pic>
          <p:nvPicPr>
            <p:cNvPr id="13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42624C-DE46-4D77-89B0-E6434E48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6025" y="2318814"/>
              <a:ext cx="2312411" cy="231241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BD5934-9E34-4564-B44F-F861D93BA55C}"/>
                </a:ext>
              </a:extLst>
            </p:cNvPr>
            <p:cNvSpPr txBox="1"/>
            <p:nvPr/>
          </p:nvSpPr>
          <p:spPr>
            <a:xfrm>
              <a:off x="4905327" y="3935266"/>
              <a:ext cx="27432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457200" indent="-457200" algn="l">
                <a:buFont typeface="Arial"/>
                <a:buChar char="•"/>
              </a:pPr>
              <a:r>
                <a:rPr lang="en-US" sz="2800" dirty="0"/>
                <a:t>Fish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4D6DCE-65C5-498D-8C3D-5A1EAD78DC11}"/>
              </a:ext>
            </a:extLst>
          </p:cNvPr>
          <p:cNvGrpSpPr/>
          <p:nvPr/>
        </p:nvGrpSpPr>
        <p:grpSpPr>
          <a:xfrm>
            <a:off x="3124200" y="2545249"/>
            <a:ext cx="4550226" cy="1599945"/>
            <a:chOff x="4542285" y="3645310"/>
            <a:chExt cx="4550226" cy="15999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6B7AE1-AFD7-4F67-BAFB-EA0314BEFED5}"/>
                </a:ext>
              </a:extLst>
            </p:cNvPr>
            <p:cNvSpPr txBox="1"/>
            <p:nvPr/>
          </p:nvSpPr>
          <p:spPr>
            <a:xfrm>
              <a:off x="4542285" y="4079237"/>
              <a:ext cx="2743200" cy="8002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457200" indent="-457200" algn="ctr">
                <a:buFont typeface="Arial"/>
                <a:buChar char="•"/>
              </a:pPr>
              <a:r>
                <a:rPr lang="en-US" sz="2800" dirty="0">
                  <a:ea typeface="Source Sans Pro"/>
                </a:rPr>
                <a:t>Egg Yolks</a:t>
              </a:r>
              <a:endParaRPr lang="en-US" dirty="0">
                <a:ea typeface="Source Sans Pro"/>
              </a:endParaRPr>
            </a:p>
            <a:p>
              <a:endParaRPr lang="en-US" dirty="0"/>
            </a:p>
          </p:txBody>
        </p:sp>
        <p:pic>
          <p:nvPicPr>
            <p:cNvPr id="17" name="Picture 9" descr="Icon&#10;&#10;Description automatically generated">
              <a:extLst>
                <a:ext uri="{FF2B5EF4-FFF2-40B4-BE49-F238E27FC236}">
                  <a16:creationId xmlns:a16="http://schemas.microsoft.com/office/drawing/2014/main" id="{EB085010-C5EF-493F-8584-0A1D3DDCA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3581" y="3645310"/>
              <a:ext cx="1768930" cy="1599945"/>
            </a:xfrm>
            <a:prstGeom prst="rect">
              <a:avLst/>
            </a:prstGeom>
          </p:spPr>
        </p:pic>
      </p:grpSp>
      <p:pic>
        <p:nvPicPr>
          <p:cNvPr id="18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BBCBAD1-C383-4DFC-A1E8-69EE41D75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150" y="2879808"/>
            <a:ext cx="1380962" cy="13417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FB311D-D22D-4851-8990-DD5ACAA11638}"/>
              </a:ext>
            </a:extLst>
          </p:cNvPr>
          <p:cNvSpPr txBox="1"/>
          <p:nvPr/>
        </p:nvSpPr>
        <p:spPr>
          <a:xfrm>
            <a:off x="3528919" y="366986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Mushrooms</a:t>
            </a:r>
            <a:endParaRPr lang="en-US" sz="28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776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0224" y="197604"/>
            <a:ext cx="6149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The Six Ways For Sun Safety!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A55EA-5046-4A76-BFF4-6C08276E22F8}"/>
              </a:ext>
            </a:extLst>
          </p:cNvPr>
          <p:cNvGrpSpPr/>
          <p:nvPr/>
        </p:nvGrpSpPr>
        <p:grpSpPr>
          <a:xfrm>
            <a:off x="596463" y="952433"/>
            <a:ext cx="8074305" cy="3283159"/>
            <a:chOff x="240556" y="1463371"/>
            <a:chExt cx="11523775" cy="48976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42870D-BA12-444E-AD37-FED6D819825C}"/>
                </a:ext>
              </a:extLst>
            </p:cNvPr>
            <p:cNvGrpSpPr/>
            <p:nvPr/>
          </p:nvGrpSpPr>
          <p:grpSpPr>
            <a:xfrm>
              <a:off x="240556" y="1463371"/>
              <a:ext cx="10533370" cy="4897676"/>
              <a:chOff x="4323726" y="1578389"/>
              <a:chExt cx="10533370" cy="4897676"/>
            </a:xfrm>
          </p:grpSpPr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AE629D8-67EA-41F7-AA4B-4395D342B3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78637" y="1578389"/>
                <a:ext cx="5978459" cy="489767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b="1" dirty="0">
                    <a:latin typeface="Effra" panose="020B0603020203020204" pitchFamily="34" charset="0"/>
                    <a:ea typeface="+mn-lt"/>
                    <a:cs typeface="+mn-lt"/>
                  </a:rPr>
                  <a:t>Stay away from tanning beds!</a:t>
                </a:r>
                <a:endParaRPr lang="en-US" sz="2000" dirty="0">
                  <a:latin typeface="Effra" panose="020B0603020203020204" pitchFamily="34" charset="0"/>
                </a:endParaRPr>
              </a:p>
              <a:p>
                <a:pPr marL="457200" indent="-457200"/>
                <a:r>
                  <a:rPr lang="en-US" sz="1600" dirty="0">
                    <a:latin typeface="Effra" panose="020B0603020203020204" pitchFamily="34" charset="0"/>
                    <a:ea typeface="+mn-lt"/>
                    <a:cs typeface="+mn-lt"/>
                  </a:rPr>
                  <a:t>Shines the same harmful sun rays much closer to your body</a:t>
                </a:r>
              </a:p>
              <a:p>
                <a:pPr marL="0" indent="0">
                  <a:buNone/>
                </a:pPr>
                <a:endParaRPr lang="en-US" sz="1600" dirty="0">
                  <a:latin typeface="Effra" panose="020B0603020203020204" pitchFamily="34" charset="0"/>
                  <a:ea typeface="+mn-lt"/>
                  <a:cs typeface="+mn-lt"/>
                </a:endParaRPr>
              </a:p>
              <a:p>
                <a:pPr marL="457200" indent="-457200"/>
                <a:r>
                  <a:rPr lang="en-US" sz="1600" dirty="0">
                    <a:latin typeface="Effra" panose="020B0603020203020204" pitchFamily="34" charset="0"/>
                    <a:ea typeface="+mn-lt"/>
                    <a:cs typeface="+mn-lt"/>
                  </a:rPr>
                  <a:t>Skin speeds up skin aging</a:t>
                </a:r>
              </a:p>
              <a:p>
                <a:pPr marL="0" indent="0">
                  <a:buNone/>
                </a:pPr>
                <a:endParaRPr lang="en-US" sz="1600" dirty="0">
                  <a:latin typeface="Effra" panose="020B0603020203020204" pitchFamily="34" charset="0"/>
                  <a:ea typeface="+mn-lt"/>
                  <a:cs typeface="+mn-lt"/>
                </a:endParaRPr>
              </a:p>
              <a:p>
                <a:pPr marL="457200" indent="-457200"/>
                <a:r>
                  <a:rPr lang="en-US" sz="1600" dirty="0">
                    <a:latin typeface="Effra" panose="020B0603020203020204" pitchFamily="34" charset="0"/>
                    <a:ea typeface="Source Sans Pro"/>
                  </a:rPr>
                  <a:t>Much higher chance of skin cancer</a:t>
                </a:r>
              </a:p>
              <a:p>
                <a:pPr marL="457200" indent="-457200"/>
                <a:endParaRPr lang="en-US" sz="1600" dirty="0">
                  <a:latin typeface="Effra" panose="020B0603020203020204" pitchFamily="34" charset="0"/>
                  <a:ea typeface="Source Sans Pro"/>
                </a:endParaRPr>
              </a:p>
              <a:p>
                <a:pPr marL="457200" indent="-457200"/>
                <a:r>
                  <a:rPr lang="en-US" sz="1600" dirty="0">
                    <a:latin typeface="Effra" panose="020B0603020203020204" pitchFamily="34" charset="0"/>
                    <a:ea typeface="Source Sans Pro"/>
                  </a:rPr>
                  <a:t>There is no such thing as safe tanning!</a:t>
                </a:r>
              </a:p>
            </p:txBody>
          </p:sp>
          <p:pic>
            <p:nvPicPr>
              <p:cNvPr id="8" name="Picture 16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4D42624C-DE46-4D77-89B0-E6434E485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23726" y="2288938"/>
                <a:ext cx="4458907" cy="2938769"/>
              </a:xfrm>
              <a:prstGeom prst="rect">
                <a:avLst/>
              </a:prstGeom>
            </p:spPr>
          </p:pic>
        </p:grp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D3405A5-7432-496B-8C07-22DFB4FFC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5226" y="2656926"/>
              <a:ext cx="2509105" cy="1657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1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0224" y="197604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Myths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42870D-BA12-444E-AD37-FED6D819825C}"/>
              </a:ext>
            </a:extLst>
          </p:cNvPr>
          <p:cNvGrpSpPr/>
          <p:nvPr/>
        </p:nvGrpSpPr>
        <p:grpSpPr>
          <a:xfrm>
            <a:off x="866268" y="924498"/>
            <a:ext cx="7595915" cy="3054559"/>
            <a:chOff x="3608865" y="978233"/>
            <a:chExt cx="13063329" cy="4897676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AE629D8-67EA-41F7-AA4B-4395D342B304}"/>
                </a:ext>
              </a:extLst>
            </p:cNvPr>
            <p:cNvSpPr txBox="1">
              <a:spLocks/>
            </p:cNvSpPr>
            <p:nvPr/>
          </p:nvSpPr>
          <p:spPr>
            <a:xfrm>
              <a:off x="7629917" y="978233"/>
              <a:ext cx="9042277" cy="48976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>
                  <a:latin typeface="Effra" panose="020B0603020203020204" pitchFamily="34" charset="0"/>
                  <a:ea typeface="+mn-lt"/>
                  <a:cs typeface="+mn-lt"/>
                </a:rPr>
                <a:t>Myth #1</a:t>
              </a:r>
              <a:endParaRPr lang="en-US" dirty="0">
                <a:latin typeface="Effra" panose="020B0603020203020204" pitchFamily="34" charset="0"/>
              </a:endParaRPr>
            </a:p>
            <a:p>
              <a:pPr marL="457200" indent="-457200"/>
              <a:r>
                <a:rPr lang="en-US" dirty="0">
                  <a:latin typeface="Effra" panose="020B0603020203020204" pitchFamily="34" charset="0"/>
                  <a:ea typeface="+mn-lt"/>
                  <a:cs typeface="+mn-lt"/>
                </a:rPr>
                <a:t>You won't get sun damage on windy, cloudy, or cold days</a:t>
              </a:r>
            </a:p>
            <a:p>
              <a:pPr marL="457200" indent="-457200"/>
              <a:endParaRPr lang="en-US" dirty="0">
                <a:ea typeface="+mn-lt"/>
                <a:cs typeface="+mn-lt"/>
              </a:endParaRPr>
            </a:p>
            <a:p>
              <a:pPr marL="0" indent="0">
                <a:buNone/>
              </a:pPr>
              <a:endParaRPr lang="en-US" dirty="0">
                <a:solidFill>
                  <a:srgbClr val="000000"/>
                </a:solidFill>
                <a:ea typeface="Source Sans Pro"/>
              </a:endParaRPr>
            </a:p>
            <a:p>
              <a:pPr marL="0" indent="0">
                <a:buNone/>
              </a:pPr>
              <a:endParaRPr lang="en-US" dirty="0">
                <a:solidFill>
                  <a:srgbClr val="000000"/>
                </a:solidFill>
                <a:ea typeface="Source Sans Pro"/>
              </a:endParaRPr>
            </a:p>
          </p:txBody>
        </p:sp>
        <p:pic>
          <p:nvPicPr>
            <p:cNvPr id="8" name="Picture 1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D42624C-DE46-4D77-89B0-E6434E48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8865" y="2153287"/>
              <a:ext cx="3936915" cy="31870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0761CB-C4A6-425D-B129-713CC70F1819}"/>
              </a:ext>
            </a:extLst>
          </p:cNvPr>
          <p:cNvSpPr txBox="1"/>
          <p:nvPr/>
        </p:nvSpPr>
        <p:spPr>
          <a:xfrm>
            <a:off x="3204383" y="2451778"/>
            <a:ext cx="5374921" cy="1771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b="1" dirty="0">
                <a:solidFill>
                  <a:srgbClr val="FF0000"/>
                </a:solidFill>
                <a:ea typeface="+mn-lt"/>
                <a:cs typeface="+mn-lt"/>
              </a:rPr>
              <a:t>FALSE!</a:t>
            </a:r>
            <a:endParaRPr lang="en-US" sz="2800" dirty="0">
              <a:ea typeface="+mn-lt"/>
              <a:cs typeface="+mn-l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ea typeface="+mn-lt"/>
                <a:cs typeface="+mn-lt"/>
              </a:rPr>
              <a:t>Sun 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damage is from ultraviolet </a:t>
            </a:r>
            <a:r>
              <a:rPr lang="en-US" sz="2800" dirty="0" smtClean="0">
                <a:solidFill>
                  <a:srgbClr val="FF0000"/>
                </a:solidFill>
                <a:ea typeface="+mn-lt"/>
                <a:cs typeface="+mn-lt"/>
              </a:rPr>
              <a:t/>
            </a:r>
            <a:br>
              <a:rPr lang="en-US" sz="2800" dirty="0" smtClean="0">
                <a:solidFill>
                  <a:srgbClr val="FF0000"/>
                </a:solidFill>
                <a:ea typeface="+mn-lt"/>
                <a:cs typeface="+mn-lt"/>
              </a:rPr>
            </a:br>
            <a:r>
              <a:rPr lang="en-US" sz="2800" dirty="0" smtClean="0">
                <a:solidFill>
                  <a:srgbClr val="FF0000"/>
                </a:solidFill>
                <a:ea typeface="+mn-lt"/>
                <a:cs typeface="+mn-lt"/>
              </a:rPr>
              <a:t>(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UV) radiation, not temperature (Infrared)</a:t>
            </a:r>
            <a:endParaRPr lang="en-US" sz="28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224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838200" y="202168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Myths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pic>
        <p:nvPicPr>
          <p:cNvPr id="6" name="Picture 4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CC23BDD-AEEE-4367-B01C-03A1CFD715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47800" y="953024"/>
            <a:ext cx="6573843" cy="33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17</a:t>
            </a:fld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762000" y="202168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Myths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pic>
        <p:nvPicPr>
          <p:cNvPr id="6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D42624C-DE46-4D77-89B0-E6434E48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19" y="1504950"/>
            <a:ext cx="2245176" cy="2327612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E629D8-67EA-41F7-AA4B-4395D342B304}"/>
              </a:ext>
            </a:extLst>
          </p:cNvPr>
          <p:cNvSpPr txBox="1">
            <a:spLocks/>
          </p:cNvSpPr>
          <p:nvPr/>
        </p:nvSpPr>
        <p:spPr>
          <a:xfrm>
            <a:off x="3384330" y="1047750"/>
            <a:ext cx="5286384" cy="4897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Effra" panose="020B0603020203020204" pitchFamily="34" charset="0"/>
                <a:ea typeface="+mn-lt"/>
                <a:cs typeface="+mn-lt"/>
              </a:rPr>
              <a:t>Myth #2</a:t>
            </a:r>
            <a:endParaRPr lang="en-US" dirty="0">
              <a:latin typeface="Effra" panose="020B0603020203020204" pitchFamily="34" charset="0"/>
            </a:endParaRPr>
          </a:p>
          <a:p>
            <a:pPr marL="457200" indent="-457200"/>
            <a:r>
              <a:rPr lang="en-US" sz="2000" dirty="0">
                <a:latin typeface="Effra" panose="020B0603020203020204" pitchFamily="34" charset="0"/>
                <a:ea typeface="+mn-lt"/>
                <a:cs typeface="+mn-lt"/>
              </a:rPr>
              <a:t>If you tan but don't burn, you don't </a:t>
            </a:r>
            <a:r>
              <a:rPr lang="en-US" sz="2000" dirty="0" smtClean="0">
                <a:latin typeface="Effra" panose="020B0603020203020204" pitchFamily="34" charset="0"/>
                <a:ea typeface="+mn-lt"/>
                <a:cs typeface="+mn-lt"/>
              </a:rPr>
              <a:t/>
            </a:r>
            <a:br>
              <a:rPr lang="en-US" sz="2000" dirty="0" smtClean="0">
                <a:latin typeface="Effra" panose="020B0603020203020204" pitchFamily="34" charset="0"/>
                <a:ea typeface="+mn-lt"/>
                <a:cs typeface="+mn-lt"/>
              </a:rPr>
            </a:br>
            <a:r>
              <a:rPr lang="en-US" sz="2000" dirty="0" smtClean="0">
                <a:latin typeface="Effra" panose="020B0603020203020204" pitchFamily="34" charset="0"/>
                <a:ea typeface="+mn-lt"/>
                <a:cs typeface="+mn-lt"/>
              </a:rPr>
              <a:t>need </a:t>
            </a:r>
            <a:r>
              <a:rPr lang="en-US" sz="2000" dirty="0">
                <a:latin typeface="Effra" panose="020B0603020203020204" pitchFamily="34" charset="0"/>
                <a:ea typeface="+mn-lt"/>
                <a:cs typeface="+mn-lt"/>
              </a:rPr>
              <a:t>to bother with sun protection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Source Sans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761CB-C4A6-425D-B129-713CC70F1819}"/>
              </a:ext>
            </a:extLst>
          </p:cNvPr>
          <p:cNvSpPr txBox="1"/>
          <p:nvPr/>
        </p:nvSpPr>
        <p:spPr>
          <a:xfrm>
            <a:off x="3372113" y="2419350"/>
            <a:ext cx="5438784" cy="17338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FALSE!</a:t>
            </a:r>
            <a:endParaRPr lang="en-US" sz="2000" dirty="0">
              <a:latin typeface="Effra" panose="020B0603020203020204" pitchFamily="34" charset="0"/>
              <a:ea typeface="+mn-lt"/>
              <a:cs typeface="+mn-l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sz="2000" dirty="0">
              <a:latin typeface="Effra" panose="020B0603020203020204" pitchFamily="34" charset="0"/>
              <a:ea typeface="+mn-lt"/>
              <a:cs typeface="+mn-l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Darkened skin is a sign of skin cells reacting to injury, even if there is no redness or peeling. You are still at risk of skin cancer! </a:t>
            </a:r>
            <a:endParaRPr lang="en-US" sz="2000" dirty="0">
              <a:solidFill>
                <a:srgbClr val="FF0000"/>
              </a:solidFill>
              <a:latin typeface="Effra" panose="020B0603020203020204" pitchFamily="34" charset="0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254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762000" y="202168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Myths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42870D-BA12-444E-AD37-FED6D819825C}"/>
              </a:ext>
            </a:extLst>
          </p:cNvPr>
          <p:cNvGrpSpPr/>
          <p:nvPr/>
        </p:nvGrpSpPr>
        <p:grpSpPr>
          <a:xfrm>
            <a:off x="724061" y="987664"/>
            <a:ext cx="7688865" cy="3832826"/>
            <a:chOff x="4215705" y="1794608"/>
            <a:chExt cx="10675478" cy="4897676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AE629D8-67EA-41F7-AA4B-4395D342B304}"/>
                </a:ext>
              </a:extLst>
            </p:cNvPr>
            <p:cNvSpPr txBox="1">
              <a:spLocks/>
            </p:cNvSpPr>
            <p:nvPr/>
          </p:nvSpPr>
          <p:spPr>
            <a:xfrm>
              <a:off x="8394529" y="1794608"/>
              <a:ext cx="6496654" cy="48976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>
                  <a:latin typeface="Effra" panose="020B0603020203020204" pitchFamily="34" charset="0"/>
                  <a:ea typeface="+mn-lt"/>
                  <a:cs typeface="+mn-lt"/>
                </a:rPr>
                <a:t>Myth #3</a:t>
              </a:r>
              <a:endParaRPr lang="en-US" dirty="0">
                <a:latin typeface="Effra" panose="020B0603020203020204" pitchFamily="34" charset="0"/>
              </a:endParaRPr>
            </a:p>
            <a:p>
              <a:pPr marL="457200" indent="-457200"/>
              <a:r>
                <a:rPr lang="en-US" sz="2000" dirty="0">
                  <a:latin typeface="Effra" panose="020B0603020203020204" pitchFamily="34" charset="0"/>
                  <a:ea typeface="+mn-lt"/>
                  <a:cs typeface="+mn-lt"/>
                </a:rPr>
                <a:t>You can't get sunburnt in the car through a window.</a:t>
              </a:r>
            </a:p>
            <a:p>
              <a:pPr marL="457200" indent="-457200"/>
              <a:endParaRPr lang="en-US" dirty="0">
                <a:ea typeface="+mn-lt"/>
                <a:cs typeface="+mn-lt"/>
              </a:endParaRPr>
            </a:p>
            <a:p>
              <a:pPr marL="0" indent="0">
                <a:buNone/>
              </a:pPr>
              <a:endParaRPr lang="en-US" dirty="0">
                <a:solidFill>
                  <a:srgbClr val="000000"/>
                </a:solidFill>
                <a:ea typeface="Source Sans Pro"/>
              </a:endParaRPr>
            </a:p>
            <a:p>
              <a:pPr marL="0" indent="0">
                <a:buNone/>
              </a:pPr>
              <a:endParaRPr lang="en-US" dirty="0">
                <a:solidFill>
                  <a:srgbClr val="000000"/>
                </a:solidFill>
                <a:ea typeface="Source Sans Pro"/>
              </a:endParaRPr>
            </a:p>
          </p:txBody>
        </p:sp>
        <p:pic>
          <p:nvPicPr>
            <p:cNvPr id="7" name="Picture 16" descr="A picture containing text, iPod, vector graphics&#10;&#10;Description automatically generated">
              <a:extLst>
                <a:ext uri="{FF2B5EF4-FFF2-40B4-BE49-F238E27FC236}">
                  <a16:creationId xmlns:a16="http://schemas.microsoft.com/office/drawing/2014/main" id="{4D42624C-DE46-4D77-89B0-E6434E48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5705" y="2899101"/>
              <a:ext cx="4178824" cy="207681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C0761CB-C4A6-425D-B129-713CC70F1819}"/>
              </a:ext>
            </a:extLst>
          </p:cNvPr>
          <p:cNvSpPr txBox="1"/>
          <p:nvPr/>
        </p:nvSpPr>
        <p:spPr>
          <a:xfrm>
            <a:off x="3733801" y="2343150"/>
            <a:ext cx="5337734" cy="16055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FALSE!</a:t>
            </a:r>
            <a:endParaRPr lang="en-US" sz="2000" dirty="0">
              <a:latin typeface="Effra" panose="020B0603020203020204" pitchFamily="34" charset="0"/>
              <a:ea typeface="+mn-lt"/>
              <a:cs typeface="+mn-lt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You </a:t>
            </a:r>
            <a:r>
              <a:rPr lang="en-US" sz="2000" dirty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are exposed to infrared rays </a:t>
            </a:r>
            <a: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</a:br>
            <a: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heat), visible light (sunlight), and UV rays </a:t>
            </a:r>
            <a: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</a:br>
            <a: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through </a:t>
            </a:r>
            <a:r>
              <a:rPr lang="en-US" sz="2000" dirty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the car window. UV rays give </a:t>
            </a:r>
            <a: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</a:br>
            <a:r>
              <a:rPr lang="en-US" sz="2000" dirty="0" smtClean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you </a:t>
            </a:r>
            <a:r>
              <a:rPr lang="en-US" sz="2000" dirty="0">
                <a:solidFill>
                  <a:srgbClr val="FF0000"/>
                </a:solidFill>
                <a:latin typeface="Effra" panose="020B0603020203020204" pitchFamily="34" charset="0"/>
                <a:ea typeface="+mn-lt"/>
                <a:cs typeface="+mn-lt"/>
              </a:rPr>
              <a:t>the sunburn!</a:t>
            </a:r>
            <a:endParaRPr lang="en-US" sz="2000" dirty="0">
              <a:solidFill>
                <a:srgbClr val="FF0000"/>
              </a:solidFill>
              <a:latin typeface="Effra" panose="020B0603020203020204" pitchFamily="34" charset="0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308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CD2BA794-93B4-FB4C-827B-208D0FD02CEE}"/>
              </a:ext>
            </a:extLst>
          </p:cNvPr>
          <p:cNvSpPr txBox="1">
            <a:spLocks/>
          </p:cNvSpPr>
          <p:nvPr/>
        </p:nvSpPr>
        <p:spPr>
          <a:xfrm>
            <a:off x="3429000" y="971550"/>
            <a:ext cx="5486400" cy="32201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b="0" dirty="0" smtClean="0"/>
              <a:t>       Please </a:t>
            </a:r>
            <a:r>
              <a:rPr lang="en-US" sz="2400" b="0" dirty="0"/>
              <a:t>submit your </a:t>
            </a:r>
            <a:endParaRPr lang="en-US" sz="2400" b="0" dirty="0" smtClean="0"/>
          </a:p>
          <a:p>
            <a:r>
              <a:rPr lang="en-US" sz="2400" b="0" dirty="0" smtClean="0"/>
              <a:t>      questions to: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1800" b="0" dirty="0">
                <a:solidFill>
                  <a:schemeClr val="tx1"/>
                </a:solidFill>
              </a:rPr>
              <a:t>dermonlineappointments@stonybrookmedicine.edu</a:t>
            </a:r>
          </a:p>
          <a:p>
            <a:endParaRPr lang="en-US" sz="19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062" y="3742202"/>
            <a:ext cx="420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dirty="0" smtClean="0">
                <a:latin typeface="Effra" panose="020B0603020203020204" pitchFamily="34" charset="0"/>
                <a:cs typeface="Arial" panose="020B0604020202020204" pitchFamily="34" charset="0"/>
              </a:rPr>
              <a:t>Department </a:t>
            </a:r>
            <a:r>
              <a:rPr lang="en-US" altLang="en-US" sz="1200" dirty="0">
                <a:latin typeface="Effra" panose="020B0603020203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1200" dirty="0" smtClean="0">
                <a:latin typeface="Effra" panose="020B0603020203020204" pitchFamily="34" charset="0"/>
                <a:cs typeface="Arial" panose="020B0604020202020204" pitchFamily="34" charset="0"/>
              </a:rPr>
              <a:t>Dermatology</a:t>
            </a:r>
          </a:p>
          <a:p>
            <a:r>
              <a:rPr lang="en-US" altLang="en-US" sz="1200" dirty="0">
                <a:latin typeface="Effra" panose="020B0603020203020204" pitchFamily="34" charset="0"/>
                <a:cs typeface="Arial" panose="020B0604020202020204" pitchFamily="34" charset="0"/>
              </a:rPr>
              <a:t>SUNY Stony Brook</a:t>
            </a:r>
            <a:br>
              <a:rPr lang="en-US" altLang="en-US" sz="1200" dirty="0">
                <a:latin typeface="Effra" panose="020B0603020203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Effra" panose="020B0603020203020204" pitchFamily="34" charset="0"/>
              </a:rPr>
              <a:t>Renaissance </a:t>
            </a:r>
            <a:r>
              <a:rPr lang="en-US" sz="1200" dirty="0">
                <a:latin typeface="Effra" panose="020B0603020203020204" pitchFamily="34" charset="0"/>
              </a:rPr>
              <a:t>School of Medicine at Stony Brook </a:t>
            </a:r>
            <a:r>
              <a:rPr lang="en-US" sz="1200" dirty="0" smtClean="0">
                <a:latin typeface="Effra" panose="020B0603020203020204" pitchFamily="34" charset="0"/>
              </a:rPr>
              <a:t>University</a:t>
            </a:r>
            <a:endParaRPr lang="en-US" sz="1200" dirty="0">
              <a:latin typeface="Effra" panose="020B06030202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1" y="1138492"/>
            <a:ext cx="3657600" cy="20287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762000" y="202168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Thank You!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13630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A71E23"/>
                </a:solidFill>
                <a:latin typeface="Effra" panose="020B0603020203020204" pitchFamily="34" charset="0"/>
              </a:rPr>
              <a:t>INFORMATION AND </a:t>
            </a:r>
            <a:r>
              <a:rPr lang="en-US" dirty="0" smtClean="0">
                <a:solidFill>
                  <a:srgbClr val="A71E23"/>
                </a:solidFill>
                <a:latin typeface="Effra" panose="020B0603020203020204" pitchFamily="34" charset="0"/>
              </a:rPr>
              <a:t>APPOINTMENTS</a:t>
            </a:r>
            <a:endParaRPr lang="en-US" sz="5400" dirty="0" smtClean="0">
              <a:solidFill>
                <a:srgbClr val="A71E23"/>
              </a:solidFill>
              <a:latin typeface="Effra" panose="020B0603020203020204" pitchFamily="34" charset="0"/>
            </a:endParaRPr>
          </a:p>
          <a:p>
            <a:pPr algn="ctr"/>
            <a:r>
              <a:rPr lang="en-US" dirty="0" smtClean="0">
                <a:latin typeface="Effra" panose="020B0603020203020204" pitchFamily="34" charset="0"/>
              </a:rPr>
              <a:t>(631) 444- 4200</a:t>
            </a:r>
            <a:r>
              <a:rPr lang="en-US" dirty="0" smtClean="0"/>
              <a:t> </a:t>
            </a:r>
            <a:endParaRPr 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56FD6AD-C956-4380-8FA3-003CB308181F}"/>
              </a:ext>
            </a:extLst>
          </p:cNvPr>
          <p:cNvSpPr txBox="1">
            <a:spLocks/>
          </p:cNvSpPr>
          <p:nvPr/>
        </p:nvSpPr>
        <p:spPr>
          <a:xfrm>
            <a:off x="685800" y="2857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Who Knows Why?</a:t>
            </a: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C3F0DAA-0E93-470E-AC69-62963A1CFE0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750" r="-2" b="-2"/>
          <a:stretch/>
        </p:blipFill>
        <p:spPr>
          <a:xfrm>
            <a:off x="6077819" y="657364"/>
            <a:ext cx="3422520" cy="3422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120015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Effra" panose="020B0603020203020204" pitchFamily="34" charset="0"/>
              </a:rPr>
              <a:t>Raise your hand if your parents tell you to put on sunscreen!</a:t>
            </a:r>
          </a:p>
        </p:txBody>
      </p:sp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B93F922A-8D05-4742-AA59-93104F83A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96" b="2"/>
          <a:stretch/>
        </p:blipFill>
        <p:spPr>
          <a:xfrm>
            <a:off x="4648200" y="643394"/>
            <a:ext cx="2753062" cy="242804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3974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Sunburn!</a:t>
            </a: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9042AAD-B930-4A88-A27B-F7A790F8AE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81200" y="819150"/>
            <a:ext cx="5738018" cy="33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883104" y="3619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UV / Visible / Infrared Rays</a:t>
            </a: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9042AAD-B930-4A88-A27B-F7A790F8AE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52595" y="895350"/>
            <a:ext cx="6804818" cy="35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883104" y="3619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Let’s Learn Healthy Sun Habits!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47750"/>
            <a:ext cx="2586446" cy="3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1BCBB98C-3A7C-4978-8D16-0E1B3DCE0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6" r="-13" b="-13"/>
          <a:stretch/>
        </p:blipFill>
        <p:spPr>
          <a:xfrm>
            <a:off x="2624061" y="1162050"/>
            <a:ext cx="3743478" cy="321733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883104" y="3619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Why Do We Go To School?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Doing Something for the Long Run!</a:t>
            </a:r>
            <a:endParaRPr lang="en-US" dirty="0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0F51C97D-6041-4E10-B6DB-AC5FCD00D7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0750" y="2933700"/>
            <a:ext cx="1289050" cy="1289050"/>
          </a:xfr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63FE50DA-F4F1-474D-804C-7BAF4378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31750"/>
            <a:ext cx="2473960" cy="2462565"/>
          </a:xfrm>
          <a:prstGeom prst="rect">
            <a:avLst/>
          </a:prstGeom>
        </p:spPr>
      </p:pic>
      <p:pic>
        <p:nvPicPr>
          <p:cNvPr id="8" name="Picture 5" descr="Icon&#10;&#10;Description automatically generated">
            <a:extLst>
              <a:ext uri="{FF2B5EF4-FFF2-40B4-BE49-F238E27FC236}">
                <a16:creationId xmlns:a16="http://schemas.microsoft.com/office/drawing/2014/main" id="{0F51C97D-6041-4E10-B6DB-AC5FCD00D7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8498" y="1954430"/>
            <a:ext cx="2184400" cy="2184400"/>
          </a:xfrm>
          <a:prstGeom prst="rect">
            <a:avLst/>
          </a:prstGeom>
        </p:spPr>
      </p:pic>
      <p:pic>
        <p:nvPicPr>
          <p:cNvPr id="10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5FAD703-22D3-467A-AEAF-F73D34833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171" y="1978615"/>
            <a:ext cx="1807954" cy="2168837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DE2ABCA-A7A4-46A3-9BC5-0B2B66BC6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060263"/>
            <a:ext cx="2224987" cy="216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8113" y="1177993"/>
            <a:ext cx="705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Effra" panose="020B0603020203020204" pitchFamily="34" charset="0"/>
              </a:rPr>
              <a:t>It’s the same </a:t>
            </a:r>
            <a:r>
              <a:rPr lang="en-US" sz="3200" dirty="0" smtClean="0">
                <a:latin typeface="Effra" panose="020B0603020203020204" pitchFamily="34" charset="0"/>
              </a:rPr>
              <a:t>thing </a:t>
            </a:r>
            <a:r>
              <a:rPr lang="en-US" sz="3200" dirty="0" smtClean="0">
                <a:latin typeface="Effra" panose="020B0603020203020204" pitchFamily="34" charset="0"/>
              </a:rPr>
              <a:t>with sun protection!</a:t>
            </a:r>
            <a:endParaRPr lang="en-US" sz="3200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0224" y="197604"/>
            <a:ext cx="8428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Protecting Your Skin From Sun Damage!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40071" y="1123950"/>
            <a:ext cx="6365529" cy="41743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        </a:t>
            </a: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85D3E8-7246-471A-99C9-5DDFECDD8BDC}"/>
              </a:ext>
            </a:extLst>
          </p:cNvPr>
          <p:cNvGrpSpPr/>
          <p:nvPr/>
        </p:nvGrpSpPr>
        <p:grpSpPr>
          <a:xfrm>
            <a:off x="612777" y="1974852"/>
            <a:ext cx="2687263" cy="2683468"/>
            <a:chOff x="1576466" y="4280942"/>
            <a:chExt cx="2936823" cy="2936823"/>
          </a:xfrm>
        </p:grpSpPr>
        <p:pic>
          <p:nvPicPr>
            <p:cNvPr id="7" name="Picture 8" descr="A picture containing toy, doll, vector graphics&#10;&#10;Description automatically generated">
              <a:extLst>
                <a:ext uri="{FF2B5EF4-FFF2-40B4-BE49-F238E27FC236}">
                  <a16:creationId xmlns:a16="http://schemas.microsoft.com/office/drawing/2014/main" id="{2009AF11-79D7-43E2-9C52-7F146625A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6466" y="4280942"/>
              <a:ext cx="2936823" cy="29368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0DE02A-B2ED-496B-A0D6-8386BC67CC45}"/>
                </a:ext>
              </a:extLst>
            </p:cNvPr>
            <p:cNvSpPr txBox="1"/>
            <p:nvPr/>
          </p:nvSpPr>
          <p:spPr>
            <a:xfrm>
              <a:off x="2156942" y="4280942"/>
              <a:ext cx="2191999" cy="553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Sunburns</a:t>
              </a:r>
              <a:endParaRPr lang="en-US" sz="3000" dirty="0">
                <a:ea typeface="Source Sans Pro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6B99BA-FB9F-40B1-A60D-C07E1AC4527A}"/>
              </a:ext>
            </a:extLst>
          </p:cNvPr>
          <p:cNvGrpSpPr/>
          <p:nvPr/>
        </p:nvGrpSpPr>
        <p:grpSpPr>
          <a:xfrm>
            <a:off x="4114800" y="1974339"/>
            <a:ext cx="1957694" cy="2354451"/>
            <a:chOff x="6146904" y="4071546"/>
            <a:chExt cx="1972072" cy="2783559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2C235D6B-4415-42B4-A533-FF04FFB14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60" r="8246" b="1990"/>
            <a:stretch/>
          </p:blipFill>
          <p:spPr>
            <a:xfrm>
              <a:off x="6146904" y="4547507"/>
              <a:ext cx="1972072" cy="230759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3B05F8-B8F5-46E9-889D-10B7C20B9026}"/>
                </a:ext>
              </a:extLst>
            </p:cNvPr>
            <p:cNvSpPr txBox="1"/>
            <p:nvPr/>
          </p:nvSpPr>
          <p:spPr>
            <a:xfrm>
              <a:off x="6479355" y="4071546"/>
              <a:ext cx="1559380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>
                  <a:ea typeface="Source Sans Pro"/>
                </a:rPr>
                <a:t>Wrinkles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51007-1C42-4377-B2DA-2F0316F229DD}"/>
              </a:ext>
            </a:extLst>
          </p:cNvPr>
          <p:cNvGrpSpPr/>
          <p:nvPr/>
        </p:nvGrpSpPr>
        <p:grpSpPr>
          <a:xfrm>
            <a:off x="6391335" y="1944463"/>
            <a:ext cx="2298777" cy="2347039"/>
            <a:chOff x="7472594" y="4083222"/>
            <a:chExt cx="2421014" cy="2778527"/>
          </a:xfrm>
        </p:grpSpPr>
        <p:pic>
          <p:nvPicPr>
            <p:cNvPr id="14" name="Picture 9" descr="Icon&#10;&#10;Description automatically generated">
              <a:extLst>
                <a:ext uri="{FF2B5EF4-FFF2-40B4-BE49-F238E27FC236}">
                  <a16:creationId xmlns:a16="http://schemas.microsoft.com/office/drawing/2014/main" id="{DC4DEC52-5F59-4370-A60F-2D0405AD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2594" y="4530777"/>
              <a:ext cx="2349710" cy="233097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4E9DA1-C05A-4F00-9A5C-AE5CE3BF80FD}"/>
                </a:ext>
              </a:extLst>
            </p:cNvPr>
            <p:cNvSpPr txBox="1"/>
            <p:nvPr/>
          </p:nvSpPr>
          <p:spPr>
            <a:xfrm>
              <a:off x="7783251" y="4083222"/>
              <a:ext cx="2110357" cy="553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3000" dirty="0"/>
                <a:t>Skin Cancer</a:t>
              </a:r>
              <a:endParaRPr lang="en-US" sz="3000" dirty="0">
                <a:ea typeface="Source Sans Pro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DB4019-710D-4D90-8002-6888DC91A978}"/>
              </a:ext>
            </a:extLst>
          </p:cNvPr>
          <p:cNvGrpSpPr/>
          <p:nvPr/>
        </p:nvGrpSpPr>
        <p:grpSpPr>
          <a:xfrm>
            <a:off x="533400" y="826984"/>
            <a:ext cx="7422697" cy="1232781"/>
            <a:chOff x="-101738" y="-182575"/>
            <a:chExt cx="12133438" cy="2544867"/>
          </a:xfrm>
        </p:grpSpPr>
        <p:pic>
          <p:nvPicPr>
            <p:cNvPr id="17" name="Picture 14" descr="Logo&#10;&#10;Description automatically generated">
              <a:extLst>
                <a:ext uri="{FF2B5EF4-FFF2-40B4-BE49-F238E27FC236}">
                  <a16:creationId xmlns:a16="http://schemas.microsoft.com/office/drawing/2014/main" id="{4A46A9E1-0B76-46D5-B18F-ACFEB3AF6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780000">
              <a:off x="-101738" y="384593"/>
              <a:ext cx="2522095" cy="1977699"/>
            </a:xfrm>
            <a:prstGeom prst="rect">
              <a:avLst/>
            </a:prstGeom>
          </p:spPr>
        </p:pic>
        <p:pic>
          <p:nvPicPr>
            <p:cNvPr id="18" name="Picture 15" descr="Logo&#10;&#10;Description automatically generated">
              <a:extLst>
                <a:ext uri="{FF2B5EF4-FFF2-40B4-BE49-F238E27FC236}">
                  <a16:creationId xmlns:a16="http://schemas.microsoft.com/office/drawing/2014/main" id="{C17CB1C4-97DF-40A2-8D31-CE327E085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060000">
              <a:off x="9872618" y="76756"/>
              <a:ext cx="2418414" cy="189975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18997" y="1494414"/>
            <a:ext cx="244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ffra" panose="020B0603020203020204" pitchFamily="34" charset="0"/>
              </a:rPr>
              <a:t>Short Term Damage</a:t>
            </a:r>
            <a:endParaRPr lang="en-US" b="1" dirty="0">
              <a:latin typeface="Effra" panose="020B0603020203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3582" y="1484732"/>
            <a:ext cx="244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Effra" panose="020B0603020203020204" pitchFamily="34" charset="0"/>
              </a:rPr>
              <a:t>Long Term Damage</a:t>
            </a:r>
            <a:endParaRPr lang="en-US" b="1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AE574A7F-81AC-49DD-B4A4-6A21200C6D37}"/>
              </a:ext>
            </a:extLst>
          </p:cNvPr>
          <p:cNvSpPr txBox="1">
            <a:spLocks/>
          </p:cNvSpPr>
          <p:nvPr/>
        </p:nvSpPr>
        <p:spPr>
          <a:xfrm>
            <a:off x="730704" y="209550"/>
            <a:ext cx="7848600" cy="8001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Effra" panose="020B06030202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0224" y="197604"/>
            <a:ext cx="6149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Effra" panose="020B0603020203020204" pitchFamily="34" charset="0"/>
              </a:rPr>
              <a:t>The Six Ways For Sun Safety!</a:t>
            </a:r>
            <a:endParaRPr lang="en-US" sz="3600" b="1" dirty="0">
              <a:latin typeface="Effra" panose="020B0603020203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42870D-BA12-444E-AD37-FED6D819825C}"/>
              </a:ext>
            </a:extLst>
          </p:cNvPr>
          <p:cNvGrpSpPr/>
          <p:nvPr/>
        </p:nvGrpSpPr>
        <p:grpSpPr>
          <a:xfrm>
            <a:off x="2258614" y="1200150"/>
            <a:ext cx="4591050" cy="2978359"/>
            <a:chOff x="7023082" y="1711779"/>
            <a:chExt cx="7137538" cy="5020148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AE629D8-67EA-41F7-AA4B-4395D342B304}"/>
                </a:ext>
              </a:extLst>
            </p:cNvPr>
            <p:cNvSpPr txBox="1">
              <a:spLocks/>
            </p:cNvSpPr>
            <p:nvPr/>
          </p:nvSpPr>
          <p:spPr>
            <a:xfrm>
              <a:off x="9453473" y="1834251"/>
              <a:ext cx="4707147" cy="48976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b="1" dirty="0">
                  <a:latin typeface="Effra" panose="020B0603020203020204" pitchFamily="34" charset="0"/>
                  <a:ea typeface="+mn-lt"/>
                  <a:cs typeface="+mn-lt"/>
                </a:rPr>
                <a:t>Sunscreen</a:t>
              </a:r>
              <a:endParaRPr lang="en-US" dirty="0">
                <a:latin typeface="Effra" panose="020B0603020203020204" pitchFamily="34" charset="0"/>
              </a:endParaRPr>
            </a:p>
            <a:p>
              <a:pPr marL="457200" indent="-457200"/>
              <a:r>
                <a:rPr lang="en-US" dirty="0">
                  <a:latin typeface="Effra" panose="020B0603020203020204" pitchFamily="34" charset="0"/>
                  <a:ea typeface="+mn-lt"/>
                  <a:cs typeface="+mn-lt"/>
                </a:rPr>
                <a:t>At least SPF 30 to protect against skin cancer</a:t>
              </a:r>
            </a:p>
            <a:p>
              <a:pPr marL="0" indent="0">
                <a:buNone/>
              </a:pPr>
              <a:endParaRPr lang="en-US" dirty="0">
                <a:latin typeface="Effra" panose="020B0603020203020204" pitchFamily="34" charset="0"/>
                <a:ea typeface="+mn-lt"/>
                <a:cs typeface="+mn-lt"/>
              </a:endParaRPr>
            </a:p>
            <a:p>
              <a:pPr marL="457200" indent="-457200"/>
              <a:r>
                <a:rPr lang="en-US" dirty="0">
                  <a:latin typeface="Effra" panose="020B0603020203020204" pitchFamily="34" charset="0"/>
                  <a:ea typeface="+mn-lt"/>
                  <a:cs typeface="+mn-lt"/>
                </a:rPr>
                <a:t>Wear it every day, even when it's cloudy</a:t>
              </a:r>
            </a:p>
            <a:p>
              <a:pPr marL="0" indent="0">
                <a:buNone/>
              </a:pPr>
              <a:endParaRPr lang="en-US" dirty="0">
                <a:latin typeface="Effra" panose="020B0603020203020204" pitchFamily="34" charset="0"/>
                <a:ea typeface="+mn-lt"/>
                <a:cs typeface="+mn-lt"/>
              </a:endParaRPr>
            </a:p>
            <a:p>
              <a:pPr marL="457200" indent="-457200"/>
              <a:r>
                <a:rPr lang="en-US" dirty="0">
                  <a:latin typeface="Effra" panose="020B0603020203020204" pitchFamily="34" charset="0"/>
                  <a:ea typeface="+mn-lt"/>
                  <a:cs typeface="+mn-lt"/>
                </a:rPr>
                <a:t>Sunrays can get through clouds</a:t>
              </a:r>
              <a:endParaRPr lang="en-US" dirty="0">
                <a:latin typeface="Effra" panose="020B0603020203020204" pitchFamily="34" charset="0"/>
                <a:ea typeface="Source Sans Pro"/>
              </a:endParaRPr>
            </a:p>
          </p:txBody>
        </p:sp>
        <p:pic>
          <p:nvPicPr>
            <p:cNvPr id="8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D42624C-DE46-4D77-89B0-E6434E485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3082" y="1711779"/>
              <a:ext cx="2277272" cy="4402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2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16-9 Ratio BRAND FONTS Template_Nov2020" id="{C022A53A-92B1-CB45-8CD2-CA1BF7B101E4}" vid="{D99079EE-278D-8741-93D6-E554077DA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16-9 Ratio BRAND FONTS Template_Nov2020_0 (6)</Template>
  <TotalTime>1110</TotalTime>
  <Words>474</Words>
  <Application>Microsoft Office PowerPoint</Application>
  <PresentationFormat>On-screen Show (16:9)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Effra</vt:lpstr>
      <vt:lpstr>Effra Light</vt:lpstr>
      <vt:lpstr>Effra Medium</vt:lpstr>
      <vt:lpstr>Museo Slab 900</vt:lpstr>
      <vt:lpstr>Source Sans Pro</vt:lpstr>
      <vt:lpstr>System Font Regular</vt:lpstr>
      <vt:lpstr>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Quinn, Terri L.</dc:creator>
  <cp:lastModifiedBy>Quinn, Terri L.</cp:lastModifiedBy>
  <cp:revision>65</cp:revision>
  <cp:lastPrinted>2020-09-25T13:52:36Z</cp:lastPrinted>
  <dcterms:created xsi:type="dcterms:W3CDTF">2021-10-13T13:53:19Z</dcterms:created>
  <dcterms:modified xsi:type="dcterms:W3CDTF">2022-03-08T15:56:06Z</dcterms:modified>
</cp:coreProperties>
</file>