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3"/>
  </p:notesMasterIdLst>
  <p:handoutMasterIdLst>
    <p:handoutMasterId r:id="rId34"/>
  </p:handoutMasterIdLst>
  <p:sldIdLst>
    <p:sldId id="310" r:id="rId2"/>
    <p:sldId id="337" r:id="rId3"/>
    <p:sldId id="335" r:id="rId4"/>
    <p:sldId id="323" r:id="rId5"/>
    <p:sldId id="302" r:id="rId6"/>
    <p:sldId id="311" r:id="rId7"/>
    <p:sldId id="312" r:id="rId8"/>
    <p:sldId id="305" r:id="rId9"/>
    <p:sldId id="324" r:id="rId10"/>
    <p:sldId id="322" r:id="rId11"/>
    <p:sldId id="295" r:id="rId12"/>
    <p:sldId id="336" r:id="rId13"/>
    <p:sldId id="334" r:id="rId14"/>
    <p:sldId id="330" r:id="rId15"/>
    <p:sldId id="326" r:id="rId16"/>
    <p:sldId id="327" r:id="rId17"/>
    <p:sldId id="331" r:id="rId18"/>
    <p:sldId id="284" r:id="rId19"/>
    <p:sldId id="328" r:id="rId20"/>
    <p:sldId id="329" r:id="rId21"/>
    <p:sldId id="325" r:id="rId22"/>
    <p:sldId id="313" r:id="rId23"/>
    <p:sldId id="314" r:id="rId24"/>
    <p:sldId id="321" r:id="rId25"/>
    <p:sldId id="315" r:id="rId26"/>
    <p:sldId id="316" r:id="rId27"/>
    <p:sldId id="317" r:id="rId28"/>
    <p:sldId id="318" r:id="rId29"/>
    <p:sldId id="333" r:id="rId30"/>
    <p:sldId id="338" r:id="rId31"/>
    <p:sldId id="320" r:id="rId3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ambing, Denise (CTR)" initials="DY" lastIdx="1" clrIdx="0"/>
  <p:cmAuthor id="1" name="Yambing, Denise (CTR)" initials="YD("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002F80"/>
    <a:srgbClr val="333333"/>
    <a:srgbClr val="336699"/>
    <a:srgbClr val="969696"/>
    <a:srgbClr val="777777"/>
    <a:srgbClr val="005288"/>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19" autoAdjust="0"/>
    <p:restoredTop sz="80284" autoAdjust="0"/>
  </p:normalViewPr>
  <p:slideViewPr>
    <p:cSldViewPr>
      <p:cViewPr varScale="1">
        <p:scale>
          <a:sx n="60" d="100"/>
          <a:sy n="60" d="100"/>
        </p:scale>
        <p:origin x="984"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9135" cy="465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5" tIns="46578" rIns="93155" bIns="46578" numCol="1" anchor="t" anchorCtr="0" compatLnSpc="1">
            <a:prstTxWarp prst="textNoShape">
              <a:avLst/>
            </a:prstTxWarp>
          </a:bodyPr>
          <a:lstStyle>
            <a:lvl1pPr eaLnBrk="0" hangingPunct="0">
              <a:defRPr sz="1200">
                <a:latin typeface="Times" pitchFamily="18" charset="0"/>
                <a:cs typeface="+mn-cs"/>
              </a:defRPr>
            </a:lvl1pPr>
          </a:lstStyle>
          <a:p>
            <a:pPr>
              <a:defRPr/>
            </a:pPr>
            <a:endParaRPr lang="en-US" dirty="0"/>
          </a:p>
        </p:txBody>
      </p:sp>
      <p:sp>
        <p:nvSpPr>
          <p:cNvPr id="14339" name="Rectangle 3"/>
          <p:cNvSpPr>
            <a:spLocks noGrp="1" noChangeArrowheads="1"/>
          </p:cNvSpPr>
          <p:nvPr>
            <p:ph type="dt" sz="quarter" idx="1"/>
          </p:nvPr>
        </p:nvSpPr>
        <p:spPr bwMode="auto">
          <a:xfrm>
            <a:off x="3971266" y="0"/>
            <a:ext cx="3039135" cy="465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5" tIns="46578" rIns="93155" bIns="46578" numCol="1" anchor="t" anchorCtr="0" compatLnSpc="1">
            <a:prstTxWarp prst="textNoShape">
              <a:avLst/>
            </a:prstTxWarp>
          </a:bodyPr>
          <a:lstStyle>
            <a:lvl1pPr algn="r" eaLnBrk="0" hangingPunct="0">
              <a:defRPr sz="1200">
                <a:latin typeface="Times" pitchFamily="18" charset="0"/>
                <a:cs typeface="+mn-cs"/>
              </a:defRPr>
            </a:lvl1pPr>
          </a:lstStyle>
          <a:p>
            <a:pPr>
              <a:defRPr/>
            </a:pPr>
            <a:endParaRPr lang="en-US" dirty="0"/>
          </a:p>
        </p:txBody>
      </p:sp>
      <p:sp>
        <p:nvSpPr>
          <p:cNvPr id="14340" name="Rectangle 4"/>
          <p:cNvSpPr>
            <a:spLocks noGrp="1" noChangeArrowheads="1"/>
          </p:cNvSpPr>
          <p:nvPr>
            <p:ph type="ftr" sz="quarter" idx="2"/>
          </p:nvPr>
        </p:nvSpPr>
        <p:spPr bwMode="auto">
          <a:xfrm>
            <a:off x="0" y="8830937"/>
            <a:ext cx="3039135" cy="465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5" tIns="46578" rIns="93155" bIns="46578" numCol="1" anchor="b" anchorCtr="0" compatLnSpc="1">
            <a:prstTxWarp prst="textNoShape">
              <a:avLst/>
            </a:prstTxWarp>
          </a:bodyPr>
          <a:lstStyle>
            <a:lvl1pPr eaLnBrk="0" hangingPunct="0">
              <a:defRPr sz="1200">
                <a:latin typeface="Times" pitchFamily="18" charset="0"/>
                <a:cs typeface="+mn-cs"/>
              </a:defRPr>
            </a:lvl1pPr>
          </a:lstStyle>
          <a:p>
            <a:pPr>
              <a:defRPr/>
            </a:pPr>
            <a:endParaRPr lang="en-US" dirty="0"/>
          </a:p>
        </p:txBody>
      </p:sp>
      <p:sp>
        <p:nvSpPr>
          <p:cNvPr id="14341" name="Rectangle 5"/>
          <p:cNvSpPr>
            <a:spLocks noGrp="1" noChangeArrowheads="1"/>
          </p:cNvSpPr>
          <p:nvPr>
            <p:ph type="sldNum" sz="quarter" idx="3"/>
          </p:nvPr>
        </p:nvSpPr>
        <p:spPr bwMode="auto">
          <a:xfrm>
            <a:off x="3971266" y="8830937"/>
            <a:ext cx="3039135" cy="465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5" tIns="46578" rIns="93155" bIns="46578" numCol="1" anchor="b" anchorCtr="0" compatLnSpc="1">
            <a:prstTxWarp prst="textNoShape">
              <a:avLst/>
            </a:prstTxWarp>
          </a:bodyPr>
          <a:lstStyle>
            <a:lvl1pPr algn="r" eaLnBrk="0" hangingPunct="0">
              <a:defRPr sz="1200">
                <a:latin typeface="Times" panose="02020603050405020304" pitchFamily="18" charset="0"/>
              </a:defRPr>
            </a:lvl1pPr>
          </a:lstStyle>
          <a:p>
            <a:fld id="{31884929-5904-4428-91A1-BCFE61E52B9D}" type="slidenum">
              <a:rPr lang="en-US" altLang="en-US"/>
              <a:pPr/>
              <a:t>‹#›</a:t>
            </a:fld>
            <a:endParaRPr lang="en-US" altLang="en-US" dirty="0"/>
          </a:p>
        </p:txBody>
      </p:sp>
    </p:spTree>
    <p:extLst>
      <p:ext uri="{BB962C8B-B14F-4D97-AF65-F5344CB8AC3E}">
        <p14:creationId xmlns:p14="http://schemas.microsoft.com/office/powerpoint/2010/main" val="3851466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1"/>
            <a:ext cx="3014861" cy="45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73" tIns="45286" rIns="90573" bIns="45286" numCol="1" anchor="t" anchorCtr="0" compatLnSpc="1">
            <a:prstTxWarp prst="textNoShape">
              <a:avLst/>
            </a:prstTxWarp>
          </a:bodyPr>
          <a:lstStyle>
            <a:lvl1pPr defTabSz="906985" eaLnBrk="0" hangingPunct="0">
              <a:defRPr sz="1200">
                <a:latin typeface="Times" pitchFamily="18" charset="0"/>
                <a:cs typeface="+mn-cs"/>
              </a:defRPr>
            </a:lvl1pPr>
          </a:lstStyle>
          <a:p>
            <a:pPr>
              <a:defRPr/>
            </a:pPr>
            <a:endParaRPr lang="en-US" dirty="0"/>
          </a:p>
        </p:txBody>
      </p:sp>
      <p:sp>
        <p:nvSpPr>
          <p:cNvPr id="16387" name="Rectangle 3"/>
          <p:cNvSpPr>
            <a:spLocks noGrp="1" noChangeArrowheads="1"/>
          </p:cNvSpPr>
          <p:nvPr>
            <p:ph type="dt" idx="1"/>
          </p:nvPr>
        </p:nvSpPr>
        <p:spPr bwMode="auto">
          <a:xfrm>
            <a:off x="3995540" y="1"/>
            <a:ext cx="3014860" cy="45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73" tIns="45286" rIns="90573" bIns="45286" numCol="1" anchor="t" anchorCtr="0" compatLnSpc="1">
            <a:prstTxWarp prst="textNoShape">
              <a:avLst/>
            </a:prstTxWarp>
          </a:bodyPr>
          <a:lstStyle>
            <a:lvl1pPr algn="r" defTabSz="906985" eaLnBrk="0" hangingPunct="0">
              <a:defRPr sz="1200">
                <a:latin typeface="Times" pitchFamily="18" charset="0"/>
                <a:cs typeface="+mn-cs"/>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225550" y="679450"/>
            <a:ext cx="4635500" cy="34766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904621" y="4382451"/>
            <a:ext cx="5201160" cy="4232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73" tIns="45286" rIns="90573" bIns="452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0" y="8840600"/>
            <a:ext cx="3014861" cy="45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73" tIns="45286" rIns="90573" bIns="45286" numCol="1" anchor="b" anchorCtr="0" compatLnSpc="1">
            <a:prstTxWarp prst="textNoShape">
              <a:avLst/>
            </a:prstTxWarp>
          </a:bodyPr>
          <a:lstStyle>
            <a:lvl1pPr defTabSz="906985" eaLnBrk="0" hangingPunct="0">
              <a:defRPr sz="1200">
                <a:latin typeface="Times" pitchFamily="18" charset="0"/>
                <a:cs typeface="+mn-cs"/>
              </a:defRPr>
            </a:lvl1pPr>
          </a:lstStyle>
          <a:p>
            <a:pPr>
              <a:defRPr/>
            </a:pPr>
            <a:endParaRPr lang="en-US" dirty="0"/>
          </a:p>
        </p:txBody>
      </p:sp>
      <p:sp>
        <p:nvSpPr>
          <p:cNvPr id="16391" name="Rectangle 7"/>
          <p:cNvSpPr>
            <a:spLocks noGrp="1" noChangeArrowheads="1"/>
          </p:cNvSpPr>
          <p:nvPr>
            <p:ph type="sldNum" sz="quarter" idx="5"/>
          </p:nvPr>
        </p:nvSpPr>
        <p:spPr bwMode="auto">
          <a:xfrm>
            <a:off x="3995540" y="8840600"/>
            <a:ext cx="3014860" cy="45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73" tIns="45286" rIns="90573" bIns="45286" numCol="1" anchor="b" anchorCtr="0" compatLnSpc="1">
            <a:prstTxWarp prst="textNoShape">
              <a:avLst/>
            </a:prstTxWarp>
          </a:bodyPr>
          <a:lstStyle>
            <a:lvl1pPr algn="r" defTabSz="906985" eaLnBrk="0" hangingPunct="0">
              <a:defRPr sz="1200">
                <a:latin typeface="Times" panose="02020603050405020304" pitchFamily="18" charset="0"/>
              </a:defRPr>
            </a:lvl1pPr>
          </a:lstStyle>
          <a:p>
            <a:fld id="{12E214AE-DD3D-429E-B169-DD3899ED921A}" type="slidenum">
              <a:rPr lang="en-US" altLang="en-US"/>
              <a:pPr/>
              <a:t>‹#›</a:t>
            </a:fld>
            <a:endParaRPr lang="en-US" altLang="en-US" dirty="0"/>
          </a:p>
        </p:txBody>
      </p:sp>
    </p:spTree>
    <p:extLst>
      <p:ext uri="{BB962C8B-B14F-4D97-AF65-F5344CB8AC3E}">
        <p14:creationId xmlns:p14="http://schemas.microsoft.com/office/powerpoint/2010/main" val="19195105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rgbClr val="333333"/>
        </a:solidFill>
        <a:latin typeface="Times" pitchFamily="18" charset="0"/>
        <a:ea typeface="+mn-ea"/>
        <a:cs typeface="+mn-cs"/>
      </a:defRPr>
    </a:lvl1pPr>
    <a:lvl2pPr marL="457200" algn="l" rtl="0" eaLnBrk="0" fontAlgn="base" hangingPunct="0">
      <a:spcBef>
        <a:spcPct val="30000"/>
      </a:spcBef>
      <a:spcAft>
        <a:spcPct val="0"/>
      </a:spcAft>
      <a:defRPr sz="1200" kern="1200">
        <a:solidFill>
          <a:srgbClr val="333333"/>
        </a:solidFill>
        <a:latin typeface="Times" pitchFamily="18" charset="0"/>
        <a:ea typeface="+mn-ea"/>
        <a:cs typeface="+mn-cs"/>
      </a:defRPr>
    </a:lvl2pPr>
    <a:lvl3pPr marL="914400" algn="l" rtl="0" eaLnBrk="0" fontAlgn="base" hangingPunct="0">
      <a:spcBef>
        <a:spcPct val="30000"/>
      </a:spcBef>
      <a:spcAft>
        <a:spcPct val="0"/>
      </a:spcAft>
      <a:defRPr sz="1200" kern="1200">
        <a:solidFill>
          <a:srgbClr val="333333"/>
        </a:solidFill>
        <a:latin typeface="Times" pitchFamily="18" charset="0"/>
        <a:ea typeface="+mn-ea"/>
        <a:cs typeface="+mn-cs"/>
      </a:defRPr>
    </a:lvl3pPr>
    <a:lvl4pPr marL="1371600" algn="l" rtl="0" eaLnBrk="0" fontAlgn="base" hangingPunct="0">
      <a:spcBef>
        <a:spcPct val="30000"/>
      </a:spcBef>
      <a:spcAft>
        <a:spcPct val="0"/>
      </a:spcAft>
      <a:defRPr sz="1200" kern="1200">
        <a:solidFill>
          <a:srgbClr val="333333"/>
        </a:solidFill>
        <a:latin typeface="Times" pitchFamily="18" charset="0"/>
        <a:ea typeface="+mn-ea"/>
        <a:cs typeface="+mn-cs"/>
      </a:defRPr>
    </a:lvl4pPr>
    <a:lvl5pPr marL="1828800" algn="l" rtl="0" eaLnBrk="0" fontAlgn="base" hangingPunct="0">
      <a:spcBef>
        <a:spcPct val="30000"/>
      </a:spcBef>
      <a:spcAft>
        <a:spcPct val="0"/>
      </a:spcAft>
      <a:defRPr sz="1200" kern="1200">
        <a:solidFill>
          <a:srgbClr val="333333"/>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a:t>
            </a:fld>
            <a:endParaRPr lang="en-US" altLang="en-US" dirty="0"/>
          </a:p>
        </p:txBody>
      </p:sp>
    </p:spTree>
    <p:extLst>
      <p:ext uri="{BB962C8B-B14F-4D97-AF65-F5344CB8AC3E}">
        <p14:creationId xmlns:p14="http://schemas.microsoft.com/office/powerpoint/2010/main" val="133010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a:t>
            </a:r>
            <a:r>
              <a:rPr lang="en-US" baseline="0" dirty="0" smtClean="0"/>
              <a:t> a brief personal introduction and background.</a:t>
            </a:r>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a:t>
            </a:fld>
            <a:endParaRPr lang="en-US" altLang="en-US" dirty="0"/>
          </a:p>
        </p:txBody>
      </p:sp>
    </p:spTree>
    <p:extLst>
      <p:ext uri="{BB962C8B-B14F-4D97-AF65-F5344CB8AC3E}">
        <p14:creationId xmlns:p14="http://schemas.microsoft.com/office/powerpoint/2010/main" val="4288103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4</a:t>
            </a:fld>
            <a:endParaRPr lang="en-US" altLang="en-US" dirty="0"/>
          </a:p>
        </p:txBody>
      </p:sp>
    </p:spTree>
    <p:extLst>
      <p:ext uri="{BB962C8B-B14F-4D97-AF65-F5344CB8AC3E}">
        <p14:creationId xmlns:p14="http://schemas.microsoft.com/office/powerpoint/2010/main" val="2932418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a:t>
            </a:r>
            <a:r>
              <a:rPr lang="en-US" baseline="0" dirty="0" smtClean="0"/>
              <a:t> Data Breaches by Industry 2017</a:t>
            </a:r>
          </a:p>
          <a:p>
            <a:pPr marL="177608" indent="-177608">
              <a:buFont typeface="Arial" panose="020B0604020202020204" pitchFamily="34" charset="0"/>
              <a:buChar char="•"/>
            </a:pPr>
            <a:r>
              <a:rPr lang="en-US" dirty="0" smtClean="0"/>
              <a:t>Cyber security is a high priority for our stakeholders</a:t>
            </a:r>
          </a:p>
          <a:p>
            <a:pPr marL="177608" indent="-177608">
              <a:buFont typeface="Arial" panose="020B0604020202020204" pitchFamily="34" charset="0"/>
              <a:buChar char="•"/>
            </a:pPr>
            <a:r>
              <a:rPr lang="en-US" dirty="0" smtClean="0"/>
              <a:t>No sector is immune</a:t>
            </a:r>
            <a:r>
              <a:rPr lang="en-US" baseline="0" dirty="0" smtClean="0"/>
              <a:t> to cyber incidents</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5</a:t>
            </a:fld>
            <a:endParaRPr lang="en-US" altLang="en-US" dirty="0"/>
          </a:p>
        </p:txBody>
      </p:sp>
    </p:spTree>
    <p:extLst>
      <p:ext uri="{BB962C8B-B14F-4D97-AF65-F5344CB8AC3E}">
        <p14:creationId xmlns:p14="http://schemas.microsoft.com/office/powerpoint/2010/main" val="621642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definition of the cybersecurity core capability from the National Preparedness</a:t>
            </a:r>
            <a:r>
              <a:rPr lang="en-US" baseline="0" dirty="0" smtClean="0"/>
              <a:t> Goal.</a:t>
            </a:r>
          </a:p>
          <a:p>
            <a:r>
              <a:rPr lang="en-US" baseline="0" dirty="0" smtClean="0"/>
              <a:t>Generally, in practice, we think about IT security as maintaining the confidentiality, integrity, and availability of systems and data.</a:t>
            </a:r>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6</a:t>
            </a:fld>
            <a:endParaRPr lang="en-US" altLang="en-US" dirty="0"/>
          </a:p>
        </p:txBody>
      </p:sp>
    </p:spTree>
    <p:extLst>
      <p:ext uri="{BB962C8B-B14F-4D97-AF65-F5344CB8AC3E}">
        <p14:creationId xmlns:p14="http://schemas.microsoft.com/office/powerpoint/2010/main" val="3503734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Additionally,</a:t>
            </a:r>
            <a:r>
              <a:rPr lang="en-US" baseline="0" dirty="0" smtClean="0"/>
              <a:t> previous NPRs identified that: </a:t>
            </a:r>
            <a:endParaRPr lang="en-US" dirty="0" smtClean="0"/>
          </a:p>
          <a:p>
            <a:endParaRPr lang="en-US" dirty="0" smtClean="0"/>
          </a:p>
          <a:p>
            <a:pPr marL="174296" indent="-174296">
              <a:buFont typeface="Arial" panose="020B0604020202020204" pitchFamily="34" charset="0"/>
              <a:buChar char="•"/>
            </a:pPr>
            <a:r>
              <a:rPr lang="en-US" dirty="0" smtClean="0"/>
              <a:t>70%</a:t>
            </a:r>
            <a:r>
              <a:rPr lang="en-US" baseline="0" dirty="0" smtClean="0"/>
              <a:t> of states view addressing the cybersecurity capability gap as mostly or entirely the state’s responsibility</a:t>
            </a:r>
          </a:p>
          <a:p>
            <a:pPr marL="174296" indent="-174296">
              <a:buFont typeface="Arial" panose="020B0604020202020204" pitchFamily="34" charset="0"/>
              <a:buChar char="•"/>
            </a:pPr>
            <a:r>
              <a:rPr lang="en-US" baseline="0" dirty="0" smtClean="0"/>
              <a:t>Only 13% of states indicate proficiency in the cybersecurity core capability</a:t>
            </a:r>
          </a:p>
          <a:p>
            <a:pPr marL="174296" lvl="1" indent="-174296" defTabSz="929579">
              <a:buFont typeface="Arial" panose="020B0604020202020204" pitchFamily="34" charset="0"/>
              <a:buChar char="•"/>
              <a:defRPr/>
            </a:pPr>
            <a:r>
              <a:rPr lang="en-US" altLang="en-US" sz="1800" dirty="0" smtClean="0"/>
              <a:t>100</a:t>
            </a:r>
            <a:r>
              <a:rPr lang="en-US" altLang="en-US" sz="1800" dirty="0"/>
              <a:t>% of 53 states and territories surveyed: need continued Fed support to augment cyber efforts</a:t>
            </a:r>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7</a:t>
            </a:fld>
            <a:endParaRPr lang="en-US" altLang="en-US" dirty="0"/>
          </a:p>
        </p:txBody>
      </p:sp>
    </p:spTree>
    <p:extLst>
      <p:ext uri="{BB962C8B-B14F-4D97-AF65-F5344CB8AC3E}">
        <p14:creationId xmlns:p14="http://schemas.microsoft.com/office/powerpoint/2010/main" val="2563253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any previous cyber</a:t>
            </a:r>
            <a:r>
              <a:rPr lang="en-US" baseline="0" dirty="0" smtClean="0"/>
              <a:t> risk assessments. If none have been done, let’s take a moment to brainstorm potential:</a:t>
            </a:r>
          </a:p>
          <a:p>
            <a:pPr marL="171450" indent="-171450">
              <a:buFontTx/>
              <a:buChar char="-"/>
            </a:pPr>
            <a:r>
              <a:rPr lang="en-US" baseline="0" dirty="0" smtClean="0"/>
              <a:t>Threats: </a:t>
            </a:r>
          </a:p>
          <a:p>
            <a:pPr marL="628650" lvl="1" indent="-171450">
              <a:buFontTx/>
              <a:buChar char="-"/>
            </a:pPr>
            <a:r>
              <a:rPr lang="en-US" baseline="0" dirty="0" smtClean="0"/>
              <a:t>Natural Disasters</a:t>
            </a:r>
          </a:p>
          <a:p>
            <a:pPr marL="628650" lvl="1" indent="-171450">
              <a:buFontTx/>
              <a:buChar char="-"/>
            </a:pPr>
            <a:r>
              <a:rPr lang="en-US" baseline="0" dirty="0" smtClean="0"/>
              <a:t>Accidents, Failures, Human Error</a:t>
            </a:r>
          </a:p>
          <a:p>
            <a:pPr marL="628650" lvl="1" indent="-171450">
              <a:buFontTx/>
              <a:buChar char="-"/>
            </a:pPr>
            <a:r>
              <a:rPr lang="en-US" baseline="0" dirty="0" smtClean="0"/>
              <a:t>Human Threat</a:t>
            </a:r>
          </a:p>
          <a:p>
            <a:pPr marL="1085850" lvl="2" indent="-171450">
              <a:buFontTx/>
              <a:buChar char="-"/>
            </a:pPr>
            <a:r>
              <a:rPr lang="en-US" baseline="0" dirty="0" smtClean="0"/>
              <a:t>Insider threat</a:t>
            </a:r>
          </a:p>
          <a:p>
            <a:pPr marL="1085850" lvl="2" indent="-171450">
              <a:buFontTx/>
              <a:buChar char="-"/>
            </a:pPr>
            <a:r>
              <a:rPr lang="en-US" baseline="0" dirty="0" smtClean="0"/>
              <a:t>Hackers and Script Kiddies</a:t>
            </a:r>
          </a:p>
          <a:p>
            <a:pPr marL="1085850" lvl="2" indent="-171450">
              <a:buFontTx/>
              <a:buChar char="-"/>
            </a:pPr>
            <a:r>
              <a:rPr lang="en-US" baseline="0" dirty="0" smtClean="0"/>
              <a:t>Nation States</a:t>
            </a:r>
          </a:p>
          <a:p>
            <a:pPr marL="1085850" lvl="2" indent="-171450">
              <a:buFontTx/>
              <a:buChar char="-"/>
            </a:pPr>
            <a:r>
              <a:rPr lang="en-US" baseline="0" dirty="0" smtClean="0"/>
              <a:t>Cyber criminals</a:t>
            </a:r>
          </a:p>
          <a:p>
            <a:pPr marL="171450" lvl="0" indent="-171450">
              <a:buFontTx/>
              <a:buChar char="-"/>
            </a:pPr>
            <a:r>
              <a:rPr lang="en-US" baseline="0" dirty="0" smtClean="0"/>
              <a:t>Vulnerabilities:</a:t>
            </a:r>
          </a:p>
          <a:p>
            <a:pPr marL="628650" lvl="1" indent="-171450">
              <a:buFontTx/>
              <a:buChar char="-"/>
            </a:pPr>
            <a:r>
              <a:rPr lang="en-US" baseline="0" dirty="0" smtClean="0"/>
              <a:t>Software</a:t>
            </a:r>
          </a:p>
          <a:p>
            <a:pPr marL="628650" lvl="1" indent="-171450">
              <a:buFontTx/>
              <a:buChar char="-"/>
            </a:pPr>
            <a:r>
              <a:rPr lang="en-US" baseline="0" dirty="0" smtClean="0"/>
              <a:t>Hardware</a:t>
            </a:r>
          </a:p>
          <a:p>
            <a:pPr marL="628650" lvl="1" indent="-171450">
              <a:buFontTx/>
              <a:buChar char="-"/>
            </a:pPr>
            <a:r>
              <a:rPr lang="en-US" baseline="0" dirty="0" smtClean="0"/>
              <a:t>New technologies – focus on innovation over security</a:t>
            </a:r>
          </a:p>
          <a:p>
            <a:pPr marL="171450" lvl="0" indent="-171450">
              <a:buFontTx/>
              <a:buChar char="-"/>
            </a:pPr>
            <a:r>
              <a:rPr lang="en-US" baseline="0" dirty="0" smtClean="0"/>
              <a:t>Consequences</a:t>
            </a:r>
          </a:p>
          <a:p>
            <a:pPr marL="628650" lvl="1" indent="-171450">
              <a:buFontTx/>
              <a:buChar char="-"/>
            </a:pPr>
            <a:r>
              <a:rPr lang="en-US" baseline="0" dirty="0" smtClean="0"/>
              <a:t>Confidentiality</a:t>
            </a:r>
          </a:p>
          <a:p>
            <a:pPr marL="628650" lvl="1" indent="-171450">
              <a:buFontTx/>
              <a:buChar char="-"/>
            </a:pPr>
            <a:r>
              <a:rPr lang="en-US" baseline="0" dirty="0" smtClean="0"/>
              <a:t>Availability</a:t>
            </a:r>
          </a:p>
          <a:p>
            <a:pPr marL="628650" lvl="1" indent="-171450">
              <a:buFontTx/>
              <a:buChar char="-"/>
            </a:pPr>
            <a:r>
              <a:rPr lang="en-US" baseline="0" dirty="0" smtClean="0"/>
              <a:t>Integrity</a:t>
            </a:r>
          </a:p>
          <a:p>
            <a:pPr marL="628650" lvl="1" indent="-171450">
              <a:buFontTx/>
              <a:buChar char="-"/>
            </a:pPr>
            <a:r>
              <a:rPr lang="en-US" baseline="0" dirty="0" smtClean="0"/>
              <a:t>Cascading impacts – affect on critical systems or critical infrastructure</a:t>
            </a:r>
          </a:p>
          <a:p>
            <a:pPr marL="1085850" lvl="2" indent="-171450">
              <a:buFontTx/>
              <a:buChar char="-"/>
            </a:pPr>
            <a:r>
              <a:rPr lang="en-US" baseline="0" dirty="0" smtClean="0"/>
              <a:t>Consider cyber AND physical impacts</a:t>
            </a:r>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8</a:t>
            </a:fld>
            <a:endParaRPr lang="en-US" altLang="en-US" dirty="0"/>
          </a:p>
        </p:txBody>
      </p:sp>
    </p:spTree>
    <p:extLst>
      <p:ext uri="{BB962C8B-B14F-4D97-AF65-F5344CB8AC3E}">
        <p14:creationId xmlns:p14="http://schemas.microsoft.com/office/powerpoint/2010/main" val="2023480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9</a:t>
            </a:fld>
            <a:endParaRPr lang="en-US" altLang="en-US" dirty="0"/>
          </a:p>
        </p:txBody>
      </p:sp>
    </p:spTree>
    <p:extLst>
      <p:ext uri="{BB962C8B-B14F-4D97-AF65-F5344CB8AC3E}">
        <p14:creationId xmlns:p14="http://schemas.microsoft.com/office/powerpoint/2010/main" val="4155263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conduct cyber exercises for the same reasons we conduct</a:t>
            </a:r>
            <a:r>
              <a:rPr lang="en-US" baseline="0" dirty="0" smtClean="0"/>
              <a:t> any other exercise.</a:t>
            </a:r>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10</a:t>
            </a:fld>
            <a:endParaRPr lang="en-US" altLang="en-US" dirty="0"/>
          </a:p>
        </p:txBody>
      </p:sp>
    </p:spTree>
    <p:extLst>
      <p:ext uri="{BB962C8B-B14F-4D97-AF65-F5344CB8AC3E}">
        <p14:creationId xmlns:p14="http://schemas.microsoft.com/office/powerpoint/2010/main" val="3858053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Cyber</a:t>
            </a:r>
            <a:r>
              <a:rPr lang="en-US" baseline="0" dirty="0" smtClean="0"/>
              <a:t> exercises are often more complex in that they deal with interdependencies that all-hazards exercises do not. They must also engage different stakeholders – information technology and information security personnel, public information officers, legal, and often C-suite officers all have key roles in cyber issues.</a:t>
            </a:r>
          </a:p>
          <a:p>
            <a:pPr defTabSz="929579"/>
            <a:r>
              <a:rPr lang="en-US" baseline="0" dirty="0" smtClean="0"/>
              <a:t>The next few slides will walk through unique considerations for cyber exercises at each phase of the exercise planning process.</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11</a:t>
            </a:fld>
            <a:endParaRPr lang="en-US" altLang="en-US" dirty="0"/>
          </a:p>
        </p:txBody>
      </p:sp>
    </p:spTree>
    <p:extLst>
      <p:ext uri="{BB962C8B-B14F-4D97-AF65-F5344CB8AC3E}">
        <p14:creationId xmlns:p14="http://schemas.microsoft.com/office/powerpoint/2010/main" val="2780751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start by looking at your</a:t>
            </a:r>
            <a:r>
              <a:rPr lang="en-US" baseline="0" dirty="0" smtClean="0"/>
              <a:t> multi-year planning. At the TEPW, you often outline what types of exercises will be conducted over the next year or two. </a:t>
            </a:r>
            <a:r>
              <a:rPr lang="en-US" dirty="0" smtClean="0"/>
              <a:t>Any</a:t>
            </a:r>
            <a:r>
              <a:rPr lang="en-US" baseline="0" dirty="0" smtClean="0"/>
              <a:t> exercise type described in HSEEP – seminars, workshops, tabletops, games, drills, functionals, or full-scales – can be a cyber exercise. However, there are some elements that are different in cyber exercises. In discussion-based exercises, difference may be minor, such as the way modules are structured (more on that later). The main differences are in operations-based exercises.</a:t>
            </a:r>
          </a:p>
          <a:p>
            <a:r>
              <a:rPr lang="en-US" baseline="0" dirty="0" smtClean="0"/>
              <a:t>Cyber functional exercises may focus or information sharing or the coordination during cyber incident response. (examples of Prelude and Quantum Breach)</a:t>
            </a:r>
          </a:p>
          <a:p>
            <a:r>
              <a:rPr lang="en-US" baseline="0" dirty="0" smtClean="0"/>
              <a:t>Cyber full-scale exercises look very different than the emergency response exercises that you may be used to. Instead of deploying law enforcement to set up a security perimeter or HazMat personnel to perform decontamination, these are what we call “hands on keyboard” exercises. They often involve red team/blue team play on a “cyber range” or isolate IT network set up specifically for training and exercises. (example Cyber Guard)</a:t>
            </a:r>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12</a:t>
            </a:fld>
            <a:endParaRPr lang="en-US" altLang="en-US" dirty="0"/>
          </a:p>
        </p:txBody>
      </p:sp>
    </p:spTree>
    <p:extLst>
      <p:ext uri="{BB962C8B-B14F-4D97-AF65-F5344CB8AC3E}">
        <p14:creationId xmlns:p14="http://schemas.microsoft.com/office/powerpoint/2010/main" val="2163494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get into the planning of individual</a:t>
            </a:r>
            <a:r>
              <a:rPr lang="en-US" baseline="0" dirty="0" smtClean="0"/>
              <a:t> exercises, there are additional considerations for cyber exercises. This begins with the exercise foundation. </a:t>
            </a:r>
          </a:p>
          <a:p>
            <a:endParaRPr lang="en-US" baseline="0" dirty="0" smtClean="0"/>
          </a:p>
          <a:p>
            <a:r>
              <a:rPr lang="en-US" dirty="0" smtClean="0"/>
              <a:t>Following</a:t>
            </a:r>
            <a:r>
              <a:rPr lang="en-US" baseline="0" dirty="0" smtClean="0"/>
              <a:t> HSEEP guidance, planners should consider key factors to lay the exercise foundation. These are generally similar regardless of the focus of your exercise. However, you may need to look in different places or reach out to different departments when working on a cyber exercise.  </a:t>
            </a:r>
          </a:p>
          <a:p>
            <a:r>
              <a:rPr lang="en-US" baseline="0" dirty="0" smtClean="0"/>
              <a:t>At the state, local, or organizational level, you may want to look at IT policies, cyber incident response plans, or a cyber annex to the state EOP. These plans should define items like reporting requirements, incident severity categories, and response resources. </a:t>
            </a:r>
          </a:p>
          <a:p>
            <a:r>
              <a:rPr lang="en-US" baseline="0" dirty="0" smtClean="0"/>
              <a:t>You may also want to consider national level guidance. We’ve long incorporated principles from the National Response Framework into exercises; in the same way, you should be aware of principles in key documents like PPD-41 and the NCIRP.</a:t>
            </a:r>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13</a:t>
            </a:fld>
            <a:endParaRPr lang="en-US" altLang="en-US" dirty="0"/>
          </a:p>
        </p:txBody>
      </p:sp>
    </p:spTree>
    <p:extLst>
      <p:ext uri="{BB962C8B-B14F-4D97-AF65-F5344CB8AC3E}">
        <p14:creationId xmlns:p14="http://schemas.microsoft.com/office/powerpoint/2010/main" val="1705795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14</a:t>
            </a:fld>
            <a:endParaRPr lang="en-US" altLang="en-US" dirty="0"/>
          </a:p>
        </p:txBody>
      </p:sp>
    </p:spTree>
    <p:extLst>
      <p:ext uri="{BB962C8B-B14F-4D97-AF65-F5344CB8AC3E}">
        <p14:creationId xmlns:p14="http://schemas.microsoft.com/office/powerpoint/2010/main" val="2570114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15</a:t>
            </a:fld>
            <a:endParaRPr lang="en-US" altLang="en-US" dirty="0"/>
          </a:p>
        </p:txBody>
      </p:sp>
    </p:spTree>
    <p:extLst>
      <p:ext uri="{BB962C8B-B14F-4D97-AF65-F5344CB8AC3E}">
        <p14:creationId xmlns:p14="http://schemas.microsoft.com/office/powerpoint/2010/main" val="2505577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these are not SMART objectives, they represent the most frequent topics of cyber exercises. </a:t>
            </a:r>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16</a:t>
            </a:fld>
            <a:endParaRPr lang="en-US" altLang="en-US" dirty="0"/>
          </a:p>
        </p:txBody>
      </p:sp>
    </p:spTree>
    <p:extLst>
      <p:ext uri="{BB962C8B-B14F-4D97-AF65-F5344CB8AC3E}">
        <p14:creationId xmlns:p14="http://schemas.microsoft.com/office/powerpoint/2010/main" val="703558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17</a:t>
            </a:fld>
            <a:endParaRPr lang="en-US" altLang="en-US" dirty="0"/>
          </a:p>
        </p:txBody>
      </p:sp>
    </p:spTree>
    <p:extLst>
      <p:ext uri="{BB962C8B-B14F-4D97-AF65-F5344CB8AC3E}">
        <p14:creationId xmlns:p14="http://schemas.microsoft.com/office/powerpoint/2010/main" val="2574773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18</a:t>
            </a:fld>
            <a:endParaRPr lang="en-US" altLang="en-US" dirty="0"/>
          </a:p>
        </p:txBody>
      </p:sp>
    </p:spTree>
    <p:extLst>
      <p:ext uri="{BB962C8B-B14F-4D97-AF65-F5344CB8AC3E}">
        <p14:creationId xmlns:p14="http://schemas.microsoft.com/office/powerpoint/2010/main" val="2885838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19</a:t>
            </a:fld>
            <a:endParaRPr lang="en-US" altLang="en-US" dirty="0"/>
          </a:p>
        </p:txBody>
      </p:sp>
    </p:spTree>
    <p:extLst>
      <p:ext uri="{BB962C8B-B14F-4D97-AF65-F5344CB8AC3E}">
        <p14:creationId xmlns:p14="http://schemas.microsoft.com/office/powerpoint/2010/main" val="241023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20</a:t>
            </a:fld>
            <a:endParaRPr lang="en-US" altLang="en-US" dirty="0"/>
          </a:p>
        </p:txBody>
      </p:sp>
    </p:spTree>
    <p:extLst>
      <p:ext uri="{BB962C8B-B14F-4D97-AF65-F5344CB8AC3E}">
        <p14:creationId xmlns:p14="http://schemas.microsoft.com/office/powerpoint/2010/main" val="1006727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21</a:t>
            </a:fld>
            <a:endParaRPr lang="en-US" altLang="en-US" dirty="0"/>
          </a:p>
        </p:txBody>
      </p:sp>
    </p:spTree>
    <p:extLst>
      <p:ext uri="{BB962C8B-B14F-4D97-AF65-F5344CB8AC3E}">
        <p14:creationId xmlns:p14="http://schemas.microsoft.com/office/powerpoint/2010/main" val="3381747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22</a:t>
            </a:fld>
            <a:endParaRPr lang="en-US" altLang="en-US" dirty="0"/>
          </a:p>
        </p:txBody>
      </p:sp>
    </p:spTree>
    <p:extLst>
      <p:ext uri="{BB962C8B-B14F-4D97-AF65-F5344CB8AC3E}">
        <p14:creationId xmlns:p14="http://schemas.microsoft.com/office/powerpoint/2010/main" val="3677573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The</a:t>
            </a:r>
            <a:r>
              <a:rPr lang="en-US" baseline="0" dirty="0" smtClean="0"/>
              <a:t> NCEPP team is best known for Cyber Storm. Most recent iteration took place in March 2016, and engaged a broad range of federal, SLTT, and critical infrastructure partners.</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23</a:t>
            </a:fld>
            <a:endParaRPr lang="en-US" altLang="en-US" dirty="0"/>
          </a:p>
        </p:txBody>
      </p:sp>
    </p:spTree>
    <p:extLst>
      <p:ext uri="{BB962C8B-B14F-4D97-AF65-F5344CB8AC3E}">
        <p14:creationId xmlns:p14="http://schemas.microsoft.com/office/powerpoint/2010/main" val="2672640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Cyber Guard Prelude is a newer national-level exercise, first conducted in 2015.</a:t>
            </a:r>
            <a:r>
              <a:rPr lang="en-US" baseline="0" dirty="0" smtClean="0"/>
              <a:t> The next iteration is May 2017.</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24</a:t>
            </a:fld>
            <a:endParaRPr lang="en-US" altLang="en-US" dirty="0"/>
          </a:p>
        </p:txBody>
      </p:sp>
    </p:spTree>
    <p:extLst>
      <p:ext uri="{BB962C8B-B14F-4D97-AF65-F5344CB8AC3E}">
        <p14:creationId xmlns:p14="http://schemas.microsoft.com/office/powerpoint/2010/main" val="657393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Our</a:t>
            </a:r>
            <a:r>
              <a:rPr lang="en-US" baseline="0" dirty="0" smtClean="0"/>
              <a:t> most popular service is the end-to-end support. Here we manage the entire exercise design and development process, from running the planning meetings to facilitating the exercise, to drafting the AAR.</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25</a:t>
            </a:fld>
            <a:endParaRPr lang="en-US" altLang="en-US" dirty="0"/>
          </a:p>
        </p:txBody>
      </p:sp>
    </p:spTree>
    <p:extLst>
      <p:ext uri="{BB962C8B-B14F-4D97-AF65-F5344CB8AC3E}">
        <p14:creationId xmlns:p14="http://schemas.microsoft.com/office/powerpoint/2010/main" val="4094931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stakeholders who need less support…</a:t>
            </a:r>
          </a:p>
          <a:p>
            <a:r>
              <a:rPr lang="en-US" dirty="0" smtClean="0"/>
              <a:t>A good example</a:t>
            </a:r>
            <a:r>
              <a:rPr lang="en-US" baseline="0" dirty="0" smtClean="0"/>
              <a:t> of SME support is our work with a US Coast Guard Marine Safety Unit. They have support through the Area Maritime Security Training and Exercise (AMSTEP) program to run the planning meetings and develop exercise material. Our team is participating in the meetings and helping them develop a realistic and relevant cyber scenario.</a:t>
            </a:r>
            <a:endParaRPr lang="en-US" dirty="0" smtClean="0"/>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26</a:t>
            </a:fld>
            <a:endParaRPr lang="en-US" altLang="en-US" dirty="0"/>
          </a:p>
        </p:txBody>
      </p:sp>
    </p:spTree>
    <p:extLst>
      <p:ext uri="{BB962C8B-B14F-4D97-AF65-F5344CB8AC3E}">
        <p14:creationId xmlns:p14="http://schemas.microsoft.com/office/powerpoint/2010/main" val="1328288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27</a:t>
            </a:fld>
            <a:endParaRPr lang="en-US" altLang="en-US" dirty="0"/>
          </a:p>
        </p:txBody>
      </p:sp>
    </p:spTree>
    <p:extLst>
      <p:ext uri="{BB962C8B-B14F-4D97-AF65-F5344CB8AC3E}">
        <p14:creationId xmlns:p14="http://schemas.microsoft.com/office/powerpoint/2010/main" val="4213858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28</a:t>
            </a:fld>
            <a:endParaRPr lang="en-US" altLang="en-US" dirty="0"/>
          </a:p>
        </p:txBody>
      </p:sp>
    </p:spTree>
    <p:extLst>
      <p:ext uri="{BB962C8B-B14F-4D97-AF65-F5344CB8AC3E}">
        <p14:creationId xmlns:p14="http://schemas.microsoft.com/office/powerpoint/2010/main" val="15991384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C3 VP: Breakdown of resources by community (Fed, SLTT, Business, etc.) and function (identify, protect, detect, respond)</a:t>
            </a:r>
          </a:p>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29</a:t>
            </a:fld>
            <a:endParaRPr lang="en-US" altLang="en-US" dirty="0"/>
          </a:p>
        </p:txBody>
      </p:sp>
    </p:spTree>
    <p:extLst>
      <p:ext uri="{BB962C8B-B14F-4D97-AF65-F5344CB8AC3E}">
        <p14:creationId xmlns:p14="http://schemas.microsoft.com/office/powerpoint/2010/main" val="2345861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214AE-DD3D-429E-B169-DD3899ED921A}" type="slidenum">
              <a:rPr lang="en-US" altLang="en-US" smtClean="0"/>
              <a:pPr/>
              <a:t>31</a:t>
            </a:fld>
            <a:endParaRPr lang="en-US" altLang="en-US" dirty="0"/>
          </a:p>
        </p:txBody>
      </p:sp>
    </p:spTree>
    <p:extLst>
      <p:ext uri="{BB962C8B-B14F-4D97-AF65-F5344CB8AC3E}">
        <p14:creationId xmlns:p14="http://schemas.microsoft.com/office/powerpoint/2010/main" val="197093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a:xfrm>
            <a:off x="317500" y="3657600"/>
            <a:ext cx="8226425" cy="701675"/>
          </a:xfrm>
        </p:spPr>
        <p:txBody>
          <a:bodyPr/>
          <a:lstStyle>
            <a:lvl1pPr>
              <a:defRPr/>
            </a:lvl1pPr>
          </a:lstStyle>
          <a:p>
            <a:pPr lvl="0"/>
            <a:r>
              <a:rPr lang="en-US" noProof="0" dirty="0" smtClean="0"/>
              <a:t>Click to edit Master title style</a:t>
            </a:r>
          </a:p>
        </p:txBody>
      </p:sp>
      <p:sp>
        <p:nvSpPr>
          <p:cNvPr id="148483" name="Rectangle 3"/>
          <p:cNvSpPr>
            <a:spLocks noGrp="1" noChangeArrowheads="1"/>
          </p:cNvSpPr>
          <p:nvPr>
            <p:ph type="subTitle" idx="1"/>
          </p:nvPr>
        </p:nvSpPr>
        <p:spPr bwMode="auto">
          <a:xfrm>
            <a:off x="342900" y="4448174"/>
            <a:ext cx="7769225" cy="11906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buFont typeface="Wingdings" pitchFamily="2" charset="2"/>
              <a:buNone/>
              <a:defRPr>
                <a:solidFill>
                  <a:srgbClr val="333333"/>
                </a:solidFill>
              </a:defRPr>
            </a:lvl1pPr>
          </a:lstStyle>
          <a:p>
            <a:pPr lvl="0"/>
            <a:r>
              <a:rPr lang="en-US" noProof="0" dirty="0" smtClean="0"/>
              <a:t>Click to edit Master subtitle style</a:t>
            </a:r>
          </a:p>
        </p:txBody>
      </p:sp>
      <p:sp>
        <p:nvSpPr>
          <p:cNvPr id="6" name="Picture Placeholder 5"/>
          <p:cNvSpPr>
            <a:spLocks noGrp="1"/>
          </p:cNvSpPr>
          <p:nvPr>
            <p:ph type="pic" sz="quarter" idx="10"/>
          </p:nvPr>
        </p:nvSpPr>
        <p:spPr>
          <a:xfrm>
            <a:off x="0" y="0"/>
            <a:ext cx="9144000" cy="3429000"/>
          </a:xfrm>
          <a:prstGeom prst="rect">
            <a:avLst/>
          </a:prstGeom>
        </p:spPr>
        <p:txBody>
          <a:bodyPr/>
          <a:lstStyle>
            <a:lvl1pPr marL="0" indent="0">
              <a:buFontTx/>
              <a:buNone/>
              <a:defRPr>
                <a:solidFill>
                  <a:schemeClr val="tx1"/>
                </a:solidFill>
              </a:defRPr>
            </a:lvl1pPr>
          </a:lstStyle>
          <a:p>
            <a:pPr lvl="0"/>
            <a:endParaRPr lang="en-US" noProof="0" dirty="0"/>
          </a:p>
        </p:txBody>
      </p:sp>
      <p:pic>
        <p:nvPicPr>
          <p:cNvPr id="7" name="Picture 16" descr="DHS_for_pp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0" y="6032500"/>
            <a:ext cx="221138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087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143001"/>
            <a:ext cx="8229600" cy="4495800"/>
          </a:xfrm>
          <a:prstGeom prst="rect">
            <a:avLst/>
          </a:prstGeom>
        </p:spPr>
        <p:txBody>
          <a:bodyPr/>
          <a:lstStyle>
            <a:lvl1pPr marL="228600" indent="-228600">
              <a:buClr>
                <a:srgbClr val="333333"/>
              </a:buClr>
              <a:buFont typeface="Wingdings" pitchFamily="2" charset="2"/>
              <a:buChar char="§"/>
              <a:defRPr baseline="0">
                <a:solidFill>
                  <a:srgbClr val="333333"/>
                </a:solidFill>
                <a:latin typeface="+mn-lt"/>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baseline="0">
                <a:solidFill>
                  <a:srgbClr val="33333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6"/>
          <p:cNvSpPr>
            <a:spLocks noGrp="1" noChangeArrowheads="1"/>
          </p:cNvSpPr>
          <p:nvPr>
            <p:ph type="sldNum" sz="quarter" idx="10"/>
          </p:nvPr>
        </p:nvSpPr>
        <p:spPr>
          <a:ln/>
        </p:spPr>
        <p:txBody>
          <a:bodyPr/>
          <a:lstStyle>
            <a:lvl1pPr>
              <a:defRPr/>
            </a:lvl1pPr>
          </a:lstStyle>
          <a:p>
            <a:fld id="{F7FA732E-F0FC-4546-B861-DF79321443FE}" type="slidenum">
              <a:rPr lang="en-US" altLang="en-US"/>
              <a:pPr/>
              <a:t>‹#›</a:t>
            </a:fld>
            <a:endParaRPr lang="en-US" altLang="en-US" dirty="0"/>
          </a:p>
        </p:txBody>
      </p:sp>
    </p:spTree>
    <p:extLst>
      <p:ext uri="{BB962C8B-B14F-4D97-AF65-F5344CB8AC3E}">
        <p14:creationId xmlns:p14="http://schemas.microsoft.com/office/powerpoint/2010/main" val="2920625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Rectangle 3"/>
          <p:cNvSpPr>
            <a:spLocks noGrp="1" noChangeArrowheads="1"/>
          </p:cNvSpPr>
          <p:nvPr>
            <p:ph type="subTitle" idx="1"/>
          </p:nvPr>
        </p:nvSpPr>
        <p:spPr bwMode="auto">
          <a:xfrm>
            <a:off x="342900" y="914400"/>
            <a:ext cx="7769225" cy="5048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buFont typeface="Wingdings" pitchFamily="2" charset="2"/>
              <a:buNone/>
              <a:defRPr>
                <a:solidFill>
                  <a:srgbClr val="333333"/>
                </a:solidFill>
              </a:defRPr>
            </a:lvl1pPr>
          </a:lstStyle>
          <a:p>
            <a:pPr lvl="0"/>
            <a:r>
              <a:rPr lang="en-US" noProof="0" dirty="0" smtClean="0"/>
              <a:t>Click to edit Master subtitle style</a:t>
            </a:r>
          </a:p>
        </p:txBody>
      </p:sp>
      <p:sp>
        <p:nvSpPr>
          <p:cNvPr id="5" name="Content Placeholder 2"/>
          <p:cNvSpPr>
            <a:spLocks noGrp="1"/>
          </p:cNvSpPr>
          <p:nvPr>
            <p:ph idx="11"/>
          </p:nvPr>
        </p:nvSpPr>
        <p:spPr>
          <a:xfrm>
            <a:off x="457200" y="1600200"/>
            <a:ext cx="8229600" cy="4038600"/>
          </a:xfrm>
          <a:prstGeom prst="rect">
            <a:avLst/>
          </a:prstGeom>
        </p:spPr>
        <p:txBody>
          <a:bodyPr/>
          <a:lstStyle>
            <a:lvl1pPr marL="228600" indent="-228600">
              <a:buClr>
                <a:srgbClr val="333333"/>
              </a:buClr>
              <a:buFont typeface="Wingdings" pitchFamily="2" charset="2"/>
              <a:buChar char="§"/>
              <a:defRPr baseline="0">
                <a:solidFill>
                  <a:srgbClr val="333333"/>
                </a:solidFill>
                <a:latin typeface="+mn-lt"/>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baseline="0">
                <a:solidFill>
                  <a:srgbClr val="33333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2"/>
          </p:nvPr>
        </p:nvSpPr>
        <p:spPr>
          <a:ln/>
        </p:spPr>
        <p:txBody>
          <a:bodyPr/>
          <a:lstStyle>
            <a:lvl1pPr>
              <a:defRPr/>
            </a:lvl1pPr>
          </a:lstStyle>
          <a:p>
            <a:fld id="{797C0EDF-9634-4CB7-B069-2D35721C2235}" type="slidenum">
              <a:rPr lang="en-US" altLang="en-US"/>
              <a:pPr/>
              <a:t>‹#›</a:t>
            </a:fld>
            <a:endParaRPr lang="en-US" altLang="en-US" dirty="0"/>
          </a:p>
        </p:txBody>
      </p:sp>
    </p:spTree>
    <p:extLst>
      <p:ext uri="{BB962C8B-B14F-4D97-AF65-F5344CB8AC3E}">
        <p14:creationId xmlns:p14="http://schemas.microsoft.com/office/powerpoint/2010/main" val="75217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495801"/>
          </a:xfrm>
          <a:prstGeom prst="rect">
            <a:avLst/>
          </a:prstGeom>
        </p:spPr>
        <p:txBody>
          <a:bodyPr/>
          <a:lstStyle>
            <a:lvl1pPr>
              <a:buClr>
                <a:srgbClr val="333333"/>
              </a:buClr>
              <a:defRPr sz="2200" baseline="0">
                <a:solidFill>
                  <a:srgbClr val="333333"/>
                </a:solidFill>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sz="2000" baseline="0">
                <a:solidFill>
                  <a:srgbClr val="333333"/>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1"/>
          </p:nvPr>
        </p:nvSpPr>
        <p:spPr>
          <a:xfrm>
            <a:off x="4648200" y="1143000"/>
            <a:ext cx="4038600" cy="4495801"/>
          </a:xfrm>
          <a:prstGeom prst="rect">
            <a:avLst/>
          </a:prstGeom>
        </p:spPr>
        <p:txBody>
          <a:bodyPr/>
          <a:lstStyle>
            <a:lvl1pPr>
              <a:buClr>
                <a:srgbClr val="333333"/>
              </a:buClr>
              <a:defRPr sz="2200" baseline="0">
                <a:solidFill>
                  <a:srgbClr val="333333"/>
                </a:solidFill>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sz="2000" baseline="0">
                <a:solidFill>
                  <a:srgbClr val="333333"/>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6"/>
          <p:cNvSpPr>
            <a:spLocks noGrp="1" noChangeArrowheads="1"/>
          </p:cNvSpPr>
          <p:nvPr>
            <p:ph type="sldNum" sz="quarter" idx="12"/>
          </p:nvPr>
        </p:nvSpPr>
        <p:spPr>
          <a:ln/>
        </p:spPr>
        <p:txBody>
          <a:bodyPr/>
          <a:lstStyle>
            <a:lvl1pPr>
              <a:defRPr/>
            </a:lvl1pPr>
          </a:lstStyle>
          <a:p>
            <a:fld id="{761CF5A0-9398-492E-BDB0-3D094766FCA7}" type="slidenum">
              <a:rPr lang="en-US" altLang="en-US"/>
              <a:pPr/>
              <a:t>‹#›</a:t>
            </a:fld>
            <a:endParaRPr lang="en-US" altLang="en-US" dirty="0"/>
          </a:p>
        </p:txBody>
      </p:sp>
    </p:spTree>
    <p:extLst>
      <p:ext uri="{BB962C8B-B14F-4D97-AF65-F5344CB8AC3E}">
        <p14:creationId xmlns:p14="http://schemas.microsoft.com/office/powerpoint/2010/main" val="284440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Rectangle 3"/>
          <p:cNvSpPr>
            <a:spLocks noGrp="1" noChangeArrowheads="1"/>
          </p:cNvSpPr>
          <p:nvPr>
            <p:ph type="subTitle" idx="11"/>
          </p:nvPr>
        </p:nvSpPr>
        <p:spPr bwMode="auto">
          <a:xfrm>
            <a:off x="342900" y="914400"/>
            <a:ext cx="7769225" cy="5048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buFont typeface="Wingdings" pitchFamily="2" charset="2"/>
              <a:buNone/>
              <a:defRPr>
                <a:solidFill>
                  <a:srgbClr val="333333"/>
                </a:solidFill>
              </a:defRPr>
            </a:lvl1pPr>
          </a:lstStyle>
          <a:p>
            <a:pPr lvl="0"/>
            <a:r>
              <a:rPr lang="en-US" noProof="0" dirty="0" smtClean="0"/>
              <a:t>Click to edit Master subtitle style</a:t>
            </a:r>
          </a:p>
        </p:txBody>
      </p:sp>
      <p:sp>
        <p:nvSpPr>
          <p:cNvPr id="3" name="Content Placeholder 2"/>
          <p:cNvSpPr>
            <a:spLocks noGrp="1"/>
          </p:cNvSpPr>
          <p:nvPr>
            <p:ph sz="half" idx="1"/>
          </p:nvPr>
        </p:nvSpPr>
        <p:spPr>
          <a:xfrm>
            <a:off x="457200" y="1600201"/>
            <a:ext cx="4038600" cy="4038599"/>
          </a:xfrm>
          <a:prstGeom prst="rect">
            <a:avLst/>
          </a:prstGeom>
        </p:spPr>
        <p:txBody>
          <a:bodyPr/>
          <a:lstStyle>
            <a:lvl1pPr>
              <a:buClr>
                <a:srgbClr val="333333"/>
              </a:buClr>
              <a:defRPr sz="2200" baseline="0">
                <a:solidFill>
                  <a:srgbClr val="333333"/>
                </a:solidFill>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sz="2000" baseline="0">
                <a:solidFill>
                  <a:srgbClr val="333333"/>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2"/>
          </p:nvPr>
        </p:nvSpPr>
        <p:spPr>
          <a:xfrm>
            <a:off x="4648200" y="1600200"/>
            <a:ext cx="4038600" cy="4038599"/>
          </a:xfrm>
          <a:prstGeom prst="rect">
            <a:avLst/>
          </a:prstGeom>
        </p:spPr>
        <p:txBody>
          <a:bodyPr/>
          <a:lstStyle>
            <a:lvl1pPr>
              <a:buClr>
                <a:srgbClr val="333333"/>
              </a:buClr>
              <a:defRPr sz="2200" baseline="0">
                <a:solidFill>
                  <a:srgbClr val="333333"/>
                </a:solidFill>
              </a:defRPr>
            </a:lvl1pPr>
            <a:lvl2pPr>
              <a:buClr>
                <a:srgbClr val="333333"/>
              </a:buClr>
              <a:defRPr sz="2200" baseline="0">
                <a:solidFill>
                  <a:srgbClr val="333333"/>
                </a:solidFill>
              </a:defRPr>
            </a:lvl2pPr>
            <a:lvl3pPr>
              <a:buClr>
                <a:srgbClr val="333333"/>
              </a:buClr>
              <a:defRPr sz="2200" baseline="0">
                <a:solidFill>
                  <a:srgbClr val="333333"/>
                </a:solidFill>
              </a:defRPr>
            </a:lvl3pPr>
            <a:lvl4pPr>
              <a:buClr>
                <a:srgbClr val="333333"/>
              </a:buClr>
              <a:defRPr sz="2000" baseline="0">
                <a:solidFill>
                  <a:srgbClr val="333333"/>
                </a:solidFill>
              </a:defRPr>
            </a:lvl4pPr>
            <a:lvl5pPr>
              <a:buClr>
                <a:srgbClr val="333333"/>
              </a:buClr>
              <a:defRPr sz="2000" baseline="0">
                <a:solidFill>
                  <a:srgbClr val="333333"/>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6"/>
          <p:cNvSpPr>
            <a:spLocks noGrp="1" noChangeArrowheads="1"/>
          </p:cNvSpPr>
          <p:nvPr>
            <p:ph type="sldNum" sz="quarter" idx="13"/>
          </p:nvPr>
        </p:nvSpPr>
        <p:spPr>
          <a:ln/>
        </p:spPr>
        <p:txBody>
          <a:bodyPr/>
          <a:lstStyle>
            <a:lvl1pPr>
              <a:defRPr/>
            </a:lvl1pPr>
          </a:lstStyle>
          <a:p>
            <a:fld id="{79F1A077-644B-4B5D-96E9-FC4491938B95}" type="slidenum">
              <a:rPr lang="en-US" altLang="en-US"/>
              <a:pPr/>
              <a:t>‹#›</a:t>
            </a:fld>
            <a:endParaRPr lang="en-US" altLang="en-US" dirty="0"/>
          </a:p>
        </p:txBody>
      </p:sp>
    </p:spTree>
    <p:extLst>
      <p:ext uri="{BB962C8B-B14F-4D97-AF65-F5344CB8AC3E}">
        <p14:creationId xmlns:p14="http://schemas.microsoft.com/office/powerpoint/2010/main" val="3922969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itle 1"/>
          <p:cNvSpPr>
            <a:spLocks noGrp="1"/>
          </p:cNvSpPr>
          <p:nvPr>
            <p:ph type="title"/>
          </p:nvPr>
        </p:nvSpPr>
        <p:spPr>
          <a:xfrm>
            <a:off x="315913" y="1"/>
            <a:ext cx="7469187" cy="914400"/>
          </a:xfrm>
        </p:spPr>
        <p:txBody>
          <a:bodyPr/>
          <a:lstStyle>
            <a:lvl1pPr>
              <a:defRPr>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90213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7462" name="Rectangle 6"/>
          <p:cNvSpPr>
            <a:spLocks noGrp="1" noChangeArrowheads="1"/>
          </p:cNvSpPr>
          <p:nvPr>
            <p:ph type="sldNum" sz="quarter" idx="4"/>
          </p:nvPr>
        </p:nvSpPr>
        <p:spPr bwMode="black">
          <a:xfrm>
            <a:off x="8534400" y="6369050"/>
            <a:ext cx="4572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eaLnBrk="0" hangingPunct="0">
              <a:defRPr sz="1100">
                <a:solidFill>
                  <a:srgbClr val="333333"/>
                </a:solidFill>
              </a:defRPr>
            </a:lvl1pPr>
          </a:lstStyle>
          <a:p>
            <a:fld id="{088CE09E-FAD2-49B4-8E8D-E43473F34DF4}" type="slidenum">
              <a:rPr lang="en-US" altLang="en-US"/>
              <a:pPr/>
              <a:t>‹#›</a:t>
            </a:fld>
            <a:endParaRPr lang="en-US" altLang="en-US" dirty="0"/>
          </a:p>
        </p:txBody>
      </p:sp>
      <p:sp>
        <p:nvSpPr>
          <p:cNvPr id="1027" name="Rectangle 2"/>
          <p:cNvSpPr>
            <a:spLocks noGrp="1" noChangeArrowheads="1"/>
          </p:cNvSpPr>
          <p:nvPr>
            <p:ph type="title"/>
          </p:nvPr>
        </p:nvSpPr>
        <p:spPr bwMode="auto">
          <a:xfrm>
            <a:off x="315913" y="0"/>
            <a:ext cx="844708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9" name="Rectangle 7"/>
          <p:cNvSpPr>
            <a:spLocks noChangeArrowheads="1"/>
          </p:cNvSpPr>
          <p:nvPr/>
        </p:nvSpPr>
        <p:spPr bwMode="black">
          <a:xfrm>
            <a:off x="5486400" y="6324600"/>
            <a:ext cx="350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100" dirty="0" smtClean="0">
                <a:solidFill>
                  <a:srgbClr val="333333"/>
                </a:solidFill>
              </a:rPr>
              <a:t>          </a:t>
            </a:r>
            <a:endParaRPr lang="en-US" altLang="en-US" sz="1100" dirty="0">
              <a:solidFill>
                <a:srgbClr val="333333"/>
              </a:solidFill>
            </a:endParaRPr>
          </a:p>
        </p:txBody>
      </p:sp>
      <p:pic>
        <p:nvPicPr>
          <p:cNvPr id="6" name="Picture 16" descr="DHS_for_ppt"/>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44500" y="6032500"/>
            <a:ext cx="221138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765" r:id="rId1"/>
    <p:sldLayoutId id="2147483761" r:id="rId2"/>
    <p:sldLayoutId id="2147483762" r:id="rId3"/>
    <p:sldLayoutId id="2147483763" r:id="rId4"/>
    <p:sldLayoutId id="2147483764" r:id="rId5"/>
    <p:sldLayoutId id="2147483766" r:id="rId6"/>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rgbClr val="005288"/>
          </a:solidFill>
          <a:latin typeface="+mj-lt"/>
          <a:ea typeface="+mj-ea"/>
          <a:cs typeface="+mj-cs"/>
        </a:defRPr>
      </a:lvl1pPr>
      <a:lvl2pPr algn="l" rtl="0" eaLnBrk="0" fontAlgn="base" hangingPunct="0">
        <a:spcBef>
          <a:spcPct val="0"/>
        </a:spcBef>
        <a:spcAft>
          <a:spcPct val="0"/>
        </a:spcAft>
        <a:defRPr sz="4200">
          <a:solidFill>
            <a:srgbClr val="005288"/>
          </a:solidFill>
          <a:latin typeface="Times New Roman" pitchFamily="18" charset="0"/>
        </a:defRPr>
      </a:lvl2pPr>
      <a:lvl3pPr algn="l" rtl="0" eaLnBrk="0" fontAlgn="base" hangingPunct="0">
        <a:spcBef>
          <a:spcPct val="0"/>
        </a:spcBef>
        <a:spcAft>
          <a:spcPct val="0"/>
        </a:spcAft>
        <a:defRPr sz="4200">
          <a:solidFill>
            <a:srgbClr val="005288"/>
          </a:solidFill>
          <a:latin typeface="Times New Roman" pitchFamily="18" charset="0"/>
        </a:defRPr>
      </a:lvl3pPr>
      <a:lvl4pPr algn="l" rtl="0" eaLnBrk="0" fontAlgn="base" hangingPunct="0">
        <a:spcBef>
          <a:spcPct val="0"/>
        </a:spcBef>
        <a:spcAft>
          <a:spcPct val="0"/>
        </a:spcAft>
        <a:defRPr sz="4200">
          <a:solidFill>
            <a:srgbClr val="005288"/>
          </a:solidFill>
          <a:latin typeface="Times New Roman" pitchFamily="18" charset="0"/>
        </a:defRPr>
      </a:lvl4pPr>
      <a:lvl5pPr algn="l" rtl="0" eaLnBrk="0" fontAlgn="base" hangingPunct="0">
        <a:spcBef>
          <a:spcPct val="0"/>
        </a:spcBef>
        <a:spcAft>
          <a:spcPct val="0"/>
        </a:spcAft>
        <a:defRPr sz="4200">
          <a:solidFill>
            <a:srgbClr val="005288"/>
          </a:solidFill>
          <a:latin typeface="Times New Roman" pitchFamily="18" charset="0"/>
        </a:defRPr>
      </a:lvl5pPr>
      <a:lvl6pPr marL="457200" algn="l" rtl="0" eaLnBrk="0" fontAlgn="base" hangingPunct="0">
        <a:spcBef>
          <a:spcPct val="0"/>
        </a:spcBef>
        <a:spcAft>
          <a:spcPct val="0"/>
        </a:spcAft>
        <a:defRPr sz="4200">
          <a:solidFill>
            <a:srgbClr val="000063"/>
          </a:solidFill>
          <a:latin typeface="Times New Roman" pitchFamily="18" charset="0"/>
        </a:defRPr>
      </a:lvl6pPr>
      <a:lvl7pPr marL="914400" algn="l" rtl="0" eaLnBrk="0" fontAlgn="base" hangingPunct="0">
        <a:spcBef>
          <a:spcPct val="0"/>
        </a:spcBef>
        <a:spcAft>
          <a:spcPct val="0"/>
        </a:spcAft>
        <a:defRPr sz="4200">
          <a:solidFill>
            <a:srgbClr val="000063"/>
          </a:solidFill>
          <a:latin typeface="Times New Roman" pitchFamily="18" charset="0"/>
        </a:defRPr>
      </a:lvl7pPr>
      <a:lvl8pPr marL="1371600" algn="l" rtl="0" eaLnBrk="0" fontAlgn="base" hangingPunct="0">
        <a:spcBef>
          <a:spcPct val="0"/>
        </a:spcBef>
        <a:spcAft>
          <a:spcPct val="0"/>
        </a:spcAft>
        <a:defRPr sz="4200">
          <a:solidFill>
            <a:srgbClr val="000063"/>
          </a:solidFill>
          <a:latin typeface="Times New Roman" pitchFamily="18" charset="0"/>
        </a:defRPr>
      </a:lvl8pPr>
      <a:lvl9pPr marL="1828800" algn="l" rtl="0" eaLnBrk="0" fontAlgn="base" hangingPunct="0">
        <a:spcBef>
          <a:spcPct val="0"/>
        </a:spcBef>
        <a:spcAft>
          <a:spcPct val="0"/>
        </a:spcAft>
        <a:defRPr sz="4200">
          <a:solidFill>
            <a:srgbClr val="000063"/>
          </a:solidFill>
          <a:latin typeface="Times New Roman" pitchFamily="18" charset="0"/>
        </a:defRPr>
      </a:lvl9pPr>
    </p:titleStyle>
    <p:bodyStyle>
      <a:lvl1pPr marL="233363" indent="-233363" algn="l" rtl="0" eaLnBrk="0" fontAlgn="base" hangingPunct="0">
        <a:spcBef>
          <a:spcPct val="60000"/>
        </a:spcBef>
        <a:spcAft>
          <a:spcPct val="0"/>
        </a:spcAft>
        <a:buClr>
          <a:srgbClr val="B0B1B3"/>
        </a:buClr>
        <a:buFont typeface="Wingdings" panose="05000000000000000000" pitchFamily="2" charset="2"/>
        <a:buChar char="§"/>
        <a:defRPr sz="2200">
          <a:solidFill>
            <a:srgbClr val="EFF7FF"/>
          </a:solidFill>
          <a:latin typeface="+mn-lt"/>
          <a:ea typeface="+mn-ea"/>
          <a:cs typeface="+mn-cs"/>
        </a:defRPr>
      </a:lvl1pPr>
      <a:lvl2pPr marL="571500" indent="-223838" algn="l" rtl="0" eaLnBrk="0" fontAlgn="base" hangingPunct="0">
        <a:spcBef>
          <a:spcPct val="30000"/>
        </a:spcBef>
        <a:spcAft>
          <a:spcPct val="0"/>
        </a:spcAft>
        <a:buClr>
          <a:srgbClr val="B0B1B3"/>
        </a:buClr>
        <a:buFont typeface="Wingdings" panose="05000000000000000000" pitchFamily="2" charset="2"/>
        <a:buChar char="§"/>
        <a:defRPr sz="1700">
          <a:solidFill>
            <a:srgbClr val="EFF7FF"/>
          </a:solidFill>
          <a:latin typeface="+mn-lt"/>
        </a:defRPr>
      </a:lvl2pPr>
      <a:lvl3pPr marL="909638" indent="-222250" algn="l" rtl="0" eaLnBrk="0" fontAlgn="base" hangingPunct="0">
        <a:spcBef>
          <a:spcPct val="30000"/>
        </a:spcBef>
        <a:spcAft>
          <a:spcPct val="0"/>
        </a:spcAft>
        <a:buClr>
          <a:srgbClr val="B0B1B3"/>
        </a:buClr>
        <a:buFont typeface="Wingdings" panose="05000000000000000000" pitchFamily="2" charset="2"/>
        <a:buChar char="§"/>
        <a:defRPr sz="2000">
          <a:solidFill>
            <a:srgbClr val="EFF7FF"/>
          </a:solidFill>
          <a:latin typeface="+mn-lt"/>
        </a:defRPr>
      </a:lvl3pPr>
      <a:lvl4pPr marL="1258888" indent="-231775" algn="l" rtl="0" eaLnBrk="0" fontAlgn="base" hangingPunct="0">
        <a:spcBef>
          <a:spcPct val="30000"/>
        </a:spcBef>
        <a:spcAft>
          <a:spcPct val="0"/>
        </a:spcAft>
        <a:buClr>
          <a:srgbClr val="B0B1B3"/>
        </a:buClr>
        <a:buFont typeface="Wingdings" panose="05000000000000000000" pitchFamily="2" charset="2"/>
        <a:buChar char="§"/>
        <a:defRPr sz="1700">
          <a:solidFill>
            <a:srgbClr val="EFF7FF"/>
          </a:solidFill>
          <a:latin typeface="+mn-lt"/>
        </a:defRPr>
      </a:lvl4pPr>
      <a:lvl5pPr marL="1598613" indent="-222250" algn="l" rtl="0" eaLnBrk="0" fontAlgn="base" hangingPunct="0">
        <a:spcBef>
          <a:spcPct val="30000"/>
        </a:spcBef>
        <a:spcAft>
          <a:spcPct val="0"/>
        </a:spcAft>
        <a:buClr>
          <a:srgbClr val="B0B1B3"/>
        </a:buClr>
        <a:buFont typeface="Wingdings" panose="05000000000000000000" pitchFamily="2" charset="2"/>
        <a:buChar char="§"/>
        <a:defRPr sz="2000">
          <a:solidFill>
            <a:srgbClr val="EFF7FF"/>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ubtitle 5"/>
          <p:cNvSpPr>
            <a:spLocks noGrp="1"/>
          </p:cNvSpPr>
          <p:nvPr>
            <p:ph type="subTitle" idx="1"/>
          </p:nvPr>
        </p:nvSpPr>
        <p:spPr>
          <a:xfrm>
            <a:off x="342900" y="4572001"/>
            <a:ext cx="8267700" cy="1219200"/>
          </a:xfrm>
          <a:noFill/>
        </p:spPr>
        <p:txBody>
          <a:bodyPr/>
          <a:lstStyle/>
          <a:p>
            <a:r>
              <a:rPr lang="en-US" altLang="en-US" sz="2800" dirty="0" smtClean="0"/>
              <a:t>Master Exercise Practitioner Program</a:t>
            </a:r>
          </a:p>
          <a:p>
            <a:r>
              <a:rPr lang="en-US" altLang="en-US" dirty="0" smtClean="0"/>
              <a:t>February 28, 2017</a:t>
            </a:r>
          </a:p>
          <a:p>
            <a:endParaRPr lang="en-US" altLang="en-US" dirty="0" smtClean="0"/>
          </a:p>
        </p:txBody>
      </p:sp>
      <p:sp>
        <p:nvSpPr>
          <p:cNvPr id="4098" name="Title 4"/>
          <p:cNvSpPr>
            <a:spLocks noGrp="1"/>
          </p:cNvSpPr>
          <p:nvPr>
            <p:ph type="ctrTitle"/>
          </p:nvPr>
        </p:nvSpPr>
        <p:spPr>
          <a:xfrm>
            <a:off x="0" y="1"/>
            <a:ext cx="9144000" cy="4267199"/>
          </a:xfrm>
          <a:solidFill>
            <a:srgbClr val="002F80"/>
          </a:solidFill>
        </p:spPr>
        <p:txBody>
          <a:bodyPr lIns="457200" anchor="t"/>
          <a:lstStyle/>
          <a:p>
            <a:r>
              <a:rPr lang="en-US" altLang="en-US" sz="3200" dirty="0" smtClean="0">
                <a:solidFill>
                  <a:schemeClr val="accent4"/>
                </a:solidFill>
                <a:latin typeface="+mn-lt"/>
              </a:rPr>
              <a:t/>
            </a:r>
            <a:br>
              <a:rPr lang="en-US" altLang="en-US" sz="3200" dirty="0" smtClean="0">
                <a:solidFill>
                  <a:schemeClr val="accent4"/>
                </a:solidFill>
                <a:latin typeface="+mn-lt"/>
              </a:rPr>
            </a:br>
            <a:r>
              <a:rPr lang="en-US" altLang="en-US" sz="2800" dirty="0" smtClean="0">
                <a:solidFill>
                  <a:schemeClr val="accent4"/>
                </a:solidFill>
                <a:latin typeface="+mn-lt"/>
              </a:rPr>
              <a:t>National Cyber Exercise and </a:t>
            </a:r>
            <a:br>
              <a:rPr lang="en-US" altLang="en-US" sz="2800" dirty="0" smtClean="0">
                <a:solidFill>
                  <a:schemeClr val="accent4"/>
                </a:solidFill>
                <a:latin typeface="+mn-lt"/>
              </a:rPr>
            </a:br>
            <a:r>
              <a:rPr lang="en-US" altLang="en-US" sz="2800" dirty="0" smtClean="0">
                <a:solidFill>
                  <a:schemeClr val="accent4"/>
                </a:solidFill>
                <a:latin typeface="+mn-lt"/>
              </a:rPr>
              <a:t>Planning Program (NCEPP)</a:t>
            </a:r>
            <a:r>
              <a:rPr lang="en-US" altLang="en-US" dirty="0" smtClean="0">
                <a:solidFill>
                  <a:schemeClr val="tx1"/>
                </a:solidFill>
              </a:rPr>
              <a:t/>
            </a:r>
            <a:br>
              <a:rPr lang="en-US" altLang="en-US" dirty="0" smtClean="0">
                <a:solidFill>
                  <a:schemeClr val="tx1"/>
                </a:solidFill>
              </a:rPr>
            </a:br>
            <a:r>
              <a:rPr lang="en-US" altLang="en-US" dirty="0" smtClean="0">
                <a:solidFill>
                  <a:schemeClr val="tx1"/>
                </a:solidFill>
              </a:rPr>
              <a:t/>
            </a:r>
            <a:br>
              <a:rPr lang="en-US" altLang="en-US" dirty="0" smtClean="0">
                <a:solidFill>
                  <a:schemeClr val="tx1"/>
                </a:solidFill>
              </a:rPr>
            </a:br>
            <a:r>
              <a:rPr lang="en-US" altLang="en-US" dirty="0" smtClean="0">
                <a:solidFill>
                  <a:schemeClr val="tx1"/>
                </a:solidFill>
              </a:rPr>
              <a:t/>
            </a:r>
            <a:br>
              <a:rPr lang="en-US" altLang="en-US" dirty="0" smtClean="0">
                <a:solidFill>
                  <a:schemeClr val="tx1"/>
                </a:solidFill>
              </a:rPr>
            </a:br>
            <a:r>
              <a:rPr lang="en-US" altLang="en-US" dirty="0" smtClean="0">
                <a:solidFill>
                  <a:schemeClr val="tx1"/>
                </a:solidFill>
              </a:rPr>
              <a:t>CYBER EXERCISES</a:t>
            </a:r>
          </a:p>
        </p:txBody>
      </p:sp>
      <p:cxnSp>
        <p:nvCxnSpPr>
          <p:cNvPr id="5" name="Straight Connector 4"/>
          <p:cNvCxnSpPr/>
          <p:nvPr/>
        </p:nvCxnSpPr>
        <p:spPr bwMode="auto">
          <a:xfrm>
            <a:off x="457200" y="1524000"/>
            <a:ext cx="81534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64692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600"/>
              </a:spcBef>
              <a:buNone/>
            </a:pPr>
            <a:r>
              <a:rPr lang="en-US" sz="2600" b="1" dirty="0" smtClean="0"/>
              <a:t>Lisa Beury-Russo</a:t>
            </a:r>
          </a:p>
          <a:p>
            <a:pPr marL="0" indent="0">
              <a:spcBef>
                <a:spcPts val="600"/>
              </a:spcBef>
              <a:buNone/>
            </a:pPr>
            <a:r>
              <a:rPr lang="en-US" dirty="0" smtClean="0"/>
              <a:t>National Cyber Exercise and Planning Program (NCEPP)</a:t>
            </a:r>
          </a:p>
          <a:p>
            <a:pPr marL="0" indent="0">
              <a:spcBef>
                <a:spcPts val="600"/>
              </a:spcBef>
              <a:buNone/>
            </a:pPr>
            <a:r>
              <a:rPr lang="en-US" dirty="0" smtClean="0"/>
              <a:t>National Cybersecurity and Communications Integration Center (NCCIC)</a:t>
            </a:r>
          </a:p>
          <a:p>
            <a:pPr marL="0" indent="0">
              <a:spcBef>
                <a:spcPts val="600"/>
              </a:spcBef>
              <a:buNone/>
            </a:pPr>
            <a:r>
              <a:rPr lang="en-US" dirty="0" smtClean="0"/>
              <a:t>U.S. Department of Homeland Security (DHS)</a:t>
            </a:r>
            <a:endParaRPr lang="en-US" dirty="0"/>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2</a:t>
            </a:fld>
            <a:endParaRPr lang="en-US" altLang="en-US" dirty="0"/>
          </a:p>
        </p:txBody>
      </p:sp>
    </p:spTree>
    <p:extLst>
      <p:ext uri="{BB962C8B-B14F-4D97-AF65-F5344CB8AC3E}">
        <p14:creationId xmlns:p14="http://schemas.microsoft.com/office/powerpoint/2010/main" val="784786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Introduce basic cybersecurity concepts and terms</a:t>
            </a:r>
          </a:p>
          <a:p>
            <a:r>
              <a:rPr lang="en-US" dirty="0" smtClean="0"/>
              <a:t>Highlight key differences between cyber exercises and all-hazards exercises</a:t>
            </a:r>
          </a:p>
          <a:p>
            <a:r>
              <a:rPr lang="en-US" dirty="0" smtClean="0"/>
              <a:t>Provide an overview of available resources</a:t>
            </a:r>
          </a:p>
          <a:p>
            <a:endParaRPr lang="en-US" dirty="0"/>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3</a:t>
            </a:fld>
            <a:endParaRPr lang="en-US" altLang="en-US" dirty="0"/>
          </a:p>
        </p:txBody>
      </p:sp>
    </p:spTree>
    <p:extLst>
      <p:ext uri="{BB962C8B-B14F-4D97-AF65-F5344CB8AC3E}">
        <p14:creationId xmlns:p14="http://schemas.microsoft.com/office/powerpoint/2010/main" val="2967784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Understanding Cybersecurity</a:t>
            </a:r>
            <a:endParaRPr lang="en-US" dirty="0"/>
          </a:p>
        </p:txBody>
      </p:sp>
    </p:spTree>
    <p:extLst>
      <p:ext uri="{BB962C8B-B14F-4D97-AF65-F5344CB8AC3E}">
        <p14:creationId xmlns:p14="http://schemas.microsoft.com/office/powerpoint/2010/main" val="2626654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1"/>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20E8EEE6-A5EB-40CB-9D66-F54AAC1DA7FC}" type="slidenum">
              <a:rPr lang="en-US" altLang="en-US" sz="1100">
                <a:solidFill>
                  <a:srgbClr val="333333"/>
                </a:solidFill>
              </a:rPr>
              <a:pPr/>
              <a:t>5</a:t>
            </a:fld>
            <a:endParaRPr lang="en-US" altLang="en-US" sz="1100" dirty="0">
              <a:solidFill>
                <a:srgbClr val="333333"/>
              </a:solidFill>
            </a:endParaRPr>
          </a:p>
        </p:txBody>
      </p:sp>
      <p:sp>
        <p:nvSpPr>
          <p:cNvPr id="5122" name="Title 2"/>
          <p:cNvSpPr>
            <a:spLocks noGrp="1"/>
          </p:cNvSpPr>
          <p:nvPr>
            <p:ph type="title"/>
          </p:nvPr>
        </p:nvSpPr>
        <p:spPr/>
        <p:txBody>
          <a:bodyPr/>
          <a:lstStyle/>
          <a:p>
            <a:r>
              <a:rPr lang="en-US" altLang="en-US" dirty="0" smtClean="0"/>
              <a:t>U.S. Data Breaches by Industry: 2017</a:t>
            </a:r>
          </a:p>
        </p:txBody>
      </p:sp>
      <p:pic>
        <p:nvPicPr>
          <p:cNvPr id="2" name="Picture 1"/>
          <p:cNvPicPr>
            <a:picLocks noChangeAspect="1"/>
          </p:cNvPicPr>
          <p:nvPr/>
        </p:nvPicPr>
        <p:blipFill>
          <a:blip r:embed="rId3"/>
          <a:stretch>
            <a:fillRect/>
          </a:stretch>
        </p:blipFill>
        <p:spPr>
          <a:xfrm>
            <a:off x="0" y="1229491"/>
            <a:ext cx="9144000" cy="471410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1"/>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F1536011-2552-4D25-B6AD-81D17724DF6C}" type="slidenum">
              <a:rPr lang="en-US" altLang="en-US" sz="1100">
                <a:solidFill>
                  <a:srgbClr val="333333"/>
                </a:solidFill>
              </a:rPr>
              <a:pPr/>
              <a:t>6</a:t>
            </a:fld>
            <a:endParaRPr lang="en-US" altLang="en-US" sz="1100" dirty="0">
              <a:solidFill>
                <a:srgbClr val="333333"/>
              </a:solidFill>
            </a:endParaRPr>
          </a:p>
        </p:txBody>
      </p:sp>
      <p:sp>
        <p:nvSpPr>
          <p:cNvPr id="15" name="Rectangle 35"/>
          <p:cNvSpPr txBox="1">
            <a:spLocks noChangeArrowheads="1"/>
          </p:cNvSpPr>
          <p:nvPr/>
        </p:nvSpPr>
        <p:spPr>
          <a:xfrm>
            <a:off x="533400" y="1066800"/>
            <a:ext cx="8229600" cy="4495800"/>
          </a:xfrm>
          <a:prstGeom prst="rect">
            <a:avLst/>
          </a:prstGeom>
        </p:spPr>
        <p:txBody>
          <a:bodyPr/>
          <a:lstStyle>
            <a:lvl1pPr marL="228600" indent="-228600" algn="l" rtl="0" eaLnBrk="0" fontAlgn="base" hangingPunct="0">
              <a:spcBef>
                <a:spcPct val="60000"/>
              </a:spcBef>
              <a:spcAft>
                <a:spcPct val="0"/>
              </a:spcAft>
              <a:buClr>
                <a:srgbClr val="333333"/>
              </a:buClr>
              <a:buFont typeface="Wingdings" pitchFamily="2" charset="2"/>
              <a:buChar char="§"/>
              <a:defRPr sz="2200" baseline="0">
                <a:solidFill>
                  <a:srgbClr val="333333"/>
                </a:solidFill>
                <a:latin typeface="+mn-lt"/>
                <a:ea typeface="+mn-ea"/>
                <a:cs typeface="+mn-cs"/>
              </a:defRPr>
            </a:lvl1pPr>
            <a:lvl2pPr marL="571500" indent="-223838"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2pPr>
            <a:lvl3pPr marL="909638" indent="-222250"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3pPr>
            <a:lvl4pPr marL="1258888" indent="-231775"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4pPr>
            <a:lvl5pPr marL="1598613" indent="-222250"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a:lstStyle>
          <a:p>
            <a:pPr>
              <a:defRPr/>
            </a:pPr>
            <a:r>
              <a:rPr lang="en-US" b="1" kern="0" dirty="0" smtClean="0"/>
              <a:t>Mission Area: </a:t>
            </a:r>
            <a:r>
              <a:rPr lang="en-US" kern="0" dirty="0" smtClean="0"/>
              <a:t>Protection</a:t>
            </a:r>
          </a:p>
          <a:p>
            <a:pPr>
              <a:defRPr/>
            </a:pPr>
            <a:r>
              <a:rPr lang="en-US" b="1" kern="0" dirty="0" smtClean="0"/>
              <a:t>Description: </a:t>
            </a:r>
            <a:r>
              <a:rPr lang="en-US" kern="0" dirty="0" smtClean="0"/>
              <a:t>Protect (and if needed, restore) electronic communications systems, information, and services from damage, unauthorized use, and exploitation</a:t>
            </a:r>
          </a:p>
          <a:p>
            <a:pPr>
              <a:defRPr/>
            </a:pPr>
            <a:r>
              <a:rPr lang="en-US" kern="0" dirty="0" smtClean="0"/>
              <a:t>Cyber in </a:t>
            </a:r>
            <a:r>
              <a:rPr lang="en-US" kern="0" dirty="0" smtClean="0"/>
              <a:t>practice</a:t>
            </a:r>
            <a:endParaRPr lang="en-US" kern="0" dirty="0" smtClean="0"/>
          </a:p>
          <a:p>
            <a:pPr lvl="1">
              <a:defRPr/>
            </a:pPr>
            <a:r>
              <a:rPr lang="en-US" kern="0" dirty="0" smtClean="0"/>
              <a:t>Confidentiality</a:t>
            </a:r>
          </a:p>
          <a:p>
            <a:pPr lvl="1">
              <a:defRPr/>
            </a:pPr>
            <a:r>
              <a:rPr lang="en-US" kern="0" dirty="0" smtClean="0"/>
              <a:t>Availability</a:t>
            </a:r>
          </a:p>
          <a:p>
            <a:pPr lvl="1">
              <a:defRPr/>
            </a:pPr>
            <a:r>
              <a:rPr lang="en-US" kern="0" dirty="0" smtClean="0"/>
              <a:t>Integrity</a:t>
            </a:r>
          </a:p>
        </p:txBody>
      </p:sp>
      <p:sp>
        <p:nvSpPr>
          <p:cNvPr id="6146" name="Title 1"/>
          <p:cNvSpPr>
            <a:spLocks noGrp="1"/>
          </p:cNvSpPr>
          <p:nvPr>
            <p:ph type="title"/>
          </p:nvPr>
        </p:nvSpPr>
        <p:spPr/>
        <p:txBody>
          <a:bodyPr/>
          <a:lstStyle/>
          <a:p>
            <a:r>
              <a:rPr lang="en-US" altLang="en-US" dirty="0" smtClean="0"/>
              <a:t>Core Capability: Cybersecurity</a:t>
            </a:r>
          </a:p>
        </p:txBody>
      </p:sp>
    </p:spTree>
    <p:extLst>
      <p:ext uri="{BB962C8B-B14F-4D97-AF65-F5344CB8AC3E}">
        <p14:creationId xmlns:p14="http://schemas.microsoft.com/office/powerpoint/2010/main" val="3202783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a:xfrm>
            <a:off x="8534400" y="6367463"/>
            <a:ext cx="457200" cy="261937"/>
          </a:xfrm>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D0DD6CC-A0BB-46D0-919D-432BF4F66FCD}" type="slidenum">
              <a:rPr lang="en-US" altLang="en-US" sz="1100">
                <a:solidFill>
                  <a:srgbClr val="333333"/>
                </a:solidFill>
              </a:rPr>
              <a:pPr/>
              <a:t>7</a:t>
            </a:fld>
            <a:endParaRPr lang="en-US" altLang="en-US" sz="1100" dirty="0">
              <a:solidFill>
                <a:srgbClr val="333333"/>
              </a:solidFill>
            </a:endParaRPr>
          </a:p>
        </p:txBody>
      </p:sp>
      <p:sp>
        <p:nvSpPr>
          <p:cNvPr id="8195"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dirty="0" smtClean="0"/>
              <a:t>According to the </a:t>
            </a:r>
            <a:r>
              <a:rPr lang="en-US" i="1" dirty="0" smtClean="0"/>
              <a:t>2016 National Preparedness Report</a:t>
            </a:r>
            <a:r>
              <a:rPr lang="en-US" dirty="0" smtClean="0"/>
              <a:t>: </a:t>
            </a:r>
          </a:p>
          <a:p>
            <a:r>
              <a:rPr lang="en-US" dirty="0" smtClean="0"/>
              <a:t>“Cybersecurity has </a:t>
            </a:r>
            <a:r>
              <a:rPr lang="en-US" dirty="0"/>
              <a:t>emerged </a:t>
            </a:r>
            <a:r>
              <a:rPr lang="en-US" dirty="0" smtClean="0"/>
              <a:t>as one </a:t>
            </a:r>
            <a:r>
              <a:rPr lang="en-US" dirty="0"/>
              <a:t>of the most critical </a:t>
            </a:r>
            <a:r>
              <a:rPr lang="en-US" dirty="0" smtClean="0"/>
              <a:t>preparedness challenges over </a:t>
            </a:r>
            <a:r>
              <a:rPr lang="en-US" dirty="0"/>
              <a:t>the past </a:t>
            </a:r>
            <a:r>
              <a:rPr lang="en-US" dirty="0" smtClean="0"/>
              <a:t>five years.” </a:t>
            </a:r>
          </a:p>
          <a:p>
            <a:r>
              <a:rPr lang="en-US" dirty="0" smtClean="0"/>
              <a:t>Cybersecurity </a:t>
            </a:r>
            <a:r>
              <a:rPr lang="en-US" dirty="0"/>
              <a:t>remained the </a:t>
            </a:r>
            <a:r>
              <a:rPr lang="en-US" dirty="0" smtClean="0"/>
              <a:t>lowest-rated </a:t>
            </a:r>
            <a:r>
              <a:rPr lang="en-US" dirty="0"/>
              <a:t>core capability for the fifth year in a </a:t>
            </a:r>
            <a:r>
              <a:rPr lang="en-US" dirty="0" smtClean="0"/>
              <a:t>row</a:t>
            </a:r>
            <a:r>
              <a:rPr lang="en-US" dirty="0"/>
              <a:t>, with jurisdictions reporting only 13 percent </a:t>
            </a:r>
            <a:r>
              <a:rPr lang="en-US" dirty="0" smtClean="0"/>
              <a:t>proficiency </a:t>
            </a:r>
            <a:endParaRPr lang="en-US" dirty="0"/>
          </a:p>
          <a:p>
            <a:endParaRPr lang="en-US" dirty="0"/>
          </a:p>
          <a:p>
            <a:endParaRPr lang="en-US" altLang="en-US" dirty="0" smtClean="0"/>
          </a:p>
          <a:p>
            <a:endParaRPr lang="en-US" altLang="en-US" dirty="0" smtClean="0"/>
          </a:p>
        </p:txBody>
      </p:sp>
      <p:sp>
        <p:nvSpPr>
          <p:cNvPr id="8194" name="Rectangle 2"/>
          <p:cNvSpPr>
            <a:spLocks noGrp="1" noChangeArrowheads="1"/>
          </p:cNvSpPr>
          <p:nvPr>
            <p:ph type="title"/>
          </p:nvPr>
        </p:nvSpPr>
        <p:spPr/>
        <p:txBody>
          <a:bodyPr/>
          <a:lstStyle/>
          <a:p>
            <a:r>
              <a:rPr lang="en-US" altLang="en-US" dirty="0" smtClean="0"/>
              <a:t>High Priority, Low Capability</a:t>
            </a:r>
          </a:p>
        </p:txBody>
      </p:sp>
      <p:pic>
        <p:nvPicPr>
          <p:cNvPr id="2" name="Picture 1"/>
          <p:cNvPicPr>
            <a:picLocks noChangeAspect="1"/>
          </p:cNvPicPr>
          <p:nvPr/>
        </p:nvPicPr>
        <p:blipFill>
          <a:blip r:embed="rId3"/>
          <a:stretch>
            <a:fillRect/>
          </a:stretch>
        </p:blipFill>
        <p:spPr>
          <a:xfrm>
            <a:off x="2438400" y="3581400"/>
            <a:ext cx="6438900" cy="2279719"/>
          </a:xfrm>
          <a:prstGeom prst="rect">
            <a:avLst/>
          </a:prstGeom>
          <a:ln>
            <a:solidFill>
              <a:srgbClr val="808080"/>
            </a:solidFill>
          </a:ln>
        </p:spPr>
      </p:pic>
    </p:spTree>
    <p:extLst>
      <p:ext uri="{BB962C8B-B14F-4D97-AF65-F5344CB8AC3E}">
        <p14:creationId xmlns:p14="http://schemas.microsoft.com/office/powerpoint/2010/main" val="2517741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lide Number Placeholder 1"/>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F1536011-2552-4D25-B6AD-81D17724DF6C}" type="slidenum">
              <a:rPr lang="en-US" altLang="en-US" sz="1100">
                <a:solidFill>
                  <a:srgbClr val="333333"/>
                </a:solidFill>
              </a:rPr>
              <a:pPr/>
              <a:t>8</a:t>
            </a:fld>
            <a:endParaRPr lang="en-US" altLang="en-US" sz="1100" dirty="0">
              <a:solidFill>
                <a:srgbClr val="333333"/>
              </a:solidFill>
            </a:endParaRPr>
          </a:p>
        </p:txBody>
      </p:sp>
      <p:pic>
        <p:nvPicPr>
          <p:cNvPr id="2" name="Picture 1" descr="Threat, consequence, and vulnerability are the components to consider in understanding risk." title="Risk Graphic"/>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6557" y="1143000"/>
            <a:ext cx="4301643" cy="4191000"/>
          </a:xfrm>
          <a:prstGeom prst="rect">
            <a:avLst/>
          </a:prstGeom>
        </p:spPr>
      </p:pic>
      <p:sp>
        <p:nvSpPr>
          <p:cNvPr id="6" name="Content Placeholder 2"/>
          <p:cNvSpPr txBox="1">
            <a:spLocks/>
          </p:cNvSpPr>
          <p:nvPr/>
        </p:nvSpPr>
        <p:spPr>
          <a:xfrm>
            <a:off x="457200" y="1219200"/>
            <a:ext cx="4038600" cy="4525963"/>
          </a:xfrm>
          <a:prstGeom prst="rect">
            <a:avLst/>
          </a:prstGeom>
        </p:spPr>
        <p:txBody>
          <a:bodyPr/>
          <a:lstStyle>
            <a:lvl1pPr marL="228600" indent="-228600" algn="l" rtl="0" eaLnBrk="0" fontAlgn="base" hangingPunct="0">
              <a:spcBef>
                <a:spcPct val="60000"/>
              </a:spcBef>
              <a:spcAft>
                <a:spcPct val="0"/>
              </a:spcAft>
              <a:buClr>
                <a:srgbClr val="333333"/>
              </a:buClr>
              <a:buFont typeface="Wingdings" pitchFamily="2" charset="2"/>
              <a:buChar char="§"/>
              <a:defRPr sz="2200" baseline="0">
                <a:solidFill>
                  <a:srgbClr val="333333"/>
                </a:solidFill>
                <a:latin typeface="+mn-lt"/>
                <a:ea typeface="+mn-ea"/>
                <a:cs typeface="+mn-cs"/>
              </a:defRPr>
            </a:lvl1pPr>
            <a:lvl2pPr marL="571500" indent="-223838"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2pPr>
            <a:lvl3pPr marL="909638" indent="-222250"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3pPr>
            <a:lvl4pPr marL="1258888" indent="-231775"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4pPr>
            <a:lvl5pPr marL="1598613" indent="-222250"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a:lstStyle>
          <a:p>
            <a:pPr>
              <a:defRPr/>
            </a:pPr>
            <a:r>
              <a:rPr lang="en-US" kern="0" dirty="0" smtClean="0"/>
              <a:t>Calculating and mitigating cyber risk enhances your security posture</a:t>
            </a:r>
          </a:p>
          <a:p>
            <a:pPr>
              <a:defRPr/>
            </a:pPr>
            <a:r>
              <a:rPr lang="en-US" kern="0" dirty="0" smtClean="0"/>
              <a:t>Components of cyber risk:</a:t>
            </a:r>
          </a:p>
          <a:p>
            <a:pPr lvl="1">
              <a:defRPr/>
            </a:pPr>
            <a:r>
              <a:rPr lang="en-US" kern="0" dirty="0" smtClean="0"/>
              <a:t>Threat</a:t>
            </a:r>
          </a:p>
          <a:p>
            <a:pPr lvl="1">
              <a:defRPr/>
            </a:pPr>
            <a:r>
              <a:rPr lang="en-US" kern="0" dirty="0" smtClean="0"/>
              <a:t>Vulnerability</a:t>
            </a:r>
          </a:p>
          <a:p>
            <a:pPr lvl="1">
              <a:defRPr/>
            </a:pPr>
            <a:r>
              <a:rPr lang="en-US" kern="0" dirty="0" smtClean="0"/>
              <a:t>Consequence</a:t>
            </a:r>
          </a:p>
          <a:p>
            <a:endParaRPr lang="en-US" kern="0" dirty="0"/>
          </a:p>
        </p:txBody>
      </p:sp>
      <p:sp>
        <p:nvSpPr>
          <p:cNvPr id="6146" name="Title 1"/>
          <p:cNvSpPr>
            <a:spLocks noGrp="1"/>
          </p:cNvSpPr>
          <p:nvPr>
            <p:ph type="title"/>
          </p:nvPr>
        </p:nvSpPr>
        <p:spPr/>
        <p:txBody>
          <a:bodyPr/>
          <a:lstStyle/>
          <a:p>
            <a:r>
              <a:rPr lang="en-US" altLang="en-US" dirty="0" smtClean="0"/>
              <a:t>Risk Components of Cybersecurity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Cyber Exercises</a:t>
            </a:r>
            <a:endParaRPr lang="en-US" dirty="0"/>
          </a:p>
        </p:txBody>
      </p:sp>
    </p:spTree>
    <p:extLst>
      <p:ext uri="{BB962C8B-B14F-4D97-AF65-F5344CB8AC3E}">
        <p14:creationId xmlns:p14="http://schemas.microsoft.com/office/powerpoint/2010/main" val="87158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10</a:t>
            </a:fld>
            <a:endParaRPr lang="en-US" altLang="en-US" dirty="0"/>
          </a:p>
        </p:txBody>
      </p:sp>
      <p:sp>
        <p:nvSpPr>
          <p:cNvPr id="3" name="Content Placeholder 2"/>
          <p:cNvSpPr>
            <a:spLocks noGrp="1"/>
          </p:cNvSpPr>
          <p:nvPr>
            <p:ph idx="1"/>
          </p:nvPr>
        </p:nvSpPr>
        <p:spPr/>
        <p:txBody>
          <a:bodyPr/>
          <a:lstStyle/>
          <a:p>
            <a:pPr>
              <a:defRPr/>
            </a:pPr>
            <a:r>
              <a:rPr lang="en-US" dirty="0"/>
              <a:t>Part of continuous improvement</a:t>
            </a:r>
          </a:p>
          <a:p>
            <a:pPr>
              <a:defRPr/>
            </a:pPr>
            <a:r>
              <a:rPr lang="en-US" dirty="0"/>
              <a:t>Identify gaps in policies, plans, and procedures</a:t>
            </a:r>
          </a:p>
          <a:p>
            <a:pPr>
              <a:defRPr/>
            </a:pPr>
            <a:r>
              <a:rPr lang="en-US" dirty="0"/>
              <a:t>Test response capabilities</a:t>
            </a:r>
          </a:p>
          <a:p>
            <a:pPr>
              <a:defRPr/>
            </a:pPr>
            <a:r>
              <a:rPr lang="en-US" dirty="0" smtClean="0"/>
              <a:t>Build and sustain </a:t>
            </a:r>
            <a:r>
              <a:rPr lang="en-US" dirty="0"/>
              <a:t>core capabilities</a:t>
            </a:r>
          </a:p>
          <a:p>
            <a:pPr>
              <a:defRPr/>
            </a:pPr>
            <a:r>
              <a:rPr lang="en-US" dirty="0"/>
              <a:t>Establish and enhance partnerships</a:t>
            </a:r>
          </a:p>
          <a:p>
            <a:pPr>
              <a:defRPr/>
            </a:pPr>
            <a:r>
              <a:rPr lang="en-US" dirty="0"/>
              <a:t>Examine the ways we work with the entire community to prevent, protect, mitigate, respond to, and recover from cyber threats and incidents</a:t>
            </a:r>
          </a:p>
          <a:p>
            <a:endParaRPr lang="en-US" dirty="0"/>
          </a:p>
        </p:txBody>
      </p:sp>
      <p:sp>
        <p:nvSpPr>
          <p:cNvPr id="2" name="Title 1"/>
          <p:cNvSpPr>
            <a:spLocks noGrp="1"/>
          </p:cNvSpPr>
          <p:nvPr>
            <p:ph type="title"/>
          </p:nvPr>
        </p:nvSpPr>
        <p:spPr/>
        <p:txBody>
          <a:bodyPr/>
          <a:lstStyle/>
          <a:p>
            <a:r>
              <a:rPr lang="en-US" altLang="en-US" dirty="0"/>
              <a:t>Why Exercise?</a:t>
            </a:r>
            <a:endParaRPr lang="en-US" dirty="0"/>
          </a:p>
        </p:txBody>
      </p:sp>
    </p:spTree>
    <p:extLst>
      <p:ext uri="{BB962C8B-B14F-4D97-AF65-F5344CB8AC3E}">
        <p14:creationId xmlns:p14="http://schemas.microsoft.com/office/powerpoint/2010/main" val="3672887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0"/>
          </p:nvPr>
        </p:nvSpPr>
        <p:spPr>
          <a:xfrm>
            <a:off x="8534400" y="6367463"/>
            <a:ext cx="457200" cy="261937"/>
          </a:xfrm>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CD0DD6CC-A0BB-46D0-919D-432BF4F66FCD}" type="slidenum">
              <a:rPr lang="en-US" altLang="en-US" sz="1100">
                <a:solidFill>
                  <a:srgbClr val="333333"/>
                </a:solidFill>
              </a:rPr>
              <a:pPr/>
              <a:t>11</a:t>
            </a:fld>
            <a:endParaRPr lang="en-US" altLang="en-US" sz="1100" dirty="0">
              <a:solidFill>
                <a:srgbClr val="333333"/>
              </a:solidFill>
            </a:endParaRPr>
          </a:p>
        </p:txBody>
      </p:sp>
      <p:graphicFrame>
        <p:nvGraphicFramePr>
          <p:cNvPr id="6" name="Group 50" descr="All-hazards exercises have a well-established exercise culture, response plans, and authorities, while cyber exercise culture is still maturing.&#10;All-hazards exercises are focused on incident response, while cyber exercises assess pre-incident detection capabilities, response efforts and plans, and post-attack recovery.&#10;All-hazards exercises are often a rehearsal of known coordination processes among first responders, largely from the public sector, while cyber exercises are often a discovery of complex interdependencies, constituencies, and decision processes from cross-sector missions and disciplines.&#10;All-hazards exercises have a limited or variable technical content that is easily modeled, while cyber exercises involve highly technical players requires technical scenarios to enhance realism and simulations difficult to model.&#10;All-hazards exercises have a geographic scope that is well understood, while cyber exercises have a geographic scope that is unlimited due to distributed nature of cyber infrastructure.&#10;" title="All-Hazards and Cyber Exercise Comparison"/>
          <p:cNvGraphicFramePr>
            <a:graphicFrameLocks/>
          </p:cNvGraphicFramePr>
          <p:nvPr>
            <p:extLst>
              <p:ext uri="{D42A27DB-BD31-4B8C-83A1-F6EECF244321}">
                <p14:modId xmlns:p14="http://schemas.microsoft.com/office/powerpoint/2010/main" val="313196972"/>
              </p:ext>
            </p:extLst>
          </p:nvPr>
        </p:nvGraphicFramePr>
        <p:xfrm>
          <a:off x="457200" y="1066800"/>
          <a:ext cx="8167468" cy="4648200"/>
        </p:xfrm>
        <a:graphic>
          <a:graphicData uri="http://schemas.openxmlformats.org/drawingml/2006/table">
            <a:tbl>
              <a:tblPr firstRow="1"/>
              <a:tblGrid>
                <a:gridCol w="4083734"/>
                <a:gridCol w="4083734"/>
              </a:tblGrid>
              <a:tr h="443284">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1" i="0" u="none" strike="noStrike" cap="none" normalizeH="0" baseline="0" dirty="0" smtClean="0">
                          <a:ln>
                            <a:noFill/>
                          </a:ln>
                          <a:solidFill>
                            <a:schemeClr val="tx1"/>
                          </a:solidFill>
                          <a:effectLst/>
                          <a:latin typeface="+mn-lt"/>
                        </a:rPr>
                        <a:t>All-Hazards Exercises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6699"/>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1" i="0" u="none" strike="noStrike" cap="none" normalizeH="0" baseline="0" dirty="0" smtClean="0">
                          <a:ln>
                            <a:noFill/>
                          </a:ln>
                          <a:solidFill>
                            <a:schemeClr val="tx1"/>
                          </a:solidFill>
                          <a:effectLst/>
                          <a:latin typeface="+mn-lt"/>
                        </a:rPr>
                        <a:t>Cyber Exercises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6699"/>
                    </a:solidFill>
                  </a:tcPr>
                </a:tc>
              </a:tr>
              <a:tr h="622995">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Well-established exercise culture, response plans, and authorities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Cyber exercise culture is still maturing</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r h="946472">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Focused on incident response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Assess pre-incident detection capabilities, response efforts and plans, and post-attack recovery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r h="1121391">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Rehearsal of known coordination processes among first responders, largely from the public sector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Discovery of complex interdependencies, constituencies, and decision processes from cross-sector missions and disciplines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r h="891063">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Limited or variable technical content that is easily modeled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Involvement of highly technical players requires technical scenarios to enhance realism; simulations difficult to model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r h="622995">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Geographic scope is well understood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E8E8"/>
                    </a:solidFill>
                  </a:tcPr>
                </a:tc>
                <a:tc>
                  <a:txBody>
                    <a:bodyPr/>
                    <a:lstStyle>
                      <a:lvl1pPr marL="0" algn="l" defTabSz="914400" rtl="0" eaLnBrk="1" latinLnBrk="0" hangingPunct="1">
                        <a:defRPr sz="1800" kern="1200">
                          <a:solidFill>
                            <a:schemeClr val="tx1"/>
                          </a:solidFill>
                          <a:latin typeface="Tahoma"/>
                          <a:ea typeface=""/>
                          <a:cs typeface=""/>
                        </a:defRPr>
                      </a:lvl1pPr>
                      <a:lvl2pPr marL="457200" algn="l" defTabSz="914400" rtl="0" eaLnBrk="1" latinLnBrk="0" hangingPunct="1">
                        <a:defRPr sz="1800" kern="1200">
                          <a:solidFill>
                            <a:schemeClr val="tx1"/>
                          </a:solidFill>
                          <a:latin typeface="Tahoma"/>
                          <a:ea typeface=""/>
                          <a:cs typeface=""/>
                        </a:defRPr>
                      </a:lvl2pPr>
                      <a:lvl3pPr marL="914400" algn="l" defTabSz="914400" rtl="0" eaLnBrk="1" latinLnBrk="0" hangingPunct="1">
                        <a:defRPr sz="1800" kern="1200">
                          <a:solidFill>
                            <a:schemeClr val="tx1"/>
                          </a:solidFill>
                          <a:latin typeface="Tahoma"/>
                          <a:ea typeface=""/>
                          <a:cs typeface=""/>
                        </a:defRPr>
                      </a:lvl3pPr>
                      <a:lvl4pPr marL="1371600" algn="l" defTabSz="914400" rtl="0" eaLnBrk="1" latinLnBrk="0" hangingPunct="1">
                        <a:defRPr sz="1800" kern="1200">
                          <a:solidFill>
                            <a:schemeClr val="tx1"/>
                          </a:solidFill>
                          <a:latin typeface="Tahoma"/>
                          <a:ea typeface=""/>
                          <a:cs typeface=""/>
                        </a:defRPr>
                      </a:lvl4pPr>
                      <a:lvl5pPr marL="1828800" algn="l" defTabSz="914400" rtl="0" eaLnBrk="1" latinLnBrk="0" hangingPunct="1">
                        <a:defRPr sz="1800" kern="1200">
                          <a:solidFill>
                            <a:schemeClr val="tx1"/>
                          </a:solidFill>
                          <a:latin typeface="Tahoma"/>
                          <a:ea typeface=""/>
                          <a:cs typeface=""/>
                        </a:defRPr>
                      </a:lvl5pPr>
                      <a:lvl6pPr marL="2286000" algn="l" defTabSz="914400" rtl="0" eaLnBrk="1" latinLnBrk="0" hangingPunct="1">
                        <a:defRPr sz="1800" kern="1200">
                          <a:solidFill>
                            <a:schemeClr val="tx1"/>
                          </a:solidFill>
                          <a:latin typeface="Tahoma"/>
                          <a:ea typeface=""/>
                          <a:cs typeface=""/>
                        </a:defRPr>
                      </a:lvl6pPr>
                      <a:lvl7pPr marL="2743200" algn="l" defTabSz="914400" rtl="0" eaLnBrk="1" latinLnBrk="0" hangingPunct="1">
                        <a:defRPr sz="1800" kern="1200">
                          <a:solidFill>
                            <a:schemeClr val="tx1"/>
                          </a:solidFill>
                          <a:latin typeface="Tahoma"/>
                          <a:ea typeface=""/>
                          <a:cs typeface=""/>
                        </a:defRPr>
                      </a:lvl7pPr>
                      <a:lvl8pPr marL="3200400" algn="l" defTabSz="914400" rtl="0" eaLnBrk="1" latinLnBrk="0" hangingPunct="1">
                        <a:defRPr sz="1800" kern="1200">
                          <a:solidFill>
                            <a:schemeClr val="tx1"/>
                          </a:solidFill>
                          <a:latin typeface="Tahoma"/>
                          <a:ea typeface=""/>
                          <a:cs typeface=""/>
                        </a:defRPr>
                      </a:lvl8pPr>
                      <a:lvl9pPr marL="3657600" algn="l" defTabSz="914400" rtl="0" eaLnBrk="1" latinLnBrk="0" hangingPunct="1">
                        <a:defRPr sz="1800" kern="1200">
                          <a:solidFill>
                            <a:schemeClr val="tx1"/>
                          </a:solidFill>
                          <a:latin typeface="Tahoma"/>
                          <a:ea typeface=""/>
                          <a:cs typeface=""/>
                        </a:defRPr>
                      </a:lvl9pPr>
                    </a:lstStyle>
                    <a:p>
                      <a:pPr marL="0" marR="0" lvl="0" indent="0" algn="ctr" defTabSz="914400" rtl="0" eaLnBrk="1" fontAlgn="base" latinLnBrk="0" hangingPunct="1">
                        <a:lnSpc>
                          <a:spcPct val="100000"/>
                        </a:lnSpc>
                        <a:spcBef>
                          <a:spcPct val="25000"/>
                        </a:spcBef>
                        <a:spcAft>
                          <a:spcPct val="25000"/>
                        </a:spcAft>
                        <a:buClrTx/>
                        <a:buSzTx/>
                        <a:buFont typeface="Wingdings" pitchFamily="2" charset="2"/>
                        <a:buNone/>
                        <a:tabLst/>
                      </a:pPr>
                      <a:r>
                        <a:rPr kumimoji="0" lang="en-US" sz="1600" b="0" i="0" u="none" strike="noStrike" cap="none" normalizeH="0" baseline="0" dirty="0" smtClean="0">
                          <a:ln>
                            <a:noFill/>
                          </a:ln>
                          <a:solidFill>
                            <a:srgbClr val="000000"/>
                          </a:solidFill>
                          <a:effectLst/>
                          <a:latin typeface="+mn-lt"/>
                        </a:rPr>
                        <a:t>Geographic scope is unlimited due to distributed nature of cyber infrastructure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60000"/>
                        <a:lumOff val="40000"/>
                      </a:schemeClr>
                    </a:solidFill>
                  </a:tcPr>
                </a:tc>
              </a:tr>
            </a:tbl>
          </a:graphicData>
        </a:graphic>
      </p:graphicFrame>
      <p:sp>
        <p:nvSpPr>
          <p:cNvPr id="8194" name="Rectangle 2"/>
          <p:cNvSpPr>
            <a:spLocks noGrp="1" noChangeArrowheads="1"/>
          </p:cNvSpPr>
          <p:nvPr>
            <p:ph type="title"/>
          </p:nvPr>
        </p:nvSpPr>
        <p:spPr/>
        <p:txBody>
          <a:bodyPr/>
          <a:lstStyle/>
          <a:p>
            <a:r>
              <a:rPr lang="en-US" altLang="en-US" dirty="0" smtClean="0"/>
              <a:t>Cyber Exercises are Unique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Types</a:t>
            </a:r>
            <a:endParaRPr lang="en-US" dirty="0"/>
          </a:p>
        </p:txBody>
      </p:sp>
      <p:sp>
        <p:nvSpPr>
          <p:cNvPr id="3" name="Content Placeholder 2"/>
          <p:cNvSpPr>
            <a:spLocks noGrp="1"/>
          </p:cNvSpPr>
          <p:nvPr>
            <p:ph idx="1"/>
          </p:nvPr>
        </p:nvSpPr>
        <p:spPr/>
        <p:txBody>
          <a:bodyPr/>
          <a:lstStyle/>
          <a:p>
            <a:r>
              <a:rPr lang="en-US" dirty="0" smtClean="0"/>
              <a:t>Any exercise type can focus on cybersecurity</a:t>
            </a:r>
          </a:p>
          <a:p>
            <a:r>
              <a:rPr lang="en-US" dirty="0" smtClean="0"/>
              <a:t>Tabletops are most common</a:t>
            </a:r>
          </a:p>
          <a:p>
            <a:r>
              <a:rPr lang="en-US" dirty="0" smtClean="0"/>
              <a:t>Functional exercises may focus on information sharing or coordination</a:t>
            </a:r>
          </a:p>
          <a:p>
            <a:r>
              <a:rPr lang="en-US" dirty="0" smtClean="0"/>
              <a:t>Full-scale exercises involve “hands-on-keyboard” play and may require specialized facilities or “ranges”</a:t>
            </a:r>
            <a:endParaRPr lang="en-US" dirty="0"/>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12</a:t>
            </a:fld>
            <a:endParaRPr lang="en-US" altLang="en-US" dirty="0"/>
          </a:p>
        </p:txBody>
      </p:sp>
    </p:spTree>
    <p:extLst>
      <p:ext uri="{BB962C8B-B14F-4D97-AF65-F5344CB8AC3E}">
        <p14:creationId xmlns:p14="http://schemas.microsoft.com/office/powerpoint/2010/main" val="708291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Foundation</a:t>
            </a:r>
            <a:endParaRPr lang="en-US" dirty="0"/>
          </a:p>
        </p:txBody>
      </p:sp>
      <p:sp>
        <p:nvSpPr>
          <p:cNvPr id="3" name="Content Placeholder 2"/>
          <p:cNvSpPr>
            <a:spLocks noGrp="1"/>
          </p:cNvSpPr>
          <p:nvPr>
            <p:ph idx="1"/>
          </p:nvPr>
        </p:nvSpPr>
        <p:spPr/>
        <p:txBody>
          <a:bodyPr/>
          <a:lstStyle/>
          <a:p>
            <a:r>
              <a:rPr lang="en-US" dirty="0" smtClean="0"/>
              <a:t>Organizational plans and procedures might include:</a:t>
            </a:r>
          </a:p>
          <a:p>
            <a:pPr lvl="1"/>
            <a:r>
              <a:rPr lang="en-US" dirty="0" smtClean="0"/>
              <a:t>IT policies</a:t>
            </a:r>
          </a:p>
          <a:p>
            <a:pPr lvl="1"/>
            <a:r>
              <a:rPr lang="en-US" dirty="0" smtClean="0"/>
              <a:t>Cyber incident response plan</a:t>
            </a:r>
          </a:p>
          <a:p>
            <a:pPr lvl="1"/>
            <a:r>
              <a:rPr lang="en-US" dirty="0" smtClean="0"/>
              <a:t>Cyber annex</a:t>
            </a:r>
          </a:p>
          <a:p>
            <a:r>
              <a:rPr lang="en-US" dirty="0" smtClean="0"/>
              <a:t>National-level guidance includes:</a:t>
            </a:r>
          </a:p>
          <a:p>
            <a:pPr lvl="1"/>
            <a:r>
              <a:rPr lang="en-US" dirty="0" smtClean="0"/>
              <a:t>National Cyber Incident Response Plan (NCIRP)</a:t>
            </a:r>
          </a:p>
          <a:p>
            <a:pPr lvl="1"/>
            <a:r>
              <a:rPr lang="en-US" dirty="0" smtClean="0"/>
              <a:t>Presidential Policy Directive (PPD) 41</a:t>
            </a:r>
          </a:p>
          <a:p>
            <a:pPr lvl="1"/>
            <a:r>
              <a:rPr lang="en-US" dirty="0" smtClean="0"/>
              <a:t>Cybersecurity Framework</a:t>
            </a:r>
          </a:p>
          <a:p>
            <a:r>
              <a:rPr lang="en-US" dirty="0" smtClean="0"/>
              <a:t>Cyber risk assessments</a:t>
            </a:r>
          </a:p>
          <a:p>
            <a:r>
              <a:rPr lang="en-US" dirty="0" smtClean="0"/>
              <a:t>Lessons learned from real world cyber incidents or breaches </a:t>
            </a:r>
            <a:endParaRPr lang="en-US" dirty="0"/>
          </a:p>
          <a:p>
            <a:pPr lvl="1"/>
            <a:endParaRPr lang="en-US" dirty="0"/>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13</a:t>
            </a:fld>
            <a:endParaRPr lang="en-US" altLang="en-US" dirty="0"/>
          </a:p>
        </p:txBody>
      </p:sp>
    </p:spTree>
    <p:extLst>
      <p:ext uri="{BB962C8B-B14F-4D97-AF65-F5344CB8AC3E}">
        <p14:creationId xmlns:p14="http://schemas.microsoft.com/office/powerpoint/2010/main" val="155209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 Identification</a:t>
            </a:r>
            <a:endParaRPr lang="en-US" dirty="0"/>
          </a:p>
        </p:txBody>
      </p:sp>
      <p:sp>
        <p:nvSpPr>
          <p:cNvPr id="3" name="Content Placeholder 2"/>
          <p:cNvSpPr>
            <a:spLocks noGrp="1"/>
          </p:cNvSpPr>
          <p:nvPr>
            <p:ph idx="1"/>
          </p:nvPr>
        </p:nvSpPr>
        <p:spPr/>
        <p:txBody>
          <a:bodyPr/>
          <a:lstStyle/>
          <a:p>
            <a:r>
              <a:rPr lang="en-US" dirty="0" smtClean="0"/>
              <a:t>Exercises with senior support prove most effective</a:t>
            </a:r>
          </a:p>
          <a:p>
            <a:r>
              <a:rPr lang="en-US" dirty="0" smtClean="0"/>
              <a:t>Suggested exercise planning team organizations include:</a:t>
            </a:r>
          </a:p>
          <a:p>
            <a:pPr lvl="1"/>
            <a:r>
              <a:rPr lang="en-US" dirty="0" smtClean="0"/>
              <a:t>Information technology (IT)</a:t>
            </a:r>
          </a:p>
          <a:p>
            <a:pPr lvl="1"/>
            <a:r>
              <a:rPr lang="en-US" dirty="0" smtClean="0"/>
              <a:t>Law enforcement</a:t>
            </a:r>
          </a:p>
          <a:p>
            <a:pPr lvl="1"/>
            <a:r>
              <a:rPr lang="en-US" dirty="0" smtClean="0"/>
              <a:t>Emergency management</a:t>
            </a:r>
          </a:p>
          <a:p>
            <a:r>
              <a:rPr lang="en-US" dirty="0" smtClean="0"/>
              <a:t>Examples include:</a:t>
            </a:r>
          </a:p>
          <a:p>
            <a:pPr lvl="1"/>
            <a:r>
              <a:rPr lang="en-US" dirty="0" smtClean="0"/>
              <a:t>Chief Information Officer (CIO) or Chief Information Security Officer (CISO)</a:t>
            </a:r>
          </a:p>
          <a:p>
            <a:pPr lvl="1"/>
            <a:r>
              <a:rPr lang="en-US" dirty="0"/>
              <a:t>Intelligence or Fusion Centers</a:t>
            </a:r>
          </a:p>
          <a:p>
            <a:pPr lvl="1"/>
            <a:r>
              <a:rPr lang="en-US" dirty="0" smtClean="0"/>
              <a:t>Emergency Manager or EOC personnel</a:t>
            </a:r>
          </a:p>
          <a:p>
            <a:endParaRPr lang="en-US" dirty="0"/>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14</a:t>
            </a:fld>
            <a:endParaRPr lang="en-US" altLang="en-US" dirty="0"/>
          </a:p>
        </p:txBody>
      </p:sp>
    </p:spTree>
    <p:extLst>
      <p:ext uri="{BB962C8B-B14F-4D97-AF65-F5344CB8AC3E}">
        <p14:creationId xmlns:p14="http://schemas.microsoft.com/office/powerpoint/2010/main" val="5116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15</a:t>
            </a:fld>
            <a:endParaRPr lang="en-US" altLang="en-US" dirty="0"/>
          </a:p>
        </p:txBody>
      </p:sp>
      <p:sp>
        <p:nvSpPr>
          <p:cNvPr id="3" name="Content Placeholder 2"/>
          <p:cNvSpPr>
            <a:spLocks noGrp="1"/>
          </p:cNvSpPr>
          <p:nvPr>
            <p:ph idx="1"/>
          </p:nvPr>
        </p:nvSpPr>
        <p:spPr/>
        <p:txBody>
          <a:bodyPr/>
          <a:lstStyle/>
          <a:p>
            <a:r>
              <a:rPr lang="en-US" dirty="0" smtClean="0"/>
              <a:t>Mission Area alignment </a:t>
            </a:r>
          </a:p>
          <a:p>
            <a:pPr lvl="1"/>
            <a:r>
              <a:rPr lang="en-US" dirty="0" smtClean="0"/>
              <a:t>Cybersecurity falls within Protection</a:t>
            </a:r>
          </a:p>
          <a:p>
            <a:pPr lvl="1"/>
            <a:r>
              <a:rPr lang="en-US" dirty="0" smtClean="0"/>
              <a:t>Cyber issues can be addressed in all 5 Mission Areas</a:t>
            </a:r>
          </a:p>
          <a:p>
            <a:r>
              <a:rPr lang="en-US" dirty="0" smtClean="0"/>
              <a:t>Related Core Capabilities</a:t>
            </a:r>
          </a:p>
          <a:p>
            <a:pPr lvl="1"/>
            <a:r>
              <a:rPr lang="en-US" dirty="0" smtClean="0"/>
              <a:t>Planning</a:t>
            </a:r>
          </a:p>
          <a:p>
            <a:pPr lvl="1"/>
            <a:r>
              <a:rPr lang="en-US" dirty="0" smtClean="0"/>
              <a:t>Public Information and Warning</a:t>
            </a:r>
          </a:p>
          <a:p>
            <a:pPr lvl="1"/>
            <a:r>
              <a:rPr lang="en-US" dirty="0" smtClean="0"/>
              <a:t>Operational Coordination</a:t>
            </a:r>
          </a:p>
          <a:p>
            <a:pPr lvl="1"/>
            <a:r>
              <a:rPr lang="en-US" dirty="0" smtClean="0"/>
              <a:t>Intelligence and Information Sharing</a:t>
            </a:r>
          </a:p>
          <a:p>
            <a:pPr lvl="1"/>
            <a:r>
              <a:rPr lang="en-US" dirty="0" smtClean="0"/>
              <a:t>Situational Assessment</a:t>
            </a:r>
            <a:endParaRPr lang="en-US" dirty="0"/>
          </a:p>
        </p:txBody>
      </p:sp>
      <p:sp>
        <p:nvSpPr>
          <p:cNvPr id="2" name="Title 1"/>
          <p:cNvSpPr>
            <a:spLocks noGrp="1"/>
          </p:cNvSpPr>
          <p:nvPr>
            <p:ph type="title"/>
          </p:nvPr>
        </p:nvSpPr>
        <p:spPr/>
        <p:txBody>
          <a:bodyPr/>
          <a:lstStyle/>
          <a:p>
            <a:r>
              <a:rPr lang="en-US" dirty="0" smtClean="0"/>
              <a:t>Mission Areas and Core Capabilities </a:t>
            </a:r>
            <a:endParaRPr lang="en-US" dirty="0"/>
          </a:p>
        </p:txBody>
      </p:sp>
    </p:spTree>
    <p:extLst>
      <p:ext uri="{BB962C8B-B14F-4D97-AF65-F5344CB8AC3E}">
        <p14:creationId xmlns:p14="http://schemas.microsoft.com/office/powerpoint/2010/main" val="3438788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16</a:t>
            </a:fld>
            <a:endParaRPr lang="en-US" altLang="en-US" dirty="0"/>
          </a:p>
        </p:txBody>
      </p:sp>
      <p:sp>
        <p:nvSpPr>
          <p:cNvPr id="3" name="Content Placeholder 2"/>
          <p:cNvSpPr>
            <a:spLocks noGrp="1"/>
          </p:cNvSpPr>
          <p:nvPr>
            <p:ph idx="1"/>
          </p:nvPr>
        </p:nvSpPr>
        <p:spPr/>
        <p:txBody>
          <a:bodyPr/>
          <a:lstStyle/>
          <a:p>
            <a:r>
              <a:rPr lang="en-US" dirty="0"/>
              <a:t>Increase cyber </a:t>
            </a:r>
            <a:r>
              <a:rPr lang="en-US" b="1" i="1" dirty="0"/>
              <a:t>risk awareness</a:t>
            </a:r>
          </a:p>
          <a:p>
            <a:r>
              <a:rPr lang="en-US" dirty="0"/>
              <a:t>Identify cyber intelligence and </a:t>
            </a:r>
            <a:r>
              <a:rPr lang="en-US" b="1" i="1" dirty="0"/>
              <a:t>information sharing </a:t>
            </a:r>
            <a:r>
              <a:rPr lang="en-US" dirty="0"/>
              <a:t>mechanisms</a:t>
            </a:r>
          </a:p>
          <a:p>
            <a:r>
              <a:rPr lang="en-US" dirty="0"/>
              <a:t>Identify cyber </a:t>
            </a:r>
            <a:r>
              <a:rPr lang="en-US" b="1" i="1" dirty="0"/>
              <a:t>incident escalation </a:t>
            </a:r>
            <a:r>
              <a:rPr lang="en-US" dirty="0"/>
              <a:t>criteria and related notifications</a:t>
            </a:r>
          </a:p>
          <a:p>
            <a:r>
              <a:rPr lang="en-US" dirty="0"/>
              <a:t>Identify cyber </a:t>
            </a:r>
            <a:r>
              <a:rPr lang="en-US" b="1" i="1" dirty="0"/>
              <a:t>incident management </a:t>
            </a:r>
            <a:r>
              <a:rPr lang="en-US" dirty="0"/>
              <a:t>structures</a:t>
            </a:r>
          </a:p>
          <a:p>
            <a:r>
              <a:rPr lang="en-US" dirty="0"/>
              <a:t>Validate cyber incident response </a:t>
            </a:r>
            <a:r>
              <a:rPr lang="en-US" b="1" i="1" dirty="0"/>
              <a:t>roles and responsibilities</a:t>
            </a:r>
          </a:p>
          <a:p>
            <a:r>
              <a:rPr lang="en-US" dirty="0"/>
              <a:t>Review cyber </a:t>
            </a:r>
            <a:r>
              <a:rPr lang="en-US" b="1" i="1" dirty="0"/>
              <a:t>resource request </a:t>
            </a:r>
            <a:r>
              <a:rPr lang="en-US" dirty="0"/>
              <a:t>and management processes</a:t>
            </a:r>
          </a:p>
          <a:p>
            <a:r>
              <a:rPr lang="en-US" dirty="0"/>
              <a:t>Discuss </a:t>
            </a:r>
            <a:r>
              <a:rPr lang="en-US" b="1" i="1" dirty="0"/>
              <a:t>public information </a:t>
            </a:r>
            <a:r>
              <a:rPr lang="en-US" dirty="0"/>
              <a:t>roles and responsibilities for cyber incidents</a:t>
            </a:r>
          </a:p>
          <a:p>
            <a:endParaRPr lang="en-US" dirty="0"/>
          </a:p>
        </p:txBody>
      </p:sp>
      <p:sp>
        <p:nvSpPr>
          <p:cNvPr id="2" name="Title 1"/>
          <p:cNvSpPr>
            <a:spLocks noGrp="1"/>
          </p:cNvSpPr>
          <p:nvPr>
            <p:ph type="title"/>
          </p:nvPr>
        </p:nvSpPr>
        <p:spPr/>
        <p:txBody>
          <a:bodyPr/>
          <a:lstStyle/>
          <a:p>
            <a:r>
              <a:rPr lang="en-US" dirty="0" smtClean="0"/>
              <a:t>Common Cyber Objectives</a:t>
            </a:r>
            <a:endParaRPr lang="en-US" dirty="0"/>
          </a:p>
        </p:txBody>
      </p:sp>
    </p:spTree>
    <p:extLst>
      <p:ext uri="{BB962C8B-B14F-4D97-AF65-F5344CB8AC3E}">
        <p14:creationId xmlns:p14="http://schemas.microsoft.com/office/powerpoint/2010/main" val="1722465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17</a:t>
            </a:fld>
            <a:endParaRPr lang="en-US" altLang="en-US" dirty="0"/>
          </a:p>
        </p:txBody>
      </p:sp>
      <p:sp>
        <p:nvSpPr>
          <p:cNvPr id="3" name="Content Placeholder 2"/>
          <p:cNvSpPr>
            <a:spLocks noGrp="1"/>
          </p:cNvSpPr>
          <p:nvPr>
            <p:ph idx="1"/>
          </p:nvPr>
        </p:nvSpPr>
        <p:spPr/>
        <p:txBody>
          <a:bodyPr/>
          <a:lstStyle/>
          <a:p>
            <a:r>
              <a:rPr lang="en-US" dirty="0" smtClean="0"/>
              <a:t>Mission Areas: Prevention, Protection, Mitigation, Response, Recovery</a:t>
            </a:r>
          </a:p>
          <a:p>
            <a:r>
              <a:rPr lang="en-US" dirty="0" smtClean="0"/>
              <a:t>NIST Framework: Identify, Protect, Detect, Respond, Recover</a:t>
            </a:r>
          </a:p>
          <a:p>
            <a:r>
              <a:rPr lang="en-US" dirty="0" smtClean="0"/>
              <a:t>Chronological or Functional: Information Sharing, Incident Management, etc.</a:t>
            </a:r>
          </a:p>
          <a:p>
            <a:r>
              <a:rPr lang="en-US" dirty="0" smtClean="0"/>
              <a:t>Examples:</a:t>
            </a:r>
          </a:p>
          <a:p>
            <a:pPr lvl="1"/>
            <a:r>
              <a:rPr lang="en-US" dirty="0" smtClean="0"/>
              <a:t>Prevention &gt; Protection &gt; Response</a:t>
            </a:r>
          </a:p>
          <a:p>
            <a:pPr lvl="1"/>
            <a:r>
              <a:rPr lang="en-US" dirty="0" smtClean="0"/>
              <a:t>Protect &gt; Detect &gt; Respond</a:t>
            </a:r>
          </a:p>
          <a:p>
            <a:pPr lvl="1"/>
            <a:r>
              <a:rPr lang="en-US" dirty="0" smtClean="0"/>
              <a:t>Information Sharing &gt; Incident Escalation &gt; Incident Management</a:t>
            </a:r>
          </a:p>
        </p:txBody>
      </p:sp>
      <p:sp>
        <p:nvSpPr>
          <p:cNvPr id="2" name="Title 1"/>
          <p:cNvSpPr>
            <a:spLocks noGrp="1"/>
          </p:cNvSpPr>
          <p:nvPr>
            <p:ph type="title"/>
          </p:nvPr>
        </p:nvSpPr>
        <p:spPr/>
        <p:txBody>
          <a:bodyPr/>
          <a:lstStyle/>
          <a:p>
            <a:r>
              <a:rPr lang="en-US" dirty="0" smtClean="0"/>
              <a:t>Exercise </a:t>
            </a:r>
            <a:r>
              <a:rPr lang="en-US" dirty="0" smtClean="0"/>
              <a:t>Structure</a:t>
            </a:r>
            <a:endParaRPr lang="en-US" dirty="0"/>
          </a:p>
        </p:txBody>
      </p:sp>
    </p:spTree>
    <p:extLst>
      <p:ext uri="{BB962C8B-B14F-4D97-AF65-F5344CB8AC3E}">
        <p14:creationId xmlns:p14="http://schemas.microsoft.com/office/powerpoint/2010/main" val="1066296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smtClean="0">
                <a:solidFill>
                  <a:srgbClr val="333333"/>
                </a:solidFill>
              </a:rPr>
              <a:pPr/>
              <a:t>18</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t>Cyber-induced Cyber Consequences</a:t>
            </a:r>
          </a:p>
          <a:p>
            <a:pPr lvl="1"/>
            <a:r>
              <a:rPr lang="en-US" altLang="en-US" dirty="0" smtClean="0"/>
              <a:t>Ransomware locks computers</a:t>
            </a:r>
            <a:endParaRPr lang="en-US" altLang="en-US" dirty="0"/>
          </a:p>
          <a:p>
            <a:pPr lvl="1"/>
            <a:r>
              <a:rPr lang="en-US" altLang="en-US" dirty="0" smtClean="0"/>
              <a:t>Vulnerability leads to data breach</a:t>
            </a:r>
          </a:p>
          <a:p>
            <a:r>
              <a:rPr lang="en-US" altLang="en-US" dirty="0" smtClean="0"/>
              <a:t>Cyber-induced Physical Consequences</a:t>
            </a:r>
          </a:p>
          <a:p>
            <a:pPr lvl="1"/>
            <a:r>
              <a:rPr lang="en-US" altLang="en-US" dirty="0" smtClean="0"/>
              <a:t>Malware causes power outage</a:t>
            </a:r>
          </a:p>
          <a:p>
            <a:pPr lvl="1"/>
            <a:r>
              <a:rPr lang="en-US" altLang="en-US" dirty="0" smtClean="0"/>
              <a:t>Hacker alters chemical levels at water treatment plant</a:t>
            </a:r>
          </a:p>
          <a:p>
            <a:r>
              <a:rPr lang="en-US" altLang="en-US" dirty="0" smtClean="0"/>
              <a:t>Physical-induced Cyber Consequences</a:t>
            </a:r>
          </a:p>
          <a:p>
            <a:pPr lvl="1"/>
            <a:r>
              <a:rPr lang="en-US" altLang="en-US" dirty="0" smtClean="0"/>
              <a:t>Flood impacts data center</a:t>
            </a:r>
          </a:p>
          <a:p>
            <a:pPr lvl="1"/>
            <a:r>
              <a:rPr lang="en-US" altLang="en-US" dirty="0" smtClean="0"/>
              <a:t>Cable cut degrades communications</a:t>
            </a:r>
          </a:p>
        </p:txBody>
      </p:sp>
      <p:sp>
        <p:nvSpPr>
          <p:cNvPr id="10242" name="Rectangle 2"/>
          <p:cNvSpPr>
            <a:spLocks noGrp="1" noChangeArrowheads="1"/>
          </p:cNvSpPr>
          <p:nvPr>
            <p:ph type="title"/>
          </p:nvPr>
        </p:nvSpPr>
        <p:spPr/>
        <p:txBody>
          <a:bodyPr/>
          <a:lstStyle/>
          <a:p>
            <a:r>
              <a:rPr lang="en-US" altLang="en-US" dirty="0" smtClean="0"/>
              <a:t>Scenario Concepts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19</a:t>
            </a:fld>
            <a:endParaRPr lang="en-US" altLang="en-US" dirty="0"/>
          </a:p>
        </p:txBody>
      </p:sp>
      <p:sp>
        <p:nvSpPr>
          <p:cNvPr id="3" name="Content Placeholder 2"/>
          <p:cNvSpPr>
            <a:spLocks noGrp="1"/>
          </p:cNvSpPr>
          <p:nvPr>
            <p:ph idx="1"/>
          </p:nvPr>
        </p:nvSpPr>
        <p:spPr/>
        <p:txBody>
          <a:bodyPr/>
          <a:lstStyle/>
          <a:p>
            <a:r>
              <a:rPr lang="en-US" dirty="0" smtClean="0"/>
              <a:t>Evaluation and improvement planning follow HSEEP guidance</a:t>
            </a:r>
          </a:p>
          <a:p>
            <a:r>
              <a:rPr lang="en-US" dirty="0" smtClean="0"/>
              <a:t>Common findings include:</a:t>
            </a:r>
          </a:p>
          <a:p>
            <a:pPr lvl="1"/>
            <a:r>
              <a:rPr lang="en-US" dirty="0" smtClean="0"/>
              <a:t>Cyber </a:t>
            </a:r>
            <a:r>
              <a:rPr lang="en-US" dirty="0"/>
              <a:t>not fully integrated into risk assessment process</a:t>
            </a:r>
          </a:p>
          <a:p>
            <a:pPr lvl="1"/>
            <a:r>
              <a:rPr lang="en-US" dirty="0"/>
              <a:t>Lack of strategic, operational, and tactical cyber planning</a:t>
            </a:r>
          </a:p>
          <a:p>
            <a:pPr lvl="1"/>
            <a:r>
              <a:rPr lang="en-US" dirty="0"/>
              <a:t>Lack of cyber integration into information sharing structures</a:t>
            </a:r>
          </a:p>
          <a:p>
            <a:pPr lvl="1"/>
            <a:r>
              <a:rPr lang="en-US" dirty="0"/>
              <a:t>Lack of cyber integration into incident management structures</a:t>
            </a:r>
          </a:p>
          <a:p>
            <a:pPr lvl="1"/>
            <a:r>
              <a:rPr lang="en-US" dirty="0"/>
              <a:t>Public information officers require training on cyber issues</a:t>
            </a:r>
          </a:p>
          <a:p>
            <a:pPr lvl="1"/>
            <a:endParaRPr lang="en-US" dirty="0"/>
          </a:p>
        </p:txBody>
      </p:sp>
      <p:sp>
        <p:nvSpPr>
          <p:cNvPr id="2" name="Title 1"/>
          <p:cNvSpPr>
            <a:spLocks noGrp="1"/>
          </p:cNvSpPr>
          <p:nvPr>
            <p:ph type="title"/>
          </p:nvPr>
        </p:nvSpPr>
        <p:spPr/>
        <p:txBody>
          <a:bodyPr/>
          <a:lstStyle/>
          <a:p>
            <a:r>
              <a:rPr lang="en-US" dirty="0" smtClean="0"/>
              <a:t>Exercise Outcomes</a:t>
            </a:r>
            <a:endParaRPr lang="en-US" dirty="0"/>
          </a:p>
        </p:txBody>
      </p:sp>
    </p:spTree>
    <p:extLst>
      <p:ext uri="{BB962C8B-B14F-4D97-AF65-F5344CB8AC3E}">
        <p14:creationId xmlns:p14="http://schemas.microsoft.com/office/powerpoint/2010/main" val="3048261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7FA732E-F0FC-4546-B861-DF79321443FE}" type="slidenum">
              <a:rPr lang="en-US" altLang="en-US" smtClean="0"/>
              <a:pPr/>
              <a:t>20</a:t>
            </a:fld>
            <a:endParaRPr lang="en-US" altLang="en-US" dirty="0"/>
          </a:p>
        </p:txBody>
      </p:sp>
      <p:pic>
        <p:nvPicPr>
          <p:cNvPr id="7" name="Picture 2" descr="The exercise cycle includes Design and Development, Conduct, Evaluation, and Improvement Planning. Program Management is carried out continuously through all phases." title="HSEEP Graphic"/>
          <p:cNvPicPr>
            <a:picLocks noGrp="1" noChangeAspect="1" noChangeArrowheads="1"/>
          </p:cNvPicPr>
          <p:nvPr>
            <p:ph sz="half" idx="11"/>
          </p:nvPr>
        </p:nvPicPr>
        <p:blipFill>
          <a:blip r:embed="rId3">
            <a:extLst>
              <a:ext uri="{28A0092B-C50C-407E-A947-70E740481C1C}">
                <a14:useLocalDpi xmlns:a14="http://schemas.microsoft.com/office/drawing/2010/main" val="0"/>
              </a:ext>
            </a:extLst>
          </a:blip>
          <a:srcRect/>
          <a:stretch>
            <a:fillRect/>
          </a:stretch>
        </p:blipFill>
        <p:spPr bwMode="auto">
          <a:xfrm>
            <a:off x="5334000" y="1524000"/>
            <a:ext cx="2819400" cy="28098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457200" y="1143000"/>
            <a:ext cx="4572000" cy="4495801"/>
          </a:xfrm>
        </p:spPr>
        <p:txBody>
          <a:bodyPr/>
          <a:lstStyle/>
          <a:p>
            <a:pPr>
              <a:buSzPct val="100000"/>
              <a:defRPr/>
            </a:pPr>
            <a:r>
              <a:rPr lang="en-US" dirty="0" smtClean="0"/>
              <a:t>Determine if cyber is </a:t>
            </a:r>
            <a:r>
              <a:rPr lang="en-US" dirty="0"/>
              <a:t>integrated in </a:t>
            </a:r>
            <a:r>
              <a:rPr lang="en-US" dirty="0" smtClean="0"/>
              <a:t>your disaster </a:t>
            </a:r>
            <a:r>
              <a:rPr lang="en-US" dirty="0"/>
              <a:t>planning and preparation </a:t>
            </a:r>
            <a:r>
              <a:rPr lang="en-US" dirty="0" smtClean="0"/>
              <a:t>processes</a:t>
            </a:r>
            <a:endParaRPr lang="en-US" dirty="0"/>
          </a:p>
          <a:p>
            <a:pPr>
              <a:buSzPct val="100000"/>
              <a:defRPr/>
            </a:pPr>
            <a:r>
              <a:rPr lang="en-US" dirty="0"/>
              <a:t>Ensure cyber considerations </a:t>
            </a:r>
            <a:r>
              <a:rPr lang="en-US" dirty="0" smtClean="0"/>
              <a:t>are included </a:t>
            </a:r>
            <a:r>
              <a:rPr lang="en-US" dirty="0"/>
              <a:t>throughout your Training and Exercise Plan</a:t>
            </a:r>
          </a:p>
          <a:p>
            <a:pPr>
              <a:buSzPct val="100000"/>
              <a:defRPr/>
            </a:pPr>
            <a:r>
              <a:rPr lang="en-US" dirty="0"/>
              <a:t>Check every exercise for cyber impacts</a:t>
            </a:r>
          </a:p>
          <a:p>
            <a:endParaRPr lang="en-US" dirty="0"/>
          </a:p>
        </p:txBody>
      </p:sp>
      <p:sp>
        <p:nvSpPr>
          <p:cNvPr id="5" name="Title 4"/>
          <p:cNvSpPr>
            <a:spLocks noGrp="1"/>
          </p:cNvSpPr>
          <p:nvPr>
            <p:ph type="title"/>
          </p:nvPr>
        </p:nvSpPr>
        <p:spPr/>
        <p:txBody>
          <a:bodyPr/>
          <a:lstStyle/>
          <a:p>
            <a:r>
              <a:rPr lang="en-US" dirty="0" smtClean="0"/>
              <a:t>Exercise Program Management</a:t>
            </a:r>
            <a:endParaRPr lang="en-US" dirty="0"/>
          </a:p>
        </p:txBody>
      </p:sp>
    </p:spTree>
    <p:extLst>
      <p:ext uri="{BB962C8B-B14F-4D97-AF65-F5344CB8AC3E}">
        <p14:creationId xmlns:p14="http://schemas.microsoft.com/office/powerpoint/2010/main" val="913864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Cyber Exercise Resources</a:t>
            </a:r>
            <a:endParaRPr lang="en-US" dirty="0"/>
          </a:p>
        </p:txBody>
      </p:sp>
    </p:spTree>
    <p:extLst>
      <p:ext uri="{BB962C8B-B14F-4D97-AF65-F5344CB8AC3E}">
        <p14:creationId xmlns:p14="http://schemas.microsoft.com/office/powerpoint/2010/main" val="3884235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22</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1584"/>
              </a:spcBef>
            </a:pPr>
            <a:r>
              <a:rPr lang="en-US" dirty="0" smtClean="0"/>
              <a:t>National Cyber Exercise Events</a:t>
            </a:r>
          </a:p>
          <a:p>
            <a:pPr>
              <a:spcBef>
                <a:spcPts val="1584"/>
              </a:spcBef>
            </a:pPr>
            <a:r>
              <a:rPr lang="en-US" dirty="0" smtClean="0"/>
              <a:t>End-to-End </a:t>
            </a:r>
            <a:r>
              <a:rPr lang="en-US" dirty="0"/>
              <a:t>Cyber Exercise Planning and Conduct</a:t>
            </a:r>
          </a:p>
          <a:p>
            <a:pPr>
              <a:spcBef>
                <a:spcPts val="1584"/>
              </a:spcBef>
            </a:pPr>
            <a:r>
              <a:rPr lang="en-US" dirty="0"/>
              <a:t>Cyber Exercise Consulting and SME Support</a:t>
            </a:r>
          </a:p>
          <a:p>
            <a:pPr>
              <a:spcBef>
                <a:spcPts val="1584"/>
              </a:spcBef>
            </a:pPr>
            <a:r>
              <a:rPr lang="en-US" dirty="0"/>
              <a:t>Cyber Planning </a:t>
            </a:r>
          </a:p>
          <a:p>
            <a:pPr>
              <a:spcBef>
                <a:spcPts val="1584"/>
              </a:spcBef>
            </a:pPr>
            <a:r>
              <a:rPr lang="en-US" dirty="0"/>
              <a:t>Off-the-Shelf Resources </a:t>
            </a:r>
          </a:p>
          <a:p>
            <a:pPr marL="0" indent="0">
              <a:buNone/>
            </a:pPr>
            <a:endParaRPr lang="en-US" altLang="en-US" dirty="0" smtClean="0"/>
          </a:p>
        </p:txBody>
      </p:sp>
      <p:sp>
        <p:nvSpPr>
          <p:cNvPr id="10242" name="Rectangle 2"/>
          <p:cNvSpPr>
            <a:spLocks noGrp="1" noChangeArrowheads="1"/>
          </p:cNvSpPr>
          <p:nvPr>
            <p:ph type="title"/>
          </p:nvPr>
        </p:nvSpPr>
        <p:spPr/>
        <p:txBody>
          <a:bodyPr/>
          <a:lstStyle/>
          <a:p>
            <a:r>
              <a:rPr lang="en-US" altLang="en-US" dirty="0" smtClean="0"/>
              <a:t>NCEPP Offerings</a:t>
            </a:r>
          </a:p>
        </p:txBody>
      </p:sp>
    </p:spTree>
    <p:extLst>
      <p:ext uri="{BB962C8B-B14F-4D97-AF65-F5344CB8AC3E}">
        <p14:creationId xmlns:p14="http://schemas.microsoft.com/office/powerpoint/2010/main" val="1885681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23</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spcBef>
                <a:spcPts val="600"/>
              </a:spcBef>
              <a:buNone/>
            </a:pPr>
            <a:r>
              <a:rPr lang="en-US" b="1" dirty="0" smtClean="0"/>
              <a:t>Cyber Storm</a:t>
            </a:r>
          </a:p>
          <a:p>
            <a:r>
              <a:rPr lang="en-US" dirty="0"/>
              <a:t>Flagship, biennial exercise series with extensive state participation</a:t>
            </a:r>
          </a:p>
          <a:p>
            <a:r>
              <a:rPr lang="en-US" dirty="0"/>
              <a:t>A forum for participants to:</a:t>
            </a:r>
          </a:p>
          <a:p>
            <a:pPr lvl="2">
              <a:buFont typeface="Courier New" panose="02070309020205020404" pitchFamily="49" charset="0"/>
              <a:buChar char="o"/>
            </a:pPr>
            <a:r>
              <a:rPr lang="en-US" dirty="0"/>
              <a:t>Simulate discovery of and response to a large-scale, coordinated cyber attack impacting critical infrastructure</a:t>
            </a:r>
          </a:p>
          <a:p>
            <a:pPr lvl="2">
              <a:buFont typeface="Courier New" panose="02070309020205020404" pitchFamily="49" charset="0"/>
              <a:buChar char="o"/>
            </a:pPr>
            <a:r>
              <a:rPr lang="en-US" dirty="0"/>
              <a:t>Exercise, evaluate, and improve processes, procedures, interactions, and information sharing mechanisms within their organization or community of interest</a:t>
            </a:r>
          </a:p>
          <a:p>
            <a:pPr marL="233363" lvl="1" indent="-233363">
              <a:spcBef>
                <a:spcPts val="1200"/>
              </a:spcBef>
            </a:pPr>
            <a:r>
              <a:rPr lang="en-US" dirty="0"/>
              <a:t>Cyber Storm </a:t>
            </a:r>
            <a:r>
              <a:rPr lang="en-US" dirty="0" smtClean="0"/>
              <a:t>VI: </a:t>
            </a:r>
            <a:r>
              <a:rPr lang="en-US" dirty="0" smtClean="0"/>
              <a:t>April </a:t>
            </a:r>
            <a:r>
              <a:rPr lang="en-US" dirty="0" smtClean="0"/>
              <a:t>2018</a:t>
            </a:r>
          </a:p>
          <a:p>
            <a:pPr marL="233363" lvl="1" indent="-233363">
              <a:spcBef>
                <a:spcPts val="1200"/>
              </a:spcBef>
            </a:pPr>
            <a:r>
              <a:rPr lang="en-US" dirty="0" smtClean="0"/>
              <a:t>Information: </a:t>
            </a:r>
            <a:r>
              <a:rPr lang="en-US" dirty="0" smtClean="0">
                <a:solidFill>
                  <a:schemeClr val="bg1">
                    <a:lumMod val="50000"/>
                    <a:lumOff val="50000"/>
                  </a:schemeClr>
                </a:solidFill>
              </a:rPr>
              <a:t>CyberStorm@hq.dhs.gov</a:t>
            </a:r>
            <a:r>
              <a:rPr lang="en-US" dirty="0" smtClean="0"/>
              <a:t> </a:t>
            </a:r>
            <a:endParaRPr lang="en-US" dirty="0"/>
          </a:p>
        </p:txBody>
      </p:sp>
      <p:sp>
        <p:nvSpPr>
          <p:cNvPr id="10242" name="Rectangle 2"/>
          <p:cNvSpPr>
            <a:spLocks noGrp="1" noChangeArrowheads="1"/>
          </p:cNvSpPr>
          <p:nvPr>
            <p:ph type="title"/>
          </p:nvPr>
        </p:nvSpPr>
        <p:spPr/>
        <p:txBody>
          <a:bodyPr/>
          <a:lstStyle/>
          <a:p>
            <a:r>
              <a:rPr lang="en-US" altLang="en-US" dirty="0" smtClean="0"/>
              <a:t>National Cyber Exercise Events</a:t>
            </a:r>
          </a:p>
        </p:txBody>
      </p:sp>
    </p:spTree>
    <p:extLst>
      <p:ext uri="{BB962C8B-B14F-4D97-AF65-F5344CB8AC3E}">
        <p14:creationId xmlns:p14="http://schemas.microsoft.com/office/powerpoint/2010/main" val="2241094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24</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spcBef>
                <a:spcPts val="600"/>
              </a:spcBef>
              <a:buNone/>
            </a:pPr>
            <a:r>
              <a:rPr lang="en-US" b="1" dirty="0" smtClean="0"/>
              <a:t>Cyber Guard Prelude</a:t>
            </a:r>
          </a:p>
          <a:p>
            <a:r>
              <a:rPr lang="en-US" dirty="0"/>
              <a:t>An environment t</a:t>
            </a:r>
            <a:r>
              <a:rPr lang="pt-BR" dirty="0"/>
              <a:t>o exercise </a:t>
            </a:r>
            <a:r>
              <a:rPr lang="pt-BR" dirty="0" smtClean="0"/>
              <a:t>information sharing</a:t>
            </a:r>
            <a:r>
              <a:rPr lang="en-US" dirty="0" smtClean="0"/>
              <a:t> </a:t>
            </a:r>
            <a:r>
              <a:rPr lang="en-US" dirty="0"/>
              <a:t>mechanisms, resource allocation, and augmentation processes, plans, and procedures during a national cyber crisis</a:t>
            </a:r>
          </a:p>
          <a:p>
            <a:r>
              <a:rPr lang="en-US" dirty="0"/>
              <a:t>NCEPP led first-ever Cyber Guard Prelude in June 2015</a:t>
            </a:r>
          </a:p>
          <a:p>
            <a:r>
              <a:rPr lang="en-US" dirty="0"/>
              <a:t>1500+ participants across federal, SLTT, private sector, and international </a:t>
            </a:r>
          </a:p>
          <a:p>
            <a:r>
              <a:rPr lang="en-US" dirty="0"/>
              <a:t>Prelude </a:t>
            </a:r>
            <a:r>
              <a:rPr lang="en-US" dirty="0" smtClean="0"/>
              <a:t>2017: </a:t>
            </a:r>
            <a:r>
              <a:rPr lang="en-US" dirty="0"/>
              <a:t>May </a:t>
            </a:r>
            <a:r>
              <a:rPr lang="en-US" dirty="0" smtClean="0"/>
              <a:t>23 - 25, </a:t>
            </a:r>
            <a:r>
              <a:rPr lang="en-US" dirty="0" smtClean="0"/>
              <a:t>2017</a:t>
            </a:r>
          </a:p>
          <a:p>
            <a:r>
              <a:rPr lang="en-US" dirty="0" smtClean="0"/>
              <a:t>Information: </a:t>
            </a:r>
            <a:r>
              <a:rPr lang="en-US" dirty="0" smtClean="0">
                <a:solidFill>
                  <a:schemeClr val="bg1">
                    <a:lumMod val="50000"/>
                    <a:lumOff val="50000"/>
                  </a:schemeClr>
                </a:solidFill>
              </a:rPr>
              <a:t>CEP@hq.dhs.gov </a:t>
            </a:r>
            <a:endParaRPr lang="en-US" dirty="0">
              <a:solidFill>
                <a:schemeClr val="bg1">
                  <a:lumMod val="50000"/>
                  <a:lumOff val="50000"/>
                </a:schemeClr>
              </a:solidFill>
            </a:endParaRPr>
          </a:p>
        </p:txBody>
      </p:sp>
      <p:sp>
        <p:nvSpPr>
          <p:cNvPr id="10242" name="Rectangle 2"/>
          <p:cNvSpPr>
            <a:spLocks noGrp="1" noChangeArrowheads="1"/>
          </p:cNvSpPr>
          <p:nvPr>
            <p:ph type="title"/>
          </p:nvPr>
        </p:nvSpPr>
        <p:spPr>
          <a:xfrm>
            <a:off x="315913" y="0"/>
            <a:ext cx="8599487" cy="914400"/>
          </a:xfrm>
        </p:spPr>
        <p:txBody>
          <a:bodyPr/>
          <a:lstStyle/>
          <a:p>
            <a:r>
              <a:rPr lang="en-US" altLang="en-US" dirty="0" smtClean="0"/>
              <a:t>National Cyber Exercise Events (cont.)</a:t>
            </a:r>
          </a:p>
        </p:txBody>
      </p:sp>
    </p:spTree>
    <p:extLst>
      <p:ext uri="{BB962C8B-B14F-4D97-AF65-F5344CB8AC3E}">
        <p14:creationId xmlns:p14="http://schemas.microsoft.com/office/powerpoint/2010/main" val="1294243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25</a:t>
            </a:fld>
            <a:endParaRPr lang="en-US" altLang="en-US" sz="1100" dirty="0">
              <a:solidFill>
                <a:srgbClr val="333333"/>
              </a:solidFill>
            </a:endParaRPr>
          </a:p>
        </p:txBody>
      </p:sp>
      <p:sp>
        <p:nvSpPr>
          <p:cNvPr id="10" name="Content Placeholder 5"/>
          <p:cNvSpPr txBox="1">
            <a:spLocks/>
          </p:cNvSpPr>
          <p:nvPr/>
        </p:nvSpPr>
        <p:spPr>
          <a:xfrm>
            <a:off x="381000" y="3581400"/>
            <a:ext cx="8229600" cy="2605723"/>
          </a:xfrm>
          <a:prstGeom prst="rect">
            <a:avLst/>
          </a:prstGeom>
        </p:spPr>
        <p:txBody>
          <a:bodyPr/>
          <a:lstStyle>
            <a:lvl1pPr marL="228600" indent="-228600" algn="l" rtl="0" eaLnBrk="0" fontAlgn="base" hangingPunct="0">
              <a:spcBef>
                <a:spcPct val="60000"/>
              </a:spcBef>
              <a:spcAft>
                <a:spcPct val="0"/>
              </a:spcAft>
              <a:buClr>
                <a:srgbClr val="333333"/>
              </a:buClr>
              <a:buFont typeface="Wingdings" pitchFamily="2" charset="2"/>
              <a:buChar char="§"/>
              <a:defRPr sz="2200" baseline="0">
                <a:solidFill>
                  <a:srgbClr val="333333"/>
                </a:solidFill>
                <a:latin typeface="+mn-lt"/>
                <a:ea typeface="+mn-ea"/>
                <a:cs typeface="+mn-cs"/>
              </a:defRPr>
            </a:lvl1pPr>
            <a:lvl2pPr marL="571500" indent="-223838"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2pPr>
            <a:lvl3pPr marL="909638" indent="-222250"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3pPr>
            <a:lvl4pPr marL="1258888" indent="-231775"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4pPr>
            <a:lvl5pPr marL="1598613" indent="-222250"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a:lstStyle>
          <a:p>
            <a:pPr marL="0" indent="0" algn="ctr">
              <a:spcBef>
                <a:spcPts val="1000"/>
              </a:spcBef>
              <a:buFont typeface="Wingdings" pitchFamily="2" charset="2"/>
              <a:buNone/>
            </a:pPr>
            <a:r>
              <a:rPr lang="en-US" kern="0" dirty="0" smtClean="0"/>
              <a:t>Planning Meetings</a:t>
            </a:r>
          </a:p>
          <a:p>
            <a:pPr marL="0" indent="0" algn="ctr">
              <a:spcBef>
                <a:spcPts val="1000"/>
              </a:spcBef>
              <a:buFont typeface="Wingdings" pitchFamily="2" charset="2"/>
              <a:buNone/>
            </a:pPr>
            <a:r>
              <a:rPr lang="en-US" kern="0" dirty="0" smtClean="0"/>
              <a:t>Documentation Development</a:t>
            </a:r>
          </a:p>
          <a:p>
            <a:pPr marL="0" indent="0" algn="ctr">
              <a:spcBef>
                <a:spcPts val="1000"/>
              </a:spcBef>
              <a:buFont typeface="Wingdings" pitchFamily="2" charset="2"/>
              <a:buNone/>
            </a:pPr>
            <a:r>
              <a:rPr lang="en-US" kern="0" dirty="0" smtClean="0"/>
              <a:t>Scenario Building</a:t>
            </a:r>
          </a:p>
          <a:p>
            <a:pPr marL="0" indent="0" algn="ctr">
              <a:spcBef>
                <a:spcPts val="1000"/>
              </a:spcBef>
              <a:buFont typeface="Wingdings" pitchFamily="2" charset="2"/>
              <a:buNone/>
            </a:pPr>
            <a:r>
              <a:rPr lang="en-US" kern="0" dirty="0" smtClean="0"/>
              <a:t>Facilitation/Exercise Control</a:t>
            </a:r>
          </a:p>
          <a:p>
            <a:pPr marL="0" indent="0" algn="ctr">
              <a:spcBef>
                <a:spcPts val="1000"/>
              </a:spcBef>
              <a:buFont typeface="Wingdings" pitchFamily="2" charset="2"/>
              <a:buNone/>
            </a:pPr>
            <a:r>
              <a:rPr lang="en-US" kern="0" dirty="0" smtClean="0"/>
              <a:t>After Action Report</a:t>
            </a:r>
          </a:p>
          <a:p>
            <a:endParaRPr lang="en-US" kern="0" dirty="0" smtClean="0"/>
          </a:p>
          <a:p>
            <a:endParaRPr lang="en-US" kern="0" dirty="0"/>
          </a:p>
        </p:txBody>
      </p:sp>
      <p:grpSp>
        <p:nvGrpSpPr>
          <p:cNvPr id="2" name="Group 1" descr="Discussion-based and Operations-based" title="Types of Exercises"/>
          <p:cNvGrpSpPr/>
          <p:nvPr/>
        </p:nvGrpSpPr>
        <p:grpSpPr>
          <a:xfrm>
            <a:off x="1676400" y="2194877"/>
            <a:ext cx="5791200" cy="1066800"/>
            <a:chOff x="1676400" y="2194877"/>
            <a:chExt cx="5791200" cy="1066800"/>
          </a:xfrm>
        </p:grpSpPr>
        <p:sp>
          <p:nvSpPr>
            <p:cNvPr id="8" name="Rounded Rectangle 7"/>
            <p:cNvSpPr/>
            <p:nvPr/>
          </p:nvSpPr>
          <p:spPr bwMode="auto">
            <a:xfrm>
              <a:off x="1676400" y="2194877"/>
              <a:ext cx="2819400" cy="1066800"/>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Discussion-based</a:t>
              </a:r>
            </a:p>
          </p:txBody>
        </p:sp>
        <p:sp>
          <p:nvSpPr>
            <p:cNvPr id="9" name="Rounded Rectangle 8"/>
            <p:cNvSpPr/>
            <p:nvPr/>
          </p:nvSpPr>
          <p:spPr bwMode="auto">
            <a:xfrm>
              <a:off x="4648200" y="2194877"/>
              <a:ext cx="2819400" cy="1066800"/>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Operations-based</a:t>
              </a:r>
            </a:p>
          </p:txBody>
        </p:sp>
      </p:grpSp>
      <p:sp>
        <p:nvSpPr>
          <p:cNvPr id="7" name="Content Placeholder 5"/>
          <p:cNvSpPr>
            <a:spLocks noGrp="1"/>
          </p:cNvSpPr>
          <p:nvPr>
            <p:ph idx="1"/>
          </p:nvPr>
        </p:nvSpPr>
        <p:spPr>
          <a:xfrm>
            <a:off x="457200" y="1143000"/>
            <a:ext cx="8229600" cy="4525963"/>
          </a:xfrm>
        </p:spPr>
        <p:txBody>
          <a:bodyPr/>
          <a:lstStyle/>
          <a:p>
            <a:pPr marL="0" indent="0">
              <a:buNone/>
            </a:pPr>
            <a:r>
              <a:rPr lang="en-US" dirty="0" smtClean="0"/>
              <a:t>NCEPP plans, executes, and supports the full spectrum of cyber exercises</a:t>
            </a:r>
            <a:endParaRPr lang="en-US" dirty="0"/>
          </a:p>
        </p:txBody>
      </p:sp>
      <p:sp>
        <p:nvSpPr>
          <p:cNvPr id="10242" name="Rectangle 2"/>
          <p:cNvSpPr>
            <a:spLocks noGrp="1" noChangeArrowheads="1"/>
          </p:cNvSpPr>
          <p:nvPr>
            <p:ph type="title"/>
          </p:nvPr>
        </p:nvSpPr>
        <p:spPr>
          <a:xfrm>
            <a:off x="315912" y="0"/>
            <a:ext cx="8604504" cy="914400"/>
          </a:xfrm>
        </p:spPr>
        <p:txBody>
          <a:bodyPr/>
          <a:lstStyle/>
          <a:p>
            <a:r>
              <a:rPr lang="en-US" altLang="en-US" sz="3200" dirty="0" smtClean="0"/>
              <a:t>End-to-End Cyber Exercise Planning and Conduct</a:t>
            </a:r>
          </a:p>
        </p:txBody>
      </p:sp>
    </p:spTree>
    <p:extLst>
      <p:ext uri="{BB962C8B-B14F-4D97-AF65-F5344CB8AC3E}">
        <p14:creationId xmlns:p14="http://schemas.microsoft.com/office/powerpoint/2010/main" val="2241094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26</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dirty="0"/>
              <a:t>NCEPP offers cyber exercise SMEs to consult on exercise design and development  </a:t>
            </a:r>
          </a:p>
          <a:p>
            <a:r>
              <a:rPr lang="en-US" dirty="0"/>
              <a:t>Scenario review</a:t>
            </a:r>
          </a:p>
          <a:p>
            <a:r>
              <a:rPr lang="en-US" dirty="0"/>
              <a:t>Participation in planning calls</a:t>
            </a:r>
          </a:p>
          <a:p>
            <a:r>
              <a:rPr lang="en-US" dirty="0"/>
              <a:t>Exercise controller/observer support</a:t>
            </a:r>
          </a:p>
          <a:p>
            <a:pPr marL="0" indent="0">
              <a:buNone/>
            </a:pPr>
            <a:endParaRPr lang="en-US" altLang="en-US" dirty="0" smtClean="0"/>
          </a:p>
        </p:txBody>
      </p:sp>
      <p:sp>
        <p:nvSpPr>
          <p:cNvPr id="10242" name="Rectangle 2"/>
          <p:cNvSpPr>
            <a:spLocks noGrp="1" noChangeArrowheads="1"/>
          </p:cNvSpPr>
          <p:nvPr>
            <p:ph type="title"/>
          </p:nvPr>
        </p:nvSpPr>
        <p:spPr/>
        <p:txBody>
          <a:bodyPr/>
          <a:lstStyle/>
          <a:p>
            <a:r>
              <a:rPr lang="en-US" altLang="en-US" sz="3600" dirty="0" smtClean="0"/>
              <a:t>Cyber Exercise Consulting &amp; SME Support</a:t>
            </a:r>
          </a:p>
        </p:txBody>
      </p:sp>
    </p:spTree>
    <p:extLst>
      <p:ext uri="{BB962C8B-B14F-4D97-AF65-F5344CB8AC3E}">
        <p14:creationId xmlns:p14="http://schemas.microsoft.com/office/powerpoint/2010/main" val="22410940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27</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dirty="0"/>
              <a:t>NCEPP assists in developing and revising integrated cyber plans </a:t>
            </a:r>
          </a:p>
          <a:p>
            <a:r>
              <a:rPr lang="en-US" dirty="0"/>
              <a:t>Cyber Planning Workshops</a:t>
            </a:r>
          </a:p>
          <a:p>
            <a:pPr lvl="1"/>
            <a:r>
              <a:rPr lang="en-US" dirty="0"/>
              <a:t>Workshop facilitation</a:t>
            </a:r>
          </a:p>
          <a:p>
            <a:pPr lvl="1"/>
            <a:r>
              <a:rPr lang="en-US" dirty="0"/>
              <a:t>Plan validation exercises</a:t>
            </a:r>
          </a:p>
          <a:p>
            <a:r>
              <a:rPr lang="en-US" dirty="0"/>
              <a:t>SME support for ongoing planning </a:t>
            </a:r>
            <a:r>
              <a:rPr lang="en-US" dirty="0" smtClean="0"/>
              <a:t>efforts</a:t>
            </a:r>
            <a:endParaRPr lang="en-US" dirty="0"/>
          </a:p>
        </p:txBody>
      </p:sp>
      <p:sp>
        <p:nvSpPr>
          <p:cNvPr id="10242" name="Rectangle 2"/>
          <p:cNvSpPr>
            <a:spLocks noGrp="1" noChangeArrowheads="1"/>
          </p:cNvSpPr>
          <p:nvPr>
            <p:ph type="title"/>
          </p:nvPr>
        </p:nvSpPr>
        <p:spPr/>
        <p:txBody>
          <a:bodyPr/>
          <a:lstStyle/>
          <a:p>
            <a:r>
              <a:rPr lang="en-US" altLang="en-US" dirty="0" smtClean="0"/>
              <a:t>Cyber Planning</a:t>
            </a:r>
          </a:p>
        </p:txBody>
      </p:sp>
    </p:spTree>
    <p:extLst>
      <p:ext uri="{BB962C8B-B14F-4D97-AF65-F5344CB8AC3E}">
        <p14:creationId xmlns:p14="http://schemas.microsoft.com/office/powerpoint/2010/main" val="2241094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28</a:t>
            </a:fld>
            <a:endParaRPr lang="en-US" altLang="en-US" sz="1100" dirty="0">
              <a:solidFill>
                <a:srgbClr val="333333"/>
              </a:solidFill>
            </a:endParaRPr>
          </a:p>
        </p:txBody>
      </p:sp>
      <p:sp>
        <p:nvSpPr>
          <p:cNvPr id="10243" name="Rectangle 3"/>
          <p:cNvSpPr>
            <a:spLocks noGrp="1" noChangeArrowheads="1"/>
          </p:cNvSpPr>
          <p:nvPr>
            <p:ph type="body" idx="1"/>
          </p:nvPr>
        </p:nvSpPr>
        <p:spPr bwMode="auto">
          <a:xfrm>
            <a:off x="457200" y="1143000"/>
            <a:ext cx="8229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t>Scenario Library</a:t>
            </a:r>
          </a:p>
          <a:p>
            <a:r>
              <a:rPr lang="en-US" dirty="0"/>
              <a:t>Cyber Tabletop Exercise Package (CTEP)</a:t>
            </a:r>
          </a:p>
          <a:p>
            <a:r>
              <a:rPr lang="en-US" dirty="0"/>
              <a:t>Virtual Tabletop Exercise (VTTX</a:t>
            </a:r>
            <a:r>
              <a:rPr lang="en-US" dirty="0" smtClean="0"/>
              <a:t>) </a:t>
            </a:r>
            <a:r>
              <a:rPr lang="en-US" i="1" dirty="0" smtClean="0"/>
              <a:t>next up April 22-24, 2017</a:t>
            </a:r>
            <a:endParaRPr lang="en-US" i="1" dirty="0"/>
          </a:p>
          <a:p>
            <a:r>
              <a:rPr lang="en-US" dirty="0" smtClean="0"/>
              <a:t>Cyber </a:t>
            </a:r>
            <a:r>
              <a:rPr lang="en-US" dirty="0"/>
              <a:t>Capabilities Planning Framework</a:t>
            </a:r>
          </a:p>
          <a:p>
            <a:pPr lvl="1"/>
            <a:r>
              <a:rPr lang="en-US" dirty="0"/>
              <a:t>Unclassified, high-level framework intended to help entities develop capability lists to support action plans</a:t>
            </a:r>
          </a:p>
          <a:p>
            <a:r>
              <a:rPr lang="en-US" dirty="0"/>
              <a:t>Cyber Incident Annex Template</a:t>
            </a:r>
          </a:p>
          <a:p>
            <a:pPr lvl="1"/>
            <a:r>
              <a:rPr lang="en-US" dirty="0"/>
              <a:t>Complements existing organization emergency response planning</a:t>
            </a:r>
          </a:p>
          <a:p>
            <a:pPr>
              <a:spcBef>
                <a:spcPts val="600"/>
              </a:spcBef>
            </a:pPr>
            <a:endParaRPr lang="en-US" dirty="0"/>
          </a:p>
          <a:p>
            <a:pPr marL="0" indent="0">
              <a:buNone/>
            </a:pPr>
            <a:endParaRPr lang="en-US" altLang="en-US" dirty="0" smtClean="0"/>
          </a:p>
        </p:txBody>
      </p:sp>
      <p:sp>
        <p:nvSpPr>
          <p:cNvPr id="10242" name="Rectangle 2"/>
          <p:cNvSpPr>
            <a:spLocks noGrp="1" noChangeArrowheads="1"/>
          </p:cNvSpPr>
          <p:nvPr>
            <p:ph type="title"/>
          </p:nvPr>
        </p:nvSpPr>
        <p:spPr/>
        <p:txBody>
          <a:bodyPr/>
          <a:lstStyle/>
          <a:p>
            <a:r>
              <a:rPr lang="en-US" altLang="en-US" dirty="0" smtClean="0"/>
              <a:t>Off-the-Shelf Resources</a:t>
            </a:r>
          </a:p>
        </p:txBody>
      </p:sp>
    </p:spTree>
    <p:extLst>
      <p:ext uri="{BB962C8B-B14F-4D97-AF65-F5344CB8AC3E}">
        <p14:creationId xmlns:p14="http://schemas.microsoft.com/office/powerpoint/2010/main" val="22410940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FA732E-F0FC-4546-B861-DF79321443FE}" type="slidenum">
              <a:rPr lang="en-US" altLang="en-US" smtClean="0"/>
              <a:pPr/>
              <a:t>29</a:t>
            </a:fld>
            <a:endParaRPr lang="en-US" altLang="en-US" dirty="0"/>
          </a:p>
        </p:txBody>
      </p:sp>
      <p:sp>
        <p:nvSpPr>
          <p:cNvPr id="3" name="Content Placeholder 2"/>
          <p:cNvSpPr>
            <a:spLocks noGrp="1"/>
          </p:cNvSpPr>
          <p:nvPr>
            <p:ph idx="1"/>
          </p:nvPr>
        </p:nvSpPr>
        <p:spPr/>
        <p:txBody>
          <a:bodyPr/>
          <a:lstStyle/>
          <a:p>
            <a:r>
              <a:rPr lang="en-US" dirty="0"/>
              <a:t>General</a:t>
            </a:r>
          </a:p>
          <a:p>
            <a:pPr lvl="1"/>
            <a:r>
              <a:rPr lang="en-US" dirty="0"/>
              <a:t>Critical Infrastructure Cyber Community (C3) Voluntary Program: </a:t>
            </a:r>
            <a:r>
              <a:rPr lang="en-US" dirty="0">
                <a:solidFill>
                  <a:schemeClr val="bg1">
                    <a:lumMod val="50000"/>
                    <a:lumOff val="50000"/>
                  </a:schemeClr>
                </a:solidFill>
              </a:rPr>
              <a:t>https://www.us-cert.gov/ccubedvp </a:t>
            </a:r>
          </a:p>
          <a:p>
            <a:pPr lvl="1"/>
            <a:r>
              <a:rPr lang="en-US" dirty="0"/>
              <a:t>DHS resources and programs: </a:t>
            </a:r>
            <a:r>
              <a:rPr lang="en-US" dirty="0">
                <a:solidFill>
                  <a:schemeClr val="bg1">
                    <a:lumMod val="50000"/>
                    <a:lumOff val="50000"/>
                  </a:schemeClr>
                </a:solidFill>
              </a:rPr>
              <a:t>https://www.dhs.gov/topic/cybersecurity </a:t>
            </a:r>
          </a:p>
          <a:p>
            <a:pPr lvl="1"/>
            <a:r>
              <a:rPr lang="en-US" dirty="0"/>
              <a:t>Cyber Security Advisors: </a:t>
            </a:r>
            <a:r>
              <a:rPr lang="en-US" dirty="0">
                <a:solidFill>
                  <a:schemeClr val="bg1">
                    <a:lumMod val="50000"/>
                    <a:lumOff val="50000"/>
                  </a:schemeClr>
                </a:solidFill>
              </a:rPr>
              <a:t>cyberadvisor@hq.dhs.gov</a:t>
            </a:r>
            <a:r>
              <a:rPr lang="en-US" dirty="0"/>
              <a:t> </a:t>
            </a:r>
          </a:p>
          <a:p>
            <a:r>
              <a:rPr lang="en-US" dirty="0"/>
              <a:t>Training</a:t>
            </a:r>
          </a:p>
          <a:p>
            <a:pPr lvl="1"/>
            <a:r>
              <a:rPr lang="en-US" dirty="0"/>
              <a:t>FedVTE</a:t>
            </a:r>
            <a:r>
              <a:rPr lang="en-US" dirty="0"/>
              <a:t>: </a:t>
            </a:r>
            <a:r>
              <a:rPr lang="en-US" dirty="0">
                <a:solidFill>
                  <a:schemeClr val="bg1">
                    <a:lumMod val="50000"/>
                    <a:lumOff val="50000"/>
                  </a:schemeClr>
                </a:solidFill>
              </a:rPr>
              <a:t>https://fedvte.usalearning.gov/ </a:t>
            </a:r>
          </a:p>
        </p:txBody>
      </p:sp>
      <p:sp>
        <p:nvSpPr>
          <p:cNvPr id="2" name="Title 1"/>
          <p:cNvSpPr>
            <a:spLocks noGrp="1"/>
          </p:cNvSpPr>
          <p:nvPr>
            <p:ph type="title"/>
          </p:nvPr>
        </p:nvSpPr>
        <p:spPr/>
        <p:txBody>
          <a:bodyPr/>
          <a:lstStyle/>
          <a:p>
            <a:r>
              <a:rPr lang="en-US" dirty="0" smtClean="0"/>
              <a:t>Additional Resources</a:t>
            </a:r>
            <a:endParaRPr lang="en-US" dirty="0"/>
          </a:p>
        </p:txBody>
      </p:sp>
    </p:spTree>
    <p:extLst>
      <p:ext uri="{BB962C8B-B14F-4D97-AF65-F5344CB8AC3E}">
        <p14:creationId xmlns:p14="http://schemas.microsoft.com/office/powerpoint/2010/main" val="1545766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fld id="{F7FA732E-F0FC-4546-B861-DF79321443FE}" type="slidenum">
              <a:rPr lang="en-US" altLang="en-US" smtClean="0"/>
              <a:pPr/>
              <a:t>30</a:t>
            </a:fld>
            <a:endParaRPr lang="en-US" altLang="en-US" dirty="0"/>
          </a:p>
        </p:txBody>
      </p:sp>
    </p:spTree>
    <p:extLst>
      <p:ext uri="{BB962C8B-B14F-4D97-AF65-F5344CB8AC3E}">
        <p14:creationId xmlns:p14="http://schemas.microsoft.com/office/powerpoint/2010/main" val="2551630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p:cNvSpPr>
            <a:spLocks noGrp="1"/>
          </p:cNvSpPr>
          <p:nvPr>
            <p:ph type="sldNum" sz="quarter" idx="10"/>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AB314FF-0463-4139-9CB6-48DD7D897B4D}" type="slidenum">
              <a:rPr lang="en-US" altLang="en-US" sz="1100">
                <a:solidFill>
                  <a:srgbClr val="333333"/>
                </a:solidFill>
              </a:rPr>
              <a:pPr/>
              <a:t>31</a:t>
            </a:fld>
            <a:endParaRPr lang="en-US" altLang="en-US" sz="1100" dirty="0">
              <a:solidFill>
                <a:srgbClr val="333333"/>
              </a:solidFill>
            </a:endParaRPr>
          </a:p>
        </p:txBody>
      </p:sp>
      <p:sp>
        <p:nvSpPr>
          <p:cNvPr id="7" name="Rectangle 3"/>
          <p:cNvSpPr txBox="1">
            <a:spLocks noChangeArrowheads="1"/>
          </p:cNvSpPr>
          <p:nvPr/>
        </p:nvSpPr>
        <p:spPr bwMode="auto">
          <a:xfrm>
            <a:off x="457200" y="1447800"/>
            <a:ext cx="8229600" cy="4495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60000"/>
              </a:spcBef>
              <a:spcAft>
                <a:spcPct val="0"/>
              </a:spcAft>
              <a:buClr>
                <a:srgbClr val="333333"/>
              </a:buClr>
              <a:buFont typeface="Wingdings" pitchFamily="2" charset="2"/>
              <a:buChar char="§"/>
              <a:defRPr sz="2200" baseline="0">
                <a:solidFill>
                  <a:srgbClr val="333333"/>
                </a:solidFill>
                <a:latin typeface="+mn-lt"/>
                <a:ea typeface="+mn-ea"/>
                <a:cs typeface="+mn-cs"/>
              </a:defRPr>
            </a:lvl1pPr>
            <a:lvl2pPr marL="571500" indent="-223838"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2pPr>
            <a:lvl3pPr marL="909638" indent="-222250" algn="l" rtl="0" eaLnBrk="0" fontAlgn="base" hangingPunct="0">
              <a:spcBef>
                <a:spcPct val="30000"/>
              </a:spcBef>
              <a:spcAft>
                <a:spcPct val="0"/>
              </a:spcAft>
              <a:buClr>
                <a:srgbClr val="333333"/>
              </a:buClr>
              <a:buFont typeface="Wingdings" panose="05000000000000000000" pitchFamily="2" charset="2"/>
              <a:buChar char="§"/>
              <a:defRPr sz="2200" baseline="0">
                <a:solidFill>
                  <a:srgbClr val="333333"/>
                </a:solidFill>
                <a:latin typeface="+mn-lt"/>
              </a:defRPr>
            </a:lvl3pPr>
            <a:lvl4pPr marL="1258888" indent="-231775"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4pPr>
            <a:lvl5pPr marL="1598613" indent="-222250" algn="l" rtl="0" eaLnBrk="0" fontAlgn="base" hangingPunct="0">
              <a:spcBef>
                <a:spcPct val="30000"/>
              </a:spcBef>
              <a:spcAft>
                <a:spcPct val="0"/>
              </a:spcAft>
              <a:buClr>
                <a:srgbClr val="333333"/>
              </a:buClr>
              <a:buFont typeface="Wingdings" panose="05000000000000000000" pitchFamily="2" charset="2"/>
              <a:buChar char="§"/>
              <a:defRPr sz="2000" baseline="0">
                <a:solidFill>
                  <a:srgbClr val="333333"/>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a:lstStyle>
          <a:p>
            <a:pPr marL="0" indent="0" algn="ctr">
              <a:spcBef>
                <a:spcPts val="600"/>
              </a:spcBef>
              <a:buNone/>
            </a:pPr>
            <a:endParaRPr lang="en-US" b="1" kern="0" dirty="0" smtClean="0"/>
          </a:p>
          <a:p>
            <a:pPr marL="0" indent="0" algn="ctr">
              <a:spcBef>
                <a:spcPts val="600"/>
              </a:spcBef>
              <a:buNone/>
            </a:pPr>
            <a:r>
              <a:rPr lang="en-US" b="1" kern="0" dirty="0" smtClean="0"/>
              <a:t>Lisa Beury-Russo</a:t>
            </a:r>
          </a:p>
          <a:p>
            <a:pPr marL="0" indent="0" algn="ctr">
              <a:spcBef>
                <a:spcPts val="600"/>
              </a:spcBef>
              <a:buNone/>
            </a:pPr>
            <a:r>
              <a:rPr lang="en-US" kern="0" dirty="0" smtClean="0"/>
              <a:t>National Cyber Exercise and Planning Program</a:t>
            </a:r>
          </a:p>
          <a:p>
            <a:pPr marL="0" indent="0" algn="ctr">
              <a:spcBef>
                <a:spcPts val="600"/>
              </a:spcBef>
              <a:buNone/>
            </a:pPr>
            <a:r>
              <a:rPr lang="en-US" kern="0" dirty="0" smtClean="0">
                <a:solidFill>
                  <a:schemeClr val="bg1">
                    <a:lumMod val="50000"/>
                    <a:lumOff val="50000"/>
                  </a:schemeClr>
                </a:solidFill>
              </a:rPr>
              <a:t>Lisa.BeuryRusso@hq.dhs.gov</a:t>
            </a:r>
          </a:p>
          <a:p>
            <a:pPr marL="0" indent="0" algn="ctr">
              <a:spcBef>
                <a:spcPts val="600"/>
              </a:spcBef>
              <a:buNone/>
            </a:pPr>
            <a:endParaRPr lang="en-US" kern="0" dirty="0"/>
          </a:p>
          <a:p>
            <a:pPr marL="0" indent="0" algn="ctr">
              <a:spcBef>
                <a:spcPts val="600"/>
              </a:spcBef>
              <a:buNone/>
            </a:pPr>
            <a:r>
              <a:rPr lang="en-US" b="1" kern="0" dirty="0" smtClean="0"/>
              <a:t>NCEPP</a:t>
            </a:r>
          </a:p>
          <a:p>
            <a:pPr marL="0" indent="0" algn="ctr">
              <a:spcBef>
                <a:spcPts val="600"/>
              </a:spcBef>
              <a:buNone/>
            </a:pPr>
            <a:r>
              <a:rPr lang="en-US" kern="0" dirty="0" smtClean="0">
                <a:solidFill>
                  <a:schemeClr val="bg1">
                    <a:lumMod val="50000"/>
                    <a:lumOff val="50000"/>
                  </a:schemeClr>
                </a:solidFill>
              </a:rPr>
              <a:t>cep@hq.dhs.gov</a:t>
            </a:r>
            <a:endParaRPr lang="en-US" kern="0" dirty="0">
              <a:solidFill>
                <a:schemeClr val="bg1">
                  <a:lumMod val="50000"/>
                  <a:lumOff val="50000"/>
                </a:schemeClr>
              </a:solidFill>
            </a:endParaRPr>
          </a:p>
          <a:p>
            <a:pPr marL="0" indent="0" algn="ctr">
              <a:spcBef>
                <a:spcPts val="600"/>
              </a:spcBef>
              <a:buNone/>
            </a:pPr>
            <a:r>
              <a:rPr lang="en-US" kern="0" dirty="0">
                <a:solidFill>
                  <a:schemeClr val="bg1">
                    <a:lumMod val="50000"/>
                    <a:lumOff val="50000"/>
                  </a:schemeClr>
                </a:solidFill>
              </a:rPr>
              <a:t>https://</a:t>
            </a:r>
            <a:r>
              <a:rPr lang="en-US" kern="0" dirty="0" smtClean="0">
                <a:solidFill>
                  <a:schemeClr val="bg1">
                    <a:lumMod val="50000"/>
                    <a:lumOff val="50000"/>
                  </a:schemeClr>
                </a:solidFill>
              </a:rPr>
              <a:t>hsin.dhs.gov/collab/NCCIC/NCEPP/ </a:t>
            </a:r>
            <a:endParaRPr lang="en-US" kern="0" dirty="0">
              <a:solidFill>
                <a:schemeClr val="bg1">
                  <a:lumMod val="50000"/>
                  <a:lumOff val="50000"/>
                </a:schemeClr>
              </a:solidFill>
            </a:endParaRPr>
          </a:p>
          <a:p>
            <a:pPr marL="0" indent="0">
              <a:spcBef>
                <a:spcPts val="600"/>
              </a:spcBef>
              <a:buNone/>
            </a:pPr>
            <a:endParaRPr lang="en-US" kern="0" dirty="0" smtClean="0"/>
          </a:p>
          <a:p>
            <a:pPr marL="0" indent="0">
              <a:buFont typeface="Wingdings" pitchFamily="2" charset="2"/>
              <a:buNone/>
            </a:pPr>
            <a:endParaRPr lang="en-US" altLang="en-US" kern="0" dirty="0" smtClean="0"/>
          </a:p>
        </p:txBody>
      </p:sp>
      <p:sp>
        <p:nvSpPr>
          <p:cNvPr id="10242" name="Rectangle 2"/>
          <p:cNvSpPr>
            <a:spLocks noGrp="1" noChangeArrowheads="1"/>
          </p:cNvSpPr>
          <p:nvPr>
            <p:ph type="title"/>
          </p:nvPr>
        </p:nvSpPr>
        <p:spPr/>
        <p:txBody>
          <a:bodyPr/>
          <a:lstStyle/>
          <a:p>
            <a:r>
              <a:rPr lang="en-US" altLang="en-US" dirty="0" smtClean="0"/>
              <a:t>Contact Us</a:t>
            </a:r>
          </a:p>
        </p:txBody>
      </p:sp>
    </p:spTree>
    <p:extLst>
      <p:ext uri="{BB962C8B-B14F-4D97-AF65-F5344CB8AC3E}">
        <p14:creationId xmlns:p14="http://schemas.microsoft.com/office/powerpoint/2010/main" val="3609449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DHS_Template_White">
  <a:themeElements>
    <a:clrScheme name="">
      <a:dk1>
        <a:srgbClr val="70BC1F"/>
      </a:dk1>
      <a:lt1>
        <a:srgbClr val="FFFFFF"/>
      </a:lt1>
      <a:dk2>
        <a:srgbClr val="000063"/>
      </a:dk2>
      <a:lt2>
        <a:srgbClr val="FF0000"/>
      </a:lt2>
      <a:accent1>
        <a:srgbClr val="FFDB00"/>
      </a:accent1>
      <a:accent2>
        <a:srgbClr val="0062C8"/>
      </a:accent2>
      <a:accent3>
        <a:srgbClr val="AAAAB7"/>
      </a:accent3>
      <a:accent4>
        <a:srgbClr val="DADADA"/>
      </a:accent4>
      <a:accent5>
        <a:srgbClr val="FFEAAA"/>
      </a:accent5>
      <a:accent6>
        <a:srgbClr val="0058B5"/>
      </a:accent6>
      <a:hlink>
        <a:srgbClr val="CC6600"/>
      </a:hlink>
      <a:folHlink>
        <a:srgbClr val="990099"/>
      </a:folHlink>
    </a:clrScheme>
    <a:fontScheme name="DHS_Template_Whi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HS_Template_White 1">
        <a:dk1>
          <a:srgbClr val="595959"/>
        </a:dk1>
        <a:lt1>
          <a:srgbClr val="F8D167"/>
        </a:lt1>
        <a:dk2>
          <a:srgbClr val="BF5FA7"/>
        </a:dk2>
        <a:lt2>
          <a:srgbClr val="92C9DD"/>
        </a:lt2>
        <a:accent1>
          <a:srgbClr val="9ED47C"/>
        </a:accent1>
        <a:accent2>
          <a:srgbClr val="F3728D"/>
        </a:accent2>
        <a:accent3>
          <a:srgbClr val="FBE5B8"/>
        </a:accent3>
        <a:accent4>
          <a:srgbClr val="4B4B4B"/>
        </a:accent4>
        <a:accent5>
          <a:srgbClr val="CCE6BF"/>
        </a:accent5>
        <a:accent6>
          <a:srgbClr val="DC677F"/>
        </a:accent6>
        <a:hlink>
          <a:srgbClr val="6E91BA"/>
        </a:hlink>
        <a:folHlink>
          <a:srgbClr val="BDBFD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DHS_Template_White</Template>
  <TotalTime>2648</TotalTime>
  <Words>2023</Words>
  <Application>Microsoft Office PowerPoint</Application>
  <PresentationFormat>On-screen Show (4:3)</PresentationFormat>
  <Paragraphs>297</Paragraphs>
  <Slides>31</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Courier New</vt:lpstr>
      <vt:lpstr>Times</vt:lpstr>
      <vt:lpstr>Times New Roman</vt:lpstr>
      <vt:lpstr>Wingdings</vt:lpstr>
      <vt:lpstr>DHS_Template_White</vt:lpstr>
      <vt:lpstr> National Cyber Exercise and  Planning Program (NCEPP)   CYBER EXERCISES</vt:lpstr>
      <vt:lpstr>PowerPoint Presentation</vt:lpstr>
      <vt:lpstr>Objectives</vt:lpstr>
      <vt:lpstr>Understanding Cybersecurity</vt:lpstr>
      <vt:lpstr>U.S. Data Breaches by Industry: 2017</vt:lpstr>
      <vt:lpstr>Core Capability: Cybersecurity</vt:lpstr>
      <vt:lpstr>High Priority, Low Capability</vt:lpstr>
      <vt:lpstr>Risk Components of Cybersecurity</vt:lpstr>
      <vt:lpstr>Cyber Exercises</vt:lpstr>
      <vt:lpstr>Why Exercise?</vt:lpstr>
      <vt:lpstr>Cyber Exercises are Unique</vt:lpstr>
      <vt:lpstr>Exercise Types</vt:lpstr>
      <vt:lpstr>Exercise Foundation</vt:lpstr>
      <vt:lpstr>Stakeholder Identification</vt:lpstr>
      <vt:lpstr>Mission Areas and Core Capabilities </vt:lpstr>
      <vt:lpstr>Common Cyber Objectives</vt:lpstr>
      <vt:lpstr>Exercise Structure</vt:lpstr>
      <vt:lpstr>Scenario Concepts</vt:lpstr>
      <vt:lpstr>Exercise Outcomes</vt:lpstr>
      <vt:lpstr>Exercise Program Management</vt:lpstr>
      <vt:lpstr>Cyber Exercise Resources</vt:lpstr>
      <vt:lpstr>NCEPP Offerings</vt:lpstr>
      <vt:lpstr>National Cyber Exercise Events</vt:lpstr>
      <vt:lpstr>National Cyber Exercise Events (cont.)</vt:lpstr>
      <vt:lpstr>End-to-End Cyber Exercise Planning and Conduct</vt:lpstr>
      <vt:lpstr>Cyber Exercise Consulting &amp; SME Support</vt:lpstr>
      <vt:lpstr>Cyber Planning</vt:lpstr>
      <vt:lpstr>Off-the-Shelf Resources</vt:lpstr>
      <vt:lpstr>Additional Resources</vt:lpstr>
      <vt:lpstr>Questions?</vt:lpstr>
      <vt:lpstr>Contact Us</vt:lpstr>
    </vt:vector>
  </TitlesOfParts>
  <Company>Transportation Security Administration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slide - 42 pt Times New Roman, White</dc:title>
  <dc:creator>Joseph B. Adamoli</dc:creator>
  <cp:lastModifiedBy>Beury-Russo, Lisa</cp:lastModifiedBy>
  <cp:revision>153</cp:revision>
  <cp:lastPrinted>2016-05-24T20:38:32Z</cp:lastPrinted>
  <dcterms:created xsi:type="dcterms:W3CDTF">2003-10-28T16:04:33Z</dcterms:created>
  <dcterms:modified xsi:type="dcterms:W3CDTF">2017-02-27T16:31:08Z</dcterms:modified>
</cp:coreProperties>
</file>