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notesMasterIdLst>
    <p:notesMasterId r:id="rId48"/>
  </p:notesMasterIdLst>
  <p:sldIdLst>
    <p:sldId id="305" r:id="rId3"/>
    <p:sldId id="257" r:id="rId4"/>
    <p:sldId id="258" r:id="rId5"/>
    <p:sldId id="259" r:id="rId6"/>
    <p:sldId id="260" r:id="rId7"/>
    <p:sldId id="261" r:id="rId8"/>
    <p:sldId id="302" r:id="rId9"/>
    <p:sldId id="303" r:id="rId10"/>
    <p:sldId id="263" r:id="rId11"/>
    <p:sldId id="264" r:id="rId12"/>
    <p:sldId id="265" r:id="rId13"/>
    <p:sldId id="266" r:id="rId14"/>
    <p:sldId id="267" r:id="rId15"/>
    <p:sldId id="299" r:id="rId16"/>
    <p:sldId id="269" r:id="rId17"/>
    <p:sldId id="268" r:id="rId18"/>
    <p:sldId id="270" r:id="rId19"/>
    <p:sldId id="298" r:id="rId20"/>
    <p:sldId id="271" r:id="rId21"/>
    <p:sldId id="272" r:id="rId22"/>
    <p:sldId id="273" r:id="rId23"/>
    <p:sldId id="274" r:id="rId24"/>
    <p:sldId id="275" r:id="rId25"/>
    <p:sldId id="276" r:id="rId26"/>
    <p:sldId id="277" r:id="rId27"/>
    <p:sldId id="278" r:id="rId28"/>
    <p:sldId id="279" r:id="rId29"/>
    <p:sldId id="280" r:id="rId30"/>
    <p:sldId id="281" r:id="rId31"/>
    <p:sldId id="283" r:id="rId32"/>
    <p:sldId id="284" r:id="rId33"/>
    <p:sldId id="286" r:id="rId34"/>
    <p:sldId id="287" r:id="rId35"/>
    <p:sldId id="288" r:id="rId36"/>
    <p:sldId id="289" r:id="rId37"/>
    <p:sldId id="290" r:id="rId38"/>
    <p:sldId id="291" r:id="rId39"/>
    <p:sldId id="300" r:id="rId40"/>
    <p:sldId id="301" r:id="rId41"/>
    <p:sldId id="292" r:id="rId42"/>
    <p:sldId id="293" r:id="rId43"/>
    <p:sldId id="294" r:id="rId44"/>
    <p:sldId id="295" r:id="rId45"/>
    <p:sldId id="296" r:id="rId46"/>
    <p:sldId id="297"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8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B439C8-E20B-491E-891E-496D54F242BA}" type="datetimeFigureOut">
              <a:rPr lang="en-US" smtClean="0"/>
              <a:t>1/2/2019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FC9CCA-6D93-4B5E-8A48-11F3F2C30603}" type="slidenum">
              <a:rPr lang="en-US" smtClean="0"/>
              <a:t>‹#›</a:t>
            </a:fld>
            <a:endParaRPr lang="en-US"/>
          </a:p>
        </p:txBody>
      </p:sp>
    </p:spTree>
    <p:extLst>
      <p:ext uri="{BB962C8B-B14F-4D97-AF65-F5344CB8AC3E}">
        <p14:creationId xmlns:p14="http://schemas.microsoft.com/office/powerpoint/2010/main" val="3411974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B2B2F-46E9-4C77-8917-7E877C5C9C79}" type="slidenum">
              <a:rPr lang="en-US" smtClean="0"/>
              <a:t>1</a:t>
            </a:fld>
            <a:endParaRPr lang="en-US"/>
          </a:p>
        </p:txBody>
      </p:sp>
    </p:spTree>
    <p:extLst>
      <p:ext uri="{BB962C8B-B14F-4D97-AF65-F5344CB8AC3E}">
        <p14:creationId xmlns:p14="http://schemas.microsoft.com/office/powerpoint/2010/main" val="2326043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Reference: </a:t>
            </a:r>
            <a:r>
              <a:rPr lang="en-US" sz="1200" dirty="0" err="1"/>
              <a:t>Kelen</a:t>
            </a:r>
            <a:r>
              <a:rPr lang="en-US" sz="1200" dirty="0"/>
              <a:t>, Catlett, </a:t>
            </a:r>
            <a:r>
              <a:rPr lang="en-US" sz="1200" dirty="0" err="1"/>
              <a:t>Kubit</a:t>
            </a:r>
            <a:r>
              <a:rPr lang="en-US" sz="1200" dirty="0"/>
              <a:t>, Hsieh (2012). Hospital-based shootings in the United States: 2000 to 2011. Annals of Emergency Medicine.</a:t>
            </a:r>
          </a:p>
          <a:p>
            <a:endParaRPr lang="en-US" dirty="0"/>
          </a:p>
        </p:txBody>
      </p:sp>
      <p:sp>
        <p:nvSpPr>
          <p:cNvPr id="4" name="Slide Number Placeholder 3"/>
          <p:cNvSpPr>
            <a:spLocks noGrp="1"/>
          </p:cNvSpPr>
          <p:nvPr>
            <p:ph type="sldNum" sz="quarter" idx="10"/>
          </p:nvPr>
        </p:nvSpPr>
        <p:spPr/>
        <p:txBody>
          <a:bodyPr/>
          <a:lstStyle/>
          <a:p>
            <a:fld id="{E5FC9CCA-6D93-4B5E-8A48-11F3F2C30603}" type="slidenum">
              <a:rPr lang="en-US" smtClean="0"/>
              <a:t>8</a:t>
            </a:fld>
            <a:endParaRPr lang="en-US"/>
          </a:p>
        </p:txBody>
      </p:sp>
    </p:spTree>
    <p:extLst>
      <p:ext uri="{BB962C8B-B14F-4D97-AF65-F5344CB8AC3E}">
        <p14:creationId xmlns:p14="http://schemas.microsoft.com/office/powerpoint/2010/main" val="2435362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3600"/>
            <a:ext cx="8153400" cy="1981200"/>
          </a:xfrm>
          <a:prstGeom prst="rect">
            <a:avLst/>
          </a:prstGeom>
        </p:spPr>
        <p:txBody>
          <a:bodyPr anchor="b" anchorCtr="0"/>
          <a:lstStyle>
            <a:lvl1pPr algn="l">
              <a:defRPr sz="4000" b="1">
                <a:solidFill>
                  <a:schemeClr val="tx2"/>
                </a:solidFill>
                <a:latin typeface="+mj-lt"/>
                <a:cs typeface="Tahoma"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57200" y="4267200"/>
            <a:ext cx="5486400" cy="457200"/>
          </a:xfrm>
          <a:prstGeom prst="rect">
            <a:avLst/>
          </a:prstGeom>
        </p:spPr>
        <p:txBody>
          <a:bodyPr/>
          <a:lstStyle>
            <a:lvl1pPr marL="0" indent="0" algn="l">
              <a:buNone/>
              <a:defRPr sz="2000">
                <a:solidFill>
                  <a:schemeClr val="tx2"/>
                </a:solidFill>
                <a:latin typeface="+mn-lt"/>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6"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7"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8" name="Slide Number Placeholder 5"/>
          <p:cNvSpPr>
            <a:spLocks noGrp="1"/>
          </p:cNvSpPr>
          <p:nvPr>
            <p:ph type="sldNum" sz="quarter" idx="4"/>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771" y="796277"/>
            <a:ext cx="1542143" cy="61523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prstGeom prst="rect">
            <a:avLst/>
          </a:prstGeom>
        </p:spPr>
        <p:txBody>
          <a:bodyPr anchor="b" anchorCtr="0"/>
          <a:lstStyle>
            <a:lvl1pPr algn="l">
              <a:defRPr sz="3400">
                <a:solidFill>
                  <a:schemeClr val="tx2"/>
                </a:solidFill>
                <a:latin typeface="+mj-lt"/>
                <a:cs typeface="Tahoma"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828800"/>
            <a:ext cx="8229600" cy="3962400"/>
          </a:xfrm>
          <a:prstGeom prst="rect">
            <a:avLst/>
          </a:prstGeom>
        </p:spPr>
        <p:txBody>
          <a:bodyPr/>
          <a:lstStyle>
            <a:lvl1pPr marL="341313" indent="-341313">
              <a:spcBef>
                <a:spcPts val="0"/>
              </a:spcBef>
              <a:spcAft>
                <a:spcPts val="600"/>
              </a:spcAft>
              <a:buClr>
                <a:schemeClr val="accent6"/>
              </a:buClr>
              <a:buSzPct val="110000"/>
              <a:buFont typeface="Wingdings" pitchFamily="2" charset="2"/>
              <a:buChar char=""/>
              <a:defRPr sz="2800"/>
            </a:lvl1pPr>
            <a:lvl2pPr marL="682625" indent="-341313">
              <a:spcBef>
                <a:spcPts val="0"/>
              </a:spcBef>
              <a:spcAft>
                <a:spcPts val="600"/>
              </a:spcAft>
              <a:buClr>
                <a:schemeClr val="tx2">
                  <a:lumMod val="60000"/>
                  <a:lumOff val="40000"/>
                </a:schemeClr>
              </a:buClr>
              <a:buSzPct val="75000"/>
              <a:buFont typeface="Wingdings 3" pitchFamily="18" charset="2"/>
              <a:buChar char=""/>
              <a:tabLst/>
              <a:defRPr/>
            </a:lvl2pPr>
            <a:lvl3pPr marL="1023938" indent="-339725">
              <a:spcBef>
                <a:spcPts val="0"/>
              </a:spcBef>
              <a:spcAft>
                <a:spcPts val="600"/>
              </a:spcAft>
              <a:defRPr/>
            </a:lvl3pPr>
            <a:lvl4pPr marL="1312863" indent="-228600">
              <a:spcBef>
                <a:spcPts val="0"/>
              </a:spcBef>
              <a:spcAft>
                <a:spcPts val="600"/>
              </a:spcAft>
              <a:buClr>
                <a:schemeClr val="tx2"/>
              </a:buClr>
              <a:defRPr/>
            </a:lvl4pPr>
            <a:lvl5pPr marL="1538288" indent="-228600">
              <a:spcBef>
                <a:spcPts val="0"/>
              </a:spcBef>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5"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7" name="Slide Number Placeholder 5"/>
          <p:cNvSpPr>
            <a:spLocks noGrp="1"/>
          </p:cNvSpPr>
          <p:nvPr>
            <p:ph type="sldNum" sz="quarter" idx="4"/>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3"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5" name="Slide Number Placeholder 5"/>
          <p:cNvSpPr>
            <a:spLocks noGrp="1"/>
          </p:cNvSpPr>
          <p:nvPr>
            <p:ph type="sldNum" sz="quarter" idx="4"/>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5025" y="1981201"/>
            <a:ext cx="4041775" cy="4144962"/>
          </a:xfrm>
          <a:prstGeom prst="rect">
            <a:avLst/>
          </a:prstGeom>
        </p:spPr>
        <p:txBody>
          <a:bodyPr/>
          <a:lstStyle>
            <a:lvl1pPr marL="341313" indent="-341313" algn="l" rtl="0" eaLnBrk="1" fontAlgn="base" hangingPunct="1">
              <a:spcBef>
                <a:spcPts val="0"/>
              </a:spcBef>
              <a:spcAft>
                <a:spcPts val="600"/>
              </a:spcAft>
              <a:buClr>
                <a:schemeClr val="accent6"/>
              </a:buClr>
              <a:buSzPct val="110000"/>
              <a:buFont typeface="Wingdings" pitchFamily="2" charset="2"/>
              <a:buChar char=""/>
              <a:defRPr sz="2400"/>
            </a:lvl1pPr>
            <a:lvl2pPr marL="682625" indent="-341313" algn="l" rtl="0" eaLnBrk="1" fontAlgn="base" hangingPunct="1">
              <a:spcBef>
                <a:spcPts val="0"/>
              </a:spcBef>
              <a:spcAft>
                <a:spcPts val="600"/>
              </a:spcAft>
              <a:buClr>
                <a:schemeClr val="tx2">
                  <a:lumMod val="60000"/>
                  <a:lumOff val="40000"/>
                </a:schemeClr>
              </a:buClr>
              <a:buSzPct val="75000"/>
              <a:buFont typeface="Wingdings 3" pitchFamily="18" charset="2"/>
              <a:buChar char=""/>
              <a:tabLst/>
              <a:defRPr sz="2000"/>
            </a:lvl2pPr>
            <a:lvl3pPr marL="1023938" indent="-339725" algn="l" rtl="0" eaLnBrk="1" fontAlgn="base" hangingPunct="1">
              <a:spcBef>
                <a:spcPts val="0"/>
              </a:spcBef>
              <a:spcAft>
                <a:spcPts val="600"/>
              </a:spcAft>
              <a:buClr>
                <a:schemeClr val="tx1"/>
              </a:buClr>
              <a:buFont typeface="Arial" charset="0"/>
              <a:buChar char="–"/>
              <a:defRPr sz="1800"/>
            </a:lvl3pPr>
            <a:lvl4pPr marL="1312863" indent="-228600" algn="l" rtl="0" eaLnBrk="1" fontAlgn="base" hangingPunct="1">
              <a:spcBef>
                <a:spcPts val="0"/>
              </a:spcBef>
              <a:spcAft>
                <a:spcPts val="600"/>
              </a:spcAft>
              <a:buClr>
                <a:schemeClr val="tx2"/>
              </a:buClr>
              <a:buFont typeface="Times New Roman" pitchFamily="18" charset="0"/>
              <a:buChar char="•"/>
              <a:defRPr sz="1600"/>
            </a:lvl4pPr>
            <a:lvl5pPr marL="1538288" indent="-228600" algn="l" rtl="0" eaLnBrk="1" fontAlgn="base" hangingPunct="1">
              <a:spcBef>
                <a:spcPts val="0"/>
              </a:spcBef>
              <a:spcAft>
                <a:spcPts val="600"/>
              </a:spcAft>
              <a:buChar cha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57200" y="609600"/>
            <a:ext cx="8229600" cy="990600"/>
          </a:xfrm>
          <a:prstGeom prst="rect">
            <a:avLst/>
          </a:prstGeom>
        </p:spPr>
        <p:txBody>
          <a:bodyPr anchor="b" anchorCtr="0"/>
          <a:lstStyle>
            <a:lvl1pPr algn="l">
              <a:defRPr sz="3400">
                <a:solidFill>
                  <a:schemeClr val="tx2"/>
                </a:solidFill>
                <a:latin typeface="+mj-lt"/>
                <a:cs typeface="Tahoma" pitchFamily="34" charset="0"/>
              </a:defRPr>
            </a:lvl1pPr>
          </a:lstStyle>
          <a:p>
            <a:r>
              <a:rPr lang="en-US"/>
              <a:t>Click to edit Master title style</a:t>
            </a:r>
            <a:endParaRPr lang="en-US" dirty="0"/>
          </a:p>
        </p:txBody>
      </p:sp>
      <p:sp>
        <p:nvSpPr>
          <p:cNvPr id="7" name="Content Placeholder 5"/>
          <p:cNvSpPr>
            <a:spLocks noGrp="1"/>
          </p:cNvSpPr>
          <p:nvPr>
            <p:ph sz="quarter" idx="10"/>
          </p:nvPr>
        </p:nvSpPr>
        <p:spPr>
          <a:xfrm>
            <a:off x="457200" y="1981200"/>
            <a:ext cx="4041775" cy="4144962"/>
          </a:xfrm>
          <a:prstGeom prst="rect">
            <a:avLst/>
          </a:prstGeom>
        </p:spPr>
        <p:txBody>
          <a:bodyPr/>
          <a:lstStyle>
            <a:lvl1pPr marL="341313" indent="-341313" algn="l" rtl="0" eaLnBrk="1" fontAlgn="base" hangingPunct="1">
              <a:spcBef>
                <a:spcPts val="0"/>
              </a:spcBef>
              <a:spcAft>
                <a:spcPts val="600"/>
              </a:spcAft>
              <a:buClr>
                <a:schemeClr val="accent6"/>
              </a:buClr>
              <a:buSzPct val="110000"/>
              <a:buFont typeface="Wingdings" pitchFamily="2" charset="2"/>
              <a:buChar char=""/>
              <a:defRPr sz="2400"/>
            </a:lvl1pPr>
            <a:lvl2pPr marL="682625" indent="-341313" algn="l" rtl="0" eaLnBrk="1" fontAlgn="base" hangingPunct="1">
              <a:spcBef>
                <a:spcPts val="0"/>
              </a:spcBef>
              <a:spcAft>
                <a:spcPts val="600"/>
              </a:spcAft>
              <a:buClr>
                <a:schemeClr val="tx2">
                  <a:lumMod val="60000"/>
                  <a:lumOff val="40000"/>
                </a:schemeClr>
              </a:buClr>
              <a:buSzPct val="75000"/>
              <a:buFont typeface="Wingdings 3" pitchFamily="18" charset="2"/>
              <a:buChar char=""/>
              <a:tabLst/>
              <a:defRPr sz="2000"/>
            </a:lvl2pPr>
            <a:lvl3pPr marL="1023938" indent="-339725" algn="l" rtl="0" eaLnBrk="1" fontAlgn="base" hangingPunct="1">
              <a:spcBef>
                <a:spcPts val="0"/>
              </a:spcBef>
              <a:spcAft>
                <a:spcPts val="600"/>
              </a:spcAft>
              <a:buClr>
                <a:schemeClr val="tx1"/>
              </a:buClr>
              <a:buFont typeface="Arial" charset="0"/>
              <a:buChar char="–"/>
              <a:defRPr sz="1800"/>
            </a:lvl3pPr>
            <a:lvl4pPr marL="1312863" indent="-228600" algn="l" rtl="0" eaLnBrk="1" fontAlgn="base" hangingPunct="1">
              <a:spcBef>
                <a:spcPts val="0"/>
              </a:spcBef>
              <a:spcAft>
                <a:spcPts val="600"/>
              </a:spcAft>
              <a:buClr>
                <a:schemeClr val="tx2"/>
              </a:buClr>
              <a:buFont typeface="Times New Roman" pitchFamily="18" charset="0"/>
              <a:buChar char="•"/>
              <a:defRPr sz="1600"/>
            </a:lvl4pPr>
            <a:lvl5pPr marL="1538288" indent="-228600" algn="l" rtl="0" eaLnBrk="1" fontAlgn="base" hangingPunct="1">
              <a:spcBef>
                <a:spcPts val="0"/>
              </a:spcBef>
              <a:spcAft>
                <a:spcPts val="600"/>
              </a:spcAft>
              <a:buChar cha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9"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11" name="Slide Number Placeholder 5"/>
          <p:cNvSpPr>
            <a:spLocks noGrp="1"/>
          </p:cNvSpPr>
          <p:nvPr>
            <p:ph type="sldNum" sz="quarter" idx="11"/>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Divider">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ctrTitle"/>
          </p:nvPr>
        </p:nvSpPr>
        <p:spPr>
          <a:xfrm>
            <a:off x="457200" y="2362200"/>
            <a:ext cx="8153400" cy="1752600"/>
          </a:xfrm>
          <a:prstGeom prst="rect">
            <a:avLst/>
          </a:prstGeom>
        </p:spPr>
        <p:txBody>
          <a:bodyPr anchor="b" anchorCtr="0"/>
          <a:lstStyle>
            <a:lvl1pPr algn="r">
              <a:defRPr sz="4000" b="1">
                <a:solidFill>
                  <a:schemeClr val="tx2"/>
                </a:solidFill>
                <a:latin typeface="+mj-lt"/>
                <a:cs typeface="Tahoma" pitchFamily="34" charset="0"/>
              </a:defRPr>
            </a:lvl1pPr>
          </a:lstStyle>
          <a:p>
            <a:r>
              <a:rPr lang="en-US"/>
              <a:t>Click to edit Master title style</a:t>
            </a:r>
            <a:endParaRPr lang="en-US" dirty="0"/>
          </a:p>
        </p:txBody>
      </p:sp>
      <p:sp>
        <p:nvSpPr>
          <p:cNvPr id="4" name="Subtitle 2"/>
          <p:cNvSpPr>
            <a:spLocks noGrp="1"/>
          </p:cNvSpPr>
          <p:nvPr>
            <p:ph type="subTitle" idx="1"/>
          </p:nvPr>
        </p:nvSpPr>
        <p:spPr>
          <a:xfrm>
            <a:off x="457200" y="4267200"/>
            <a:ext cx="8153400" cy="457200"/>
          </a:xfrm>
          <a:prstGeom prst="rect">
            <a:avLst/>
          </a:prstGeom>
        </p:spPr>
        <p:txBody>
          <a:bodyPr/>
          <a:lstStyle>
            <a:lvl1pPr marL="0" indent="0" algn="r">
              <a:buNone/>
              <a:defRPr sz="2000">
                <a:solidFill>
                  <a:schemeClr val="tx2"/>
                </a:solidFill>
                <a:latin typeface="+mn-lt"/>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5"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6"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8" name="Slide Number Placeholder 5"/>
          <p:cNvSpPr>
            <a:spLocks noGrp="1"/>
          </p:cNvSpPr>
          <p:nvPr>
            <p:ph type="sldNum" sz="quarter" idx="4"/>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1"/>
          <p:cNvSpPr>
            <a:spLocks noGrp="1"/>
          </p:cNvSpPr>
          <p:nvPr>
            <p:ph type="title"/>
          </p:nvPr>
        </p:nvSpPr>
        <p:spPr>
          <a:xfrm>
            <a:off x="457200" y="609600"/>
            <a:ext cx="8229600" cy="990600"/>
          </a:xfrm>
          <a:prstGeom prst="rect">
            <a:avLst/>
          </a:prstGeom>
        </p:spPr>
        <p:txBody>
          <a:bodyPr anchor="b" anchorCtr="0"/>
          <a:lstStyle>
            <a:lvl1pPr algn="l">
              <a:defRPr sz="3400">
                <a:solidFill>
                  <a:schemeClr val="tx2"/>
                </a:solidFill>
                <a:latin typeface="+mj-lt"/>
                <a:cs typeface="Tahoma" pitchFamily="34" charset="0"/>
              </a:defRPr>
            </a:lvl1pPr>
          </a:lstStyle>
          <a:p>
            <a:r>
              <a:rPr lang="en-US"/>
              <a:t>Click to edit Master title style</a:t>
            </a:r>
            <a:endParaRPr lang="en-US" dirty="0"/>
          </a:p>
        </p:txBody>
      </p:sp>
      <p:sp>
        <p:nvSpPr>
          <p:cNvPr id="3"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5"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7" name="Slide Number Placeholder 5"/>
          <p:cNvSpPr>
            <a:spLocks noGrp="1"/>
          </p:cNvSpPr>
          <p:nvPr>
            <p:ph type="sldNum" sz="quarter" idx="4"/>
          </p:nvPr>
        </p:nvSpPr>
        <p:spPr>
          <a:xfrm>
            <a:off x="8077200" y="6569075"/>
            <a:ext cx="762000" cy="288925"/>
          </a:xfrm>
          <a:prstGeom prst="rect">
            <a:avLst/>
          </a:prstGeom>
        </p:spPr>
        <p:txBody>
          <a:bodyPr/>
          <a:lstStyle>
            <a:lvl1pPr>
              <a:defRPr sz="1050"/>
            </a:lvl1pPr>
          </a:lstStyle>
          <a:p>
            <a:fld id="{F43B83BB-9224-498D-A22B-E775CB02F0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95E387-B45B-4BEF-A15D-FBE63BCDD123}" type="datetime1">
              <a:rPr lang="en-US" smtClean="0"/>
              <a:t>1/2/2019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r"/>
            <a:fld id="{042AED99-7FB4-404E-8A97-64753DCE42EC}" type="slidenum">
              <a:rPr lang="en-US" smtClean="0"/>
              <a:pPr algn="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3"/>
          <p:cNvSpPr>
            <a:spLocks noGrp="1"/>
          </p:cNvSpPr>
          <p:nvPr>
            <p:ph type="dt" sz="half" idx="2"/>
          </p:nvPr>
        </p:nvSpPr>
        <p:spPr>
          <a:xfrm>
            <a:off x="381000" y="6569075"/>
            <a:ext cx="2133600" cy="288925"/>
          </a:xfrm>
          <a:prstGeom prst="rect">
            <a:avLst/>
          </a:prstGeom>
        </p:spPr>
        <p:txBody>
          <a:bodyPr/>
          <a:lstStyle>
            <a:lvl1pPr>
              <a:defRPr sz="1050"/>
            </a:lvl1pPr>
          </a:lstStyle>
          <a:p>
            <a:fld id="{418FD99D-874B-418B-858B-763418C328D1}" type="datetimeFigureOut">
              <a:rPr lang="en-US" smtClean="0"/>
              <a:t>1/2/2019</a:t>
            </a:fld>
            <a:endParaRPr lang="en-US"/>
          </a:p>
        </p:txBody>
      </p:sp>
      <p:sp>
        <p:nvSpPr>
          <p:cNvPr id="3" name="Footer Placeholder 4"/>
          <p:cNvSpPr>
            <a:spLocks noGrp="1"/>
          </p:cNvSpPr>
          <p:nvPr>
            <p:ph type="ftr" sz="quarter" idx="3"/>
          </p:nvPr>
        </p:nvSpPr>
        <p:spPr>
          <a:xfrm>
            <a:off x="2667000" y="6569075"/>
            <a:ext cx="5257800" cy="288925"/>
          </a:xfrm>
          <a:prstGeom prst="rect">
            <a:avLst/>
          </a:prstGeom>
        </p:spPr>
        <p:txBody>
          <a:bodyPr/>
          <a:lstStyle>
            <a:lvl1pPr>
              <a:defRPr sz="1050"/>
            </a:lvl1pPr>
          </a:lstStyle>
          <a:p>
            <a:endParaRPr lang="en-US"/>
          </a:p>
        </p:txBody>
      </p:sp>
      <p:sp>
        <p:nvSpPr>
          <p:cNvPr id="5" name="Slide Number Placeholder 5"/>
          <p:cNvSpPr>
            <a:spLocks noGrp="1"/>
          </p:cNvSpPr>
          <p:nvPr>
            <p:ph type="sldNum" sz="quarter" idx="4"/>
          </p:nvPr>
        </p:nvSpPr>
        <p:spPr>
          <a:xfrm>
            <a:off x="8077200" y="6569075"/>
            <a:ext cx="762000" cy="288925"/>
          </a:xfrm>
          <a:prstGeom prst="rect">
            <a:avLst/>
          </a:prstGeom>
        </p:spPr>
        <p:txBody>
          <a:bodyPr/>
          <a:lstStyle>
            <a:lvl1pPr algn="r">
              <a:defRPr sz="1050"/>
            </a:lvl1pPr>
          </a:lstStyle>
          <a:p>
            <a:fld id="{F43B83BB-9224-498D-A22B-E775CB02F0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rtl="0" eaLnBrk="1" fontAlgn="base" hangingPunct="1">
        <a:spcBef>
          <a:spcPct val="0"/>
        </a:spcBef>
        <a:spcAft>
          <a:spcPct val="0"/>
        </a:spcAft>
        <a:defRPr sz="3800" b="1">
          <a:solidFill>
            <a:schemeClr val="tx2"/>
          </a:solidFill>
          <a:latin typeface="+mj-lt"/>
          <a:ea typeface="+mj-ea"/>
          <a:cs typeface="+mj-cs"/>
        </a:defRPr>
      </a:lvl1pPr>
      <a:lvl2pPr algn="ctr" rtl="0" eaLnBrk="1" fontAlgn="base" hangingPunct="1">
        <a:spcBef>
          <a:spcPct val="0"/>
        </a:spcBef>
        <a:spcAft>
          <a:spcPct val="0"/>
        </a:spcAft>
        <a:defRPr sz="3800" b="1">
          <a:solidFill>
            <a:schemeClr val="tx2"/>
          </a:solidFill>
          <a:latin typeface="Verdana" pitchFamily="34" charset="0"/>
        </a:defRPr>
      </a:lvl2pPr>
      <a:lvl3pPr algn="ctr" rtl="0" eaLnBrk="1" fontAlgn="base" hangingPunct="1">
        <a:spcBef>
          <a:spcPct val="0"/>
        </a:spcBef>
        <a:spcAft>
          <a:spcPct val="0"/>
        </a:spcAft>
        <a:defRPr sz="3800" b="1">
          <a:solidFill>
            <a:schemeClr val="tx2"/>
          </a:solidFill>
          <a:latin typeface="Verdana" pitchFamily="34" charset="0"/>
        </a:defRPr>
      </a:lvl3pPr>
      <a:lvl4pPr algn="ctr" rtl="0" eaLnBrk="1" fontAlgn="base" hangingPunct="1">
        <a:spcBef>
          <a:spcPct val="0"/>
        </a:spcBef>
        <a:spcAft>
          <a:spcPct val="0"/>
        </a:spcAft>
        <a:defRPr sz="3800" b="1">
          <a:solidFill>
            <a:schemeClr val="tx2"/>
          </a:solidFill>
          <a:latin typeface="Verdana" pitchFamily="34" charset="0"/>
        </a:defRPr>
      </a:lvl4pPr>
      <a:lvl5pPr algn="ctr" rtl="0" eaLnBrk="1" fontAlgn="base" hangingPunct="1">
        <a:spcBef>
          <a:spcPct val="0"/>
        </a:spcBef>
        <a:spcAft>
          <a:spcPct val="0"/>
        </a:spcAft>
        <a:defRPr sz="3800" b="1">
          <a:solidFill>
            <a:schemeClr val="tx2"/>
          </a:solidFill>
          <a:latin typeface="Verdana" pitchFamily="34" charset="0"/>
        </a:defRPr>
      </a:lvl5pPr>
      <a:lvl6pPr marL="457200" algn="ctr" rtl="0" eaLnBrk="1" fontAlgn="base" hangingPunct="1">
        <a:spcBef>
          <a:spcPct val="0"/>
        </a:spcBef>
        <a:spcAft>
          <a:spcPct val="0"/>
        </a:spcAft>
        <a:defRPr sz="3800" b="1">
          <a:solidFill>
            <a:schemeClr val="tx2"/>
          </a:solidFill>
          <a:latin typeface="Arial" charset="0"/>
        </a:defRPr>
      </a:lvl6pPr>
      <a:lvl7pPr marL="914400" algn="ctr" rtl="0" eaLnBrk="1" fontAlgn="base" hangingPunct="1">
        <a:spcBef>
          <a:spcPct val="0"/>
        </a:spcBef>
        <a:spcAft>
          <a:spcPct val="0"/>
        </a:spcAft>
        <a:defRPr sz="3800" b="1">
          <a:solidFill>
            <a:schemeClr val="tx2"/>
          </a:solidFill>
          <a:latin typeface="Arial" charset="0"/>
        </a:defRPr>
      </a:lvl7pPr>
      <a:lvl8pPr marL="1371600" algn="ctr" rtl="0" eaLnBrk="1" fontAlgn="base" hangingPunct="1">
        <a:spcBef>
          <a:spcPct val="0"/>
        </a:spcBef>
        <a:spcAft>
          <a:spcPct val="0"/>
        </a:spcAft>
        <a:defRPr sz="3800" b="1">
          <a:solidFill>
            <a:schemeClr val="tx2"/>
          </a:solidFill>
          <a:latin typeface="Arial" charset="0"/>
        </a:defRPr>
      </a:lvl8pPr>
      <a:lvl9pPr marL="1828800" algn="ctr" rtl="0" eaLnBrk="1" fontAlgn="base" hangingPunct="1">
        <a:spcBef>
          <a:spcPct val="0"/>
        </a:spcBef>
        <a:spcAft>
          <a:spcPct val="0"/>
        </a:spcAft>
        <a:defRPr sz="3800" b="1">
          <a:solidFill>
            <a:schemeClr val="tx2"/>
          </a:solidFill>
          <a:latin typeface="Arial" charset="0"/>
        </a:defRPr>
      </a:lvl9pPr>
    </p:titleStyle>
    <p:bodyStyle>
      <a:lvl1pPr marL="342900" indent="-342900" algn="l" rtl="0" eaLnBrk="1" fontAlgn="base" hangingPunct="1">
        <a:spcBef>
          <a:spcPct val="20000"/>
        </a:spcBef>
        <a:spcAft>
          <a:spcPct val="0"/>
        </a:spcAft>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defRPr>
      </a:lvl2pPr>
      <a:lvl3pPr marL="1143000" indent="-228600" algn="l" rtl="0" eaLnBrk="1" fontAlgn="base" hangingPunct="1">
        <a:spcBef>
          <a:spcPct val="20000"/>
        </a:spcBef>
        <a:spcAft>
          <a:spcPct val="0"/>
        </a:spcAft>
        <a:buClr>
          <a:schemeClr val="tx1"/>
        </a:buClr>
        <a:buFont typeface="Arial" charset="0"/>
        <a:buChar char="–"/>
        <a:defRPr sz="2400">
          <a:solidFill>
            <a:schemeClr val="tx1"/>
          </a:solidFill>
          <a:latin typeface="+mn-lt"/>
        </a:defRPr>
      </a:lvl3pPr>
      <a:lvl4pPr marL="1600200" indent="-228600" algn="l" rtl="0" eaLnBrk="1" fontAlgn="base" hangingPunct="1">
        <a:spcBef>
          <a:spcPct val="20000"/>
        </a:spcBef>
        <a:spcAft>
          <a:spcPct val="0"/>
        </a:spcAft>
        <a:buClr>
          <a:srgbClr val="FF0000"/>
        </a:buClr>
        <a:buFont typeface="Times New Roman" pitchFamily="18" charset="0"/>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2"/>
          </p:nvPr>
        </p:nvSpPr>
        <p:spPr>
          <a:xfrm>
            <a:off x="381000" y="6569075"/>
            <a:ext cx="2133600" cy="288925"/>
          </a:xfrm>
          <a:prstGeom prst="rect">
            <a:avLst/>
          </a:prstGeom>
        </p:spPr>
        <p:txBody>
          <a:bodyPr/>
          <a:lstStyle>
            <a:lvl1pPr>
              <a:defRPr sz="1050">
                <a:latin typeface="Tahoma" pitchFamily="34" charset="0"/>
                <a:ea typeface="Tahoma" pitchFamily="34" charset="0"/>
                <a:cs typeface="Tahoma" pitchFamily="34" charset="0"/>
              </a:defRPr>
            </a:lvl1pPr>
          </a:lstStyle>
          <a:p>
            <a:fld id="{CBAD7034-65B2-42D7-8346-1C7ABF8593AF}" type="datetime1">
              <a:rPr lang="en-US" smtClean="0"/>
              <a:t>1/2/2019</a:t>
            </a:fld>
            <a:endParaRPr lang="en-US"/>
          </a:p>
        </p:txBody>
      </p:sp>
      <p:sp>
        <p:nvSpPr>
          <p:cNvPr id="8" name="Footer Placeholder 4"/>
          <p:cNvSpPr>
            <a:spLocks noGrp="1"/>
          </p:cNvSpPr>
          <p:nvPr>
            <p:ph type="ftr" sz="quarter" idx="3"/>
          </p:nvPr>
        </p:nvSpPr>
        <p:spPr>
          <a:xfrm>
            <a:off x="2667000" y="6569075"/>
            <a:ext cx="5257800" cy="288925"/>
          </a:xfrm>
          <a:prstGeom prst="rect">
            <a:avLst/>
          </a:prstGeom>
        </p:spPr>
        <p:txBody>
          <a:bodyPr/>
          <a:lstStyle>
            <a:lvl1pPr>
              <a:defRPr sz="1050">
                <a:latin typeface="Tahoma" pitchFamily="34" charset="0"/>
                <a:ea typeface="Tahoma" pitchFamily="34" charset="0"/>
                <a:cs typeface="Tahoma" pitchFamily="34" charset="0"/>
              </a:defRPr>
            </a:lvl1pPr>
          </a:lstStyle>
          <a:p>
            <a:endParaRPr lang="en-US" dirty="0"/>
          </a:p>
        </p:txBody>
      </p:sp>
      <p:sp>
        <p:nvSpPr>
          <p:cNvPr id="10" name="Slide Number Placeholder 5"/>
          <p:cNvSpPr>
            <a:spLocks noGrp="1"/>
          </p:cNvSpPr>
          <p:nvPr>
            <p:ph type="sldNum" sz="quarter" idx="4"/>
          </p:nvPr>
        </p:nvSpPr>
        <p:spPr>
          <a:xfrm>
            <a:off x="8077200" y="6569075"/>
            <a:ext cx="762000" cy="288925"/>
          </a:xfrm>
          <a:prstGeom prst="rect">
            <a:avLst/>
          </a:prstGeom>
        </p:spPr>
        <p:txBody>
          <a:bodyPr/>
          <a:lstStyle>
            <a:lvl1pPr>
              <a:defRPr sz="1050">
                <a:latin typeface="Tahoma" pitchFamily="34" charset="0"/>
                <a:ea typeface="Tahoma" pitchFamily="34" charset="0"/>
                <a:cs typeface="Tahoma" pitchFamily="34" charset="0"/>
              </a:defRPr>
            </a:lvl1pPr>
          </a:lstStyle>
          <a:p>
            <a:pPr algn="r"/>
            <a:fld id="{042AED99-7FB4-404E-8A97-64753DCE42EC}" type="slidenum">
              <a:rPr lang="en-US" smtClean="0"/>
              <a:pPr algn="r"/>
              <a:t>‹#›</a:t>
            </a:fld>
            <a:endParaRPr lang="en-US" dirty="0"/>
          </a:p>
        </p:txBody>
      </p:sp>
    </p:spTree>
  </p:cSld>
  <p:clrMap bg1="lt1" tx1="dk1" bg2="lt2" tx2="dk2" accent1="accent1" accent2="accent2" accent3="accent3" accent4="accent4" accent5="accent5" accent6="accent6" hlink="hlink" folHlink="folHlink"/>
  <p:sldLayoutIdLst>
    <p:sldLayoutId id="2147483668"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n3yBIZFsUi0" TargetMode="External"/><Relationship Id="rId2" Type="http://schemas.openxmlformats.org/officeDocument/2006/relationships/hyperlink" Target="http://www.youtube.com/watch?v=WkQpBobd1y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953000"/>
            <a:ext cx="8534400" cy="1470025"/>
          </a:xfrm>
        </p:spPr>
        <p:txBody>
          <a:bodyPr>
            <a:noAutofit/>
          </a:bodyPr>
          <a:lstStyle/>
          <a:p>
            <a:r>
              <a:rPr lang="en-US" sz="2000" dirty="0"/>
              <a:t>This exercise program was developed and made available by the Missouri Hospital Association through funds from the ASPR Hospital Preparedness Program CFDA 93.889, through a subcontract from the Missouri Department of Health and Senior Services</a:t>
            </a:r>
            <a:r>
              <a:rPr lang="en-US" sz="2000" b="0" i="1" dirty="0"/>
              <a:t> </a:t>
            </a:r>
            <a:r>
              <a:rPr lang="en-US" sz="2000" dirty="0"/>
              <a:t>for the purposes of individual hospital preparedness and exercise.  Sources used in the development of these materials are noted in the Notes Section except where general knowledge. </a:t>
            </a:r>
            <a:br>
              <a:rPr lang="en-US" sz="2000" dirty="0"/>
            </a:br>
            <a:br>
              <a:rPr lang="en-US" sz="2000" dirty="0"/>
            </a:br>
            <a:r>
              <a:rPr lang="en-US" sz="2000" dirty="0"/>
              <a:t>This exercise is intended to be modified to be pertinent to the exercising hospital’s characteristics as identified in preparedness and hazard vulnerability efforts</a:t>
            </a:r>
            <a:r>
              <a:rPr lang="en-US" sz="2400" dirty="0"/>
              <a:t>. </a:t>
            </a:r>
            <a:r>
              <a:rPr lang="en-US" sz="2000" dirty="0"/>
              <a:t>Wording in red is specifically intended to be modified by exercise designers.</a:t>
            </a:r>
          </a:p>
        </p:txBody>
      </p:sp>
    </p:spTree>
    <p:extLst>
      <p:ext uri="{BB962C8B-B14F-4D97-AF65-F5344CB8AC3E}">
        <p14:creationId xmlns:p14="http://schemas.microsoft.com/office/powerpoint/2010/main" val="3376385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Critical Incident Facts</a:t>
            </a:r>
          </a:p>
        </p:txBody>
      </p:sp>
      <p:sp>
        <p:nvSpPr>
          <p:cNvPr id="3" name="Content Placeholder 2"/>
          <p:cNvSpPr>
            <a:spLocks noGrp="1"/>
          </p:cNvSpPr>
          <p:nvPr>
            <p:ph idx="1"/>
          </p:nvPr>
        </p:nvSpPr>
        <p:spPr/>
        <p:txBody>
          <a:bodyPr/>
          <a:lstStyle/>
          <a:p>
            <a:r>
              <a:rPr lang="en-US" dirty="0"/>
              <a:t>(</a:t>
            </a:r>
            <a:r>
              <a:rPr lang="en-US" dirty="0">
                <a:solidFill>
                  <a:srgbClr val="FF0000"/>
                </a:solidFill>
              </a:rPr>
              <a:t>Your Hospital/Facility</a:t>
            </a:r>
            <a:r>
              <a:rPr lang="en-US" dirty="0"/>
              <a:t>) statistics</a:t>
            </a:r>
          </a:p>
          <a:p>
            <a:pPr lvl="1"/>
            <a:r>
              <a:rPr lang="en-US" dirty="0"/>
              <a:t>Lockdowns</a:t>
            </a:r>
          </a:p>
          <a:p>
            <a:pPr lvl="1"/>
            <a:r>
              <a:rPr lang="en-US" dirty="0"/>
              <a:t>Violence against staff</a:t>
            </a:r>
          </a:p>
          <a:p>
            <a:pPr lvl="1"/>
            <a:r>
              <a:rPr lang="en-US" dirty="0"/>
              <a:t>Gun shot victims from the community</a:t>
            </a:r>
          </a:p>
        </p:txBody>
      </p:sp>
    </p:spTree>
    <p:extLst>
      <p:ext uri="{BB962C8B-B14F-4D97-AF65-F5344CB8AC3E}">
        <p14:creationId xmlns:p14="http://schemas.microsoft.com/office/powerpoint/2010/main" val="321774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Violent Intruder Response</a:t>
            </a:r>
            <a:br>
              <a:rPr lang="en-US" b="1" dirty="0"/>
            </a:br>
            <a:r>
              <a:rPr lang="en-US" b="1" dirty="0"/>
              <a:t>OUT Principle </a:t>
            </a:r>
          </a:p>
        </p:txBody>
      </p:sp>
      <p:sp>
        <p:nvSpPr>
          <p:cNvPr id="3" name="Content Placeholder 2"/>
          <p:cNvSpPr>
            <a:spLocks noGrp="1"/>
          </p:cNvSpPr>
          <p:nvPr>
            <p:ph idx="1"/>
          </p:nvPr>
        </p:nvSpPr>
        <p:spPr/>
        <p:txBody>
          <a:bodyPr>
            <a:normAutofit fontScale="25000" lnSpcReduction="20000"/>
          </a:bodyPr>
          <a:lstStyle/>
          <a:p>
            <a:pPr>
              <a:buNone/>
            </a:pPr>
            <a:r>
              <a:rPr lang="en-US" sz="12800" b="1" dirty="0"/>
              <a:t>FIGURE IT OUT</a:t>
            </a:r>
          </a:p>
          <a:p>
            <a:pPr>
              <a:buNone/>
            </a:pPr>
            <a:endParaRPr lang="en-US" sz="12800" dirty="0"/>
          </a:p>
          <a:p>
            <a:pPr marL="341313" lvl="1">
              <a:buClr>
                <a:schemeClr val="accent6"/>
              </a:buClr>
              <a:buSzPct val="110000"/>
              <a:buFont typeface="Wingdings" pitchFamily="2" charset="2"/>
              <a:buChar char=""/>
            </a:pPr>
            <a:r>
              <a:rPr lang="en-US" sz="11200" dirty="0">
                <a:ea typeface="+mn-ea"/>
                <a:cs typeface="+mn-cs"/>
              </a:rPr>
              <a:t>What is happening?</a:t>
            </a:r>
          </a:p>
          <a:p>
            <a:pPr marL="341313" lvl="1">
              <a:buClr>
                <a:schemeClr val="accent6"/>
              </a:buClr>
              <a:buSzPct val="110000"/>
              <a:buFont typeface="Wingdings" pitchFamily="2" charset="2"/>
              <a:buChar char=""/>
            </a:pPr>
            <a:r>
              <a:rPr lang="en-US" sz="11200" dirty="0">
                <a:ea typeface="+mn-ea"/>
                <a:cs typeface="+mn-cs"/>
              </a:rPr>
              <a:t>Is it a violent intruder, disturbance, or combative person?</a:t>
            </a:r>
          </a:p>
          <a:p>
            <a:pPr marL="341313" lvl="2" indent="-341313">
              <a:buClr>
                <a:schemeClr val="accent6"/>
              </a:buClr>
              <a:buSzPct val="110000"/>
              <a:buFont typeface="Wingdings" pitchFamily="2" charset="2"/>
              <a:buChar char=""/>
            </a:pPr>
            <a:r>
              <a:rPr lang="en-US" sz="11200" dirty="0">
                <a:ea typeface="+mn-ea"/>
                <a:cs typeface="+mn-cs"/>
              </a:rPr>
              <a:t>Means, intent, access?</a:t>
            </a:r>
          </a:p>
          <a:p>
            <a:pPr marL="341313" lvl="1">
              <a:buClr>
                <a:schemeClr val="accent6"/>
              </a:buClr>
              <a:buSzPct val="110000"/>
              <a:buFont typeface="Wingdings" pitchFamily="2" charset="2"/>
              <a:buChar char=""/>
            </a:pPr>
            <a:r>
              <a:rPr lang="en-US" sz="11200" dirty="0">
                <a:ea typeface="+mn-ea"/>
                <a:cs typeface="+mn-cs"/>
              </a:rPr>
              <a:t>Did you observe the violence or hear about it?</a:t>
            </a:r>
          </a:p>
          <a:p>
            <a:pPr marL="341313" lvl="1">
              <a:buClr>
                <a:schemeClr val="accent6"/>
              </a:buClr>
              <a:buSzPct val="110000"/>
              <a:buFont typeface="Wingdings" pitchFamily="2" charset="2"/>
              <a:buChar char=""/>
            </a:pPr>
            <a:r>
              <a:rPr lang="en-US" sz="11200" dirty="0">
                <a:ea typeface="+mn-ea"/>
                <a:cs typeface="+mn-cs"/>
              </a:rPr>
              <a:t>Determine the safest response: Evacuate (Get Out) or Shelter in Place (Hide Out, Keep Out) </a:t>
            </a:r>
          </a:p>
          <a:p>
            <a:pPr>
              <a:buNone/>
            </a:pPr>
            <a:endParaRPr lang="en-US" b="1" dirty="0"/>
          </a:p>
          <a:p>
            <a:pPr>
              <a:buNone/>
            </a:pPr>
            <a:endParaRPr lang="en-US" dirty="0"/>
          </a:p>
          <a:p>
            <a:pPr>
              <a:buNone/>
            </a:pPr>
            <a:r>
              <a:rPr lang="en-US" dirty="0"/>
              <a:t> </a:t>
            </a:r>
            <a:endParaRPr lang="en-US" sz="5400" dirty="0"/>
          </a:p>
          <a:p>
            <a:pPr>
              <a:buNone/>
            </a:pPr>
            <a:endParaRPr lang="en-US" dirty="0"/>
          </a:p>
          <a:p>
            <a:pPr>
              <a:buNone/>
            </a:pPr>
            <a:r>
              <a:rPr lang="en-US" b="1" dirty="0"/>
              <a:t> </a:t>
            </a:r>
            <a:endParaRPr lang="en-US" dirty="0"/>
          </a:p>
          <a:p>
            <a:pPr>
              <a:buNone/>
            </a:pPr>
            <a:endParaRPr lang="en-US" dirty="0"/>
          </a:p>
        </p:txBody>
      </p:sp>
    </p:spTree>
    <p:extLst>
      <p:ext uri="{BB962C8B-B14F-4D97-AF65-F5344CB8AC3E}">
        <p14:creationId xmlns:p14="http://schemas.microsoft.com/office/powerpoint/2010/main" val="113905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Principle – </a:t>
            </a:r>
            <a:r>
              <a:rPr lang="en-US" b="1" dirty="0"/>
              <a:t>GET OUT</a:t>
            </a:r>
          </a:p>
        </p:txBody>
      </p:sp>
      <p:sp>
        <p:nvSpPr>
          <p:cNvPr id="3" name="Content Placeholder 2"/>
          <p:cNvSpPr>
            <a:spLocks noGrp="1"/>
          </p:cNvSpPr>
          <p:nvPr>
            <p:ph idx="1"/>
          </p:nvPr>
        </p:nvSpPr>
        <p:spPr>
          <a:xfrm>
            <a:off x="457200" y="1828800"/>
            <a:ext cx="8229600" cy="4419600"/>
          </a:xfrm>
        </p:spPr>
        <p:txBody>
          <a:bodyPr>
            <a:normAutofit fontScale="92500" lnSpcReduction="20000"/>
          </a:bodyPr>
          <a:lstStyle/>
          <a:p>
            <a:pPr lvl="1">
              <a:buFont typeface="Wingdings" pitchFamily="2" charset="2"/>
              <a:buChar char="§"/>
            </a:pPr>
            <a:r>
              <a:rPr lang="en-US" dirty="0"/>
              <a:t>If the intruder is close to you, make every attempt to leave the area and get to safety.</a:t>
            </a:r>
          </a:p>
          <a:p>
            <a:pPr lvl="1">
              <a:buFont typeface="Wingdings" pitchFamily="2" charset="2"/>
              <a:buChar char="§"/>
            </a:pPr>
            <a:r>
              <a:rPr lang="en-US" dirty="0"/>
              <a:t>Have a pre-planned escape route with a minimum of two areas of exit from your work area.</a:t>
            </a:r>
          </a:p>
          <a:p>
            <a:pPr lvl="1">
              <a:buFont typeface="Wingdings" pitchFamily="2" charset="2"/>
              <a:buChar char="§"/>
            </a:pPr>
            <a:r>
              <a:rPr lang="en-US" dirty="0"/>
              <a:t>Consider leaving the immediate and/or potential threat area regardless of others (Time is limited, Act!)</a:t>
            </a:r>
          </a:p>
          <a:p>
            <a:pPr lvl="1">
              <a:buFont typeface="Wingdings" pitchFamily="2" charset="2"/>
              <a:buChar char="§"/>
            </a:pPr>
            <a:r>
              <a:rPr lang="en-US" dirty="0"/>
              <a:t>Coordinate exit and/or safety strategies with co-workers</a:t>
            </a:r>
          </a:p>
          <a:p>
            <a:pPr lvl="1">
              <a:buFont typeface="Wingdings" pitchFamily="2" charset="2"/>
              <a:buChar char="§"/>
            </a:pPr>
            <a:r>
              <a:rPr lang="en-US" dirty="0"/>
              <a:t>Mentally “map out” your exit strategy</a:t>
            </a:r>
          </a:p>
          <a:p>
            <a:pPr lvl="1">
              <a:buFont typeface="Wingdings" pitchFamily="2" charset="2"/>
              <a:buChar char="§"/>
            </a:pPr>
            <a:r>
              <a:rPr lang="en-US" dirty="0"/>
              <a:t>Leave your belongings behind.</a:t>
            </a:r>
          </a:p>
          <a:p>
            <a:pPr lvl="1">
              <a:buFont typeface="Wingdings" pitchFamily="2" charset="2"/>
              <a:buChar char="§"/>
            </a:pPr>
            <a:r>
              <a:rPr lang="en-US" dirty="0"/>
              <a:t>Help others escape, if possible.</a:t>
            </a:r>
          </a:p>
        </p:txBody>
      </p:sp>
    </p:spTree>
    <p:extLst>
      <p:ext uri="{BB962C8B-B14F-4D97-AF65-F5344CB8AC3E}">
        <p14:creationId xmlns:p14="http://schemas.microsoft.com/office/powerpoint/2010/main" val="3848951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r>
              <a:rPr lang="en-US" dirty="0"/>
              <a:t>OUT Principle</a:t>
            </a:r>
            <a:r>
              <a:rPr lang="en-US" b="1" dirty="0"/>
              <a:t> – CALL OUT</a:t>
            </a:r>
          </a:p>
        </p:txBody>
      </p:sp>
      <p:sp>
        <p:nvSpPr>
          <p:cNvPr id="3" name="Content Placeholder 2"/>
          <p:cNvSpPr>
            <a:spLocks noGrp="1"/>
          </p:cNvSpPr>
          <p:nvPr>
            <p:ph idx="1"/>
          </p:nvPr>
        </p:nvSpPr>
        <p:spPr>
          <a:xfrm>
            <a:off x="457200" y="1295400"/>
            <a:ext cx="8229600" cy="3886200"/>
          </a:xfrm>
        </p:spPr>
        <p:txBody>
          <a:bodyPr>
            <a:normAutofit fontScale="92500" lnSpcReduction="10000"/>
          </a:bodyPr>
          <a:lstStyle/>
          <a:p>
            <a:pPr>
              <a:buFont typeface="Wingdings" pitchFamily="2" charset="2"/>
              <a:buChar char="§"/>
            </a:pPr>
            <a:endParaRPr lang="en-US" dirty="0"/>
          </a:p>
          <a:p>
            <a:pPr>
              <a:buFont typeface="Wingdings" pitchFamily="2" charset="2"/>
              <a:buChar char="§"/>
            </a:pPr>
            <a:r>
              <a:rPr lang="en-US" dirty="0"/>
              <a:t>Notify others in your immediate area that an intruder exists.</a:t>
            </a:r>
          </a:p>
          <a:p>
            <a:pPr>
              <a:buFont typeface="Wingdings" pitchFamily="2" charset="2"/>
              <a:buChar char="§"/>
            </a:pPr>
            <a:r>
              <a:rPr lang="en-US" dirty="0"/>
              <a:t>Call for help from a position of safety, if possible. </a:t>
            </a:r>
          </a:p>
          <a:p>
            <a:pPr>
              <a:buFont typeface="Wingdings" pitchFamily="2" charset="2"/>
              <a:buChar char="§"/>
            </a:pPr>
            <a:r>
              <a:rPr lang="en-US" dirty="0"/>
              <a:t>Dial the Emergency Response Number (</a:t>
            </a:r>
            <a:r>
              <a:rPr lang="en-US" dirty="0">
                <a:solidFill>
                  <a:srgbClr val="FF0000"/>
                </a:solidFill>
              </a:rPr>
              <a:t>your number for turning in emergencies at your facility</a:t>
            </a:r>
            <a:r>
              <a:rPr lang="en-US" dirty="0"/>
              <a:t>), as soon as possible. Give the location of the intruder.</a:t>
            </a:r>
          </a:p>
          <a:p>
            <a:pPr>
              <a:buFont typeface="Wingdings" pitchFamily="2" charset="2"/>
              <a:buChar char="§"/>
            </a:pPr>
            <a:r>
              <a:rPr lang="en-US" dirty="0"/>
              <a:t>If you cannot speak, leave the line open and allow the dispatcher to listen.</a:t>
            </a:r>
          </a:p>
          <a:p>
            <a:pPr>
              <a:buNone/>
            </a:pPr>
            <a:endParaRPr lang="en-US" dirty="0"/>
          </a:p>
        </p:txBody>
      </p:sp>
      <p:sp>
        <p:nvSpPr>
          <p:cNvPr id="4" name="Rectangle 3"/>
          <p:cNvSpPr/>
          <p:nvPr/>
        </p:nvSpPr>
        <p:spPr>
          <a:xfrm>
            <a:off x="547456" y="4800600"/>
            <a:ext cx="7924800" cy="1754326"/>
          </a:xfrm>
          <a:prstGeom prst="rect">
            <a:avLst/>
          </a:prstGeom>
        </p:spPr>
        <p:txBody>
          <a:bodyPr wrap="square">
            <a:spAutoFit/>
          </a:bodyPr>
          <a:lstStyle/>
          <a:p>
            <a:pPr>
              <a:buNone/>
            </a:pPr>
            <a:r>
              <a:rPr lang="en-US" b="1" dirty="0"/>
              <a:t>Information to provide to law enforcement or 911 operator:</a:t>
            </a:r>
            <a:endParaRPr lang="en-US" dirty="0"/>
          </a:p>
          <a:p>
            <a:pPr lvl="1">
              <a:buFont typeface="Wingdings" pitchFamily="2" charset="2"/>
              <a:buChar char="§"/>
            </a:pPr>
            <a:r>
              <a:rPr lang="en-US" dirty="0"/>
              <a:t>Location of the intruder.</a:t>
            </a:r>
          </a:p>
          <a:p>
            <a:pPr lvl="1">
              <a:buFont typeface="Wingdings" pitchFamily="2" charset="2"/>
              <a:buChar char="§"/>
            </a:pPr>
            <a:r>
              <a:rPr lang="en-US" dirty="0"/>
              <a:t>Number of intruders, if more than one.</a:t>
            </a:r>
          </a:p>
          <a:p>
            <a:pPr lvl="1">
              <a:buFont typeface="Wingdings" pitchFamily="2" charset="2"/>
              <a:buChar char="§"/>
            </a:pPr>
            <a:r>
              <a:rPr lang="en-US" dirty="0"/>
              <a:t>Physical description of intruder(s).</a:t>
            </a:r>
          </a:p>
          <a:p>
            <a:pPr lvl="1">
              <a:buFont typeface="Wingdings" pitchFamily="2" charset="2"/>
              <a:buChar char="§"/>
            </a:pPr>
            <a:r>
              <a:rPr lang="en-US" dirty="0"/>
              <a:t>Number and type of weapons possessed by the intruder.</a:t>
            </a:r>
          </a:p>
          <a:p>
            <a:pPr lvl="1">
              <a:buFont typeface="Wingdings" pitchFamily="2" charset="2"/>
              <a:buChar char="§"/>
            </a:pPr>
            <a:r>
              <a:rPr lang="en-US" dirty="0"/>
              <a:t>Number of potential victims at the location.</a:t>
            </a:r>
            <a:r>
              <a:rPr lang="en-US" b="1" dirty="0"/>
              <a:t> </a:t>
            </a:r>
            <a:endParaRPr lang="en-US" dirty="0"/>
          </a:p>
        </p:txBody>
      </p:sp>
    </p:spTree>
    <p:extLst>
      <p:ext uri="{BB962C8B-B14F-4D97-AF65-F5344CB8AC3E}">
        <p14:creationId xmlns:p14="http://schemas.microsoft.com/office/powerpoint/2010/main" val="134875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Principle – SPREAD OUT</a:t>
            </a:r>
          </a:p>
        </p:txBody>
      </p:sp>
      <p:sp>
        <p:nvSpPr>
          <p:cNvPr id="3" name="Content Placeholder 2"/>
          <p:cNvSpPr>
            <a:spLocks noGrp="1"/>
          </p:cNvSpPr>
          <p:nvPr>
            <p:ph idx="1"/>
          </p:nvPr>
        </p:nvSpPr>
        <p:spPr/>
        <p:txBody>
          <a:bodyPr/>
          <a:lstStyle/>
          <a:p>
            <a:r>
              <a:rPr lang="en-US" dirty="0"/>
              <a:t>Avoid gathering in large groups. </a:t>
            </a:r>
          </a:p>
          <a:p>
            <a:r>
              <a:rPr lang="en-US" dirty="0"/>
              <a:t>Make yourself a smaller “target” .</a:t>
            </a:r>
          </a:p>
          <a:p>
            <a:r>
              <a:rPr lang="en-US" dirty="0"/>
              <a:t>Don’t crowd exits or doorways. </a:t>
            </a:r>
          </a:p>
          <a:p>
            <a:r>
              <a:rPr lang="en-US" dirty="0"/>
              <a:t>Avoid doors that take keys or key code, if possible.</a:t>
            </a:r>
          </a:p>
          <a:p>
            <a:endParaRPr lang="en-US" dirty="0"/>
          </a:p>
        </p:txBody>
      </p:sp>
    </p:spTree>
    <p:extLst>
      <p:ext uri="{BB962C8B-B14F-4D97-AF65-F5344CB8AC3E}">
        <p14:creationId xmlns:p14="http://schemas.microsoft.com/office/powerpoint/2010/main" val="19087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r>
              <a:rPr lang="en-US" dirty="0"/>
              <a:t>OUT Principle </a:t>
            </a:r>
            <a:r>
              <a:rPr lang="en-US" b="1" dirty="0"/>
              <a:t>– KEEP OUT</a:t>
            </a:r>
          </a:p>
        </p:txBody>
      </p:sp>
      <p:sp>
        <p:nvSpPr>
          <p:cNvPr id="3" name="Content Placeholder 2"/>
          <p:cNvSpPr>
            <a:spLocks noGrp="1"/>
          </p:cNvSpPr>
          <p:nvPr>
            <p:ph idx="1"/>
          </p:nvPr>
        </p:nvSpPr>
        <p:spPr>
          <a:xfrm>
            <a:off x="457200" y="1371600"/>
            <a:ext cx="8229600" cy="3962400"/>
          </a:xfrm>
        </p:spPr>
        <p:txBody>
          <a:bodyPr/>
          <a:lstStyle/>
          <a:p>
            <a:pPr>
              <a:buNone/>
            </a:pPr>
            <a:r>
              <a:rPr lang="en-US" b="1" dirty="0"/>
              <a:t>KEEP OUT</a:t>
            </a:r>
            <a:endParaRPr lang="en-US" dirty="0"/>
          </a:p>
          <a:p>
            <a:pPr marL="341313" lvl="1">
              <a:buClr>
                <a:schemeClr val="accent6"/>
              </a:buClr>
              <a:buSzPct val="110000"/>
              <a:buFont typeface="Wingdings" pitchFamily="2" charset="2"/>
              <a:buChar char=""/>
            </a:pPr>
            <a:r>
              <a:rPr lang="en-US" dirty="0">
                <a:ea typeface="+mn-ea"/>
                <a:cs typeface="+mn-cs"/>
              </a:rPr>
              <a:t>Lock or secure any door that may create a barrier between you and the intruder. </a:t>
            </a:r>
          </a:p>
          <a:p>
            <a:pPr marL="341313" lvl="1">
              <a:buClr>
                <a:schemeClr val="accent6"/>
              </a:buClr>
              <a:buSzPct val="110000"/>
              <a:buFont typeface="Wingdings" pitchFamily="2" charset="2"/>
              <a:buChar char=""/>
            </a:pPr>
            <a:r>
              <a:rPr lang="en-US" dirty="0">
                <a:ea typeface="+mn-ea"/>
                <a:cs typeface="+mn-cs"/>
              </a:rPr>
              <a:t>Block the doors or access points with heavy furniture, if possible and time allows.</a:t>
            </a:r>
          </a:p>
          <a:p>
            <a:pPr lvl="1"/>
            <a:r>
              <a:rPr lang="en-US" dirty="0"/>
              <a:t>Move furniture and/or objects to create a barrier and hinder movement. </a:t>
            </a:r>
          </a:p>
          <a:p>
            <a:pPr lvl="1"/>
            <a:r>
              <a:rPr lang="en-US" dirty="0"/>
              <a:t>Objective is to hinder the movement of the intruder. </a:t>
            </a:r>
          </a:p>
          <a:p>
            <a:r>
              <a:rPr lang="en-US" dirty="0"/>
              <a:t>Attempt to establish multiple “layers” of objects and/or barriers between you and the intruder. </a:t>
            </a:r>
          </a:p>
        </p:txBody>
      </p:sp>
    </p:spTree>
    <p:extLst>
      <p:ext uri="{BB962C8B-B14F-4D97-AF65-F5344CB8AC3E}">
        <p14:creationId xmlns:p14="http://schemas.microsoft.com/office/powerpoint/2010/main" val="371301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r>
              <a:rPr lang="en-US" dirty="0"/>
              <a:t>OUT Principle</a:t>
            </a:r>
            <a:r>
              <a:rPr lang="en-US" b="1" dirty="0"/>
              <a:t> – HIDE OUT</a:t>
            </a:r>
          </a:p>
        </p:txBody>
      </p:sp>
      <p:sp>
        <p:nvSpPr>
          <p:cNvPr id="3" name="Content Placeholder 2"/>
          <p:cNvSpPr>
            <a:spLocks noGrp="1"/>
          </p:cNvSpPr>
          <p:nvPr>
            <p:ph idx="1"/>
          </p:nvPr>
        </p:nvSpPr>
        <p:spPr>
          <a:xfrm>
            <a:off x="457200" y="1447800"/>
            <a:ext cx="8229600" cy="5029200"/>
          </a:xfrm>
        </p:spPr>
        <p:txBody>
          <a:bodyPr>
            <a:normAutofit lnSpcReduction="10000"/>
          </a:bodyPr>
          <a:lstStyle/>
          <a:p>
            <a:r>
              <a:rPr lang="en-US" dirty="0">
                <a:ea typeface="+mn-ea"/>
                <a:cs typeface="+mn-cs"/>
              </a:rPr>
              <a:t>If evacuation is not possible, find a place to hide where the intruder is less likely to find you.</a:t>
            </a:r>
          </a:p>
          <a:p>
            <a:r>
              <a:rPr lang="en-US" dirty="0">
                <a:ea typeface="+mn-ea"/>
                <a:cs typeface="+mn-cs"/>
              </a:rPr>
              <a:t>Try to stay out of the intruder’s view.</a:t>
            </a:r>
          </a:p>
          <a:p>
            <a:pPr lvl="1"/>
            <a:r>
              <a:rPr lang="en-US" dirty="0"/>
              <a:t>Hide behind large cabinets, underneath desks, inside restrooms (in stalls and on top of toilet), etc. </a:t>
            </a:r>
          </a:p>
          <a:p>
            <a:pPr lvl="1"/>
            <a:r>
              <a:rPr lang="en-US" dirty="0"/>
              <a:t>Try to not trap yourself or restrict your options for movement if possible. </a:t>
            </a:r>
          </a:p>
          <a:p>
            <a:r>
              <a:rPr lang="en-US" dirty="0"/>
              <a:t>Remain quiet. </a:t>
            </a:r>
          </a:p>
          <a:p>
            <a:pPr lvl="1"/>
            <a:r>
              <a:rPr lang="en-US" dirty="0"/>
              <a:t>Silence your cell phone (vibrate feature may still be too loud). </a:t>
            </a:r>
          </a:p>
        </p:txBody>
      </p:sp>
    </p:spTree>
    <p:extLst>
      <p:ext uri="{BB962C8B-B14F-4D97-AF65-F5344CB8AC3E}">
        <p14:creationId xmlns:p14="http://schemas.microsoft.com/office/powerpoint/2010/main" val="123906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33400"/>
          </a:xfrm>
        </p:spPr>
        <p:txBody>
          <a:bodyPr>
            <a:normAutofit fontScale="90000"/>
          </a:bodyPr>
          <a:lstStyle/>
          <a:p>
            <a:r>
              <a:rPr lang="en-US" dirty="0"/>
              <a:t>OUT Principle</a:t>
            </a:r>
            <a:r>
              <a:rPr lang="en-US" b="1" dirty="0"/>
              <a:t> – TAKE OUT</a:t>
            </a:r>
          </a:p>
        </p:txBody>
      </p:sp>
      <p:sp>
        <p:nvSpPr>
          <p:cNvPr id="3" name="Content Placeholder 2"/>
          <p:cNvSpPr>
            <a:spLocks noGrp="1"/>
          </p:cNvSpPr>
          <p:nvPr>
            <p:ph idx="1"/>
          </p:nvPr>
        </p:nvSpPr>
        <p:spPr>
          <a:xfrm>
            <a:off x="457200" y="1295400"/>
            <a:ext cx="8229600" cy="4525963"/>
          </a:xfrm>
        </p:spPr>
        <p:txBody>
          <a:bodyPr>
            <a:noAutofit/>
          </a:bodyPr>
          <a:lstStyle/>
          <a:p>
            <a:pPr lvl="0"/>
            <a:r>
              <a:rPr lang="en-US" sz="2400" dirty="0"/>
              <a:t>THIS IS A PERSONAL CHOICE/ LAST RESORT.</a:t>
            </a:r>
          </a:p>
          <a:p>
            <a:r>
              <a:rPr lang="en-US" sz="2400" dirty="0"/>
              <a:t>If your life or someone else’s life is in imminent danger or threat of great bodily harm, consider taking action against the intruder. </a:t>
            </a:r>
          </a:p>
          <a:p>
            <a:r>
              <a:rPr lang="en-US" sz="2400" dirty="0"/>
              <a:t>Commit to your actions. </a:t>
            </a:r>
          </a:p>
          <a:p>
            <a:r>
              <a:rPr lang="en-US" sz="2400" dirty="0"/>
              <a:t>Act as aggressively as possible. </a:t>
            </a:r>
          </a:p>
          <a:p>
            <a:r>
              <a:rPr lang="en-US" sz="2400" dirty="0"/>
              <a:t>Distract by throwing objects (chairs, books, stapler, lamps, etc.).</a:t>
            </a:r>
          </a:p>
          <a:p>
            <a:r>
              <a:rPr lang="en-US" sz="2400" dirty="0"/>
              <a:t>Consider the use of improvised weapons to incapacitate the intruder (pen, scissors). </a:t>
            </a:r>
          </a:p>
          <a:p>
            <a:r>
              <a:rPr lang="en-US" sz="2400" dirty="0"/>
              <a:t>You may have a better chance of survival if you fight. </a:t>
            </a:r>
          </a:p>
        </p:txBody>
      </p:sp>
    </p:spTree>
    <p:extLst>
      <p:ext uri="{BB962C8B-B14F-4D97-AF65-F5344CB8AC3E}">
        <p14:creationId xmlns:p14="http://schemas.microsoft.com/office/powerpoint/2010/main" val="332878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 Principle</a:t>
            </a:r>
            <a:r>
              <a:rPr lang="en-US" b="1" dirty="0"/>
              <a:t> – HELP OUT</a:t>
            </a:r>
            <a:endParaRPr lang="en-US" dirty="0"/>
          </a:p>
        </p:txBody>
      </p:sp>
      <p:sp>
        <p:nvSpPr>
          <p:cNvPr id="3" name="Content Placeholder 2"/>
          <p:cNvSpPr>
            <a:spLocks noGrp="1"/>
          </p:cNvSpPr>
          <p:nvPr>
            <p:ph idx="1"/>
          </p:nvPr>
        </p:nvSpPr>
        <p:spPr>
          <a:xfrm>
            <a:off x="457200" y="2057400"/>
            <a:ext cx="8229600" cy="3733800"/>
          </a:xfrm>
        </p:spPr>
        <p:txBody>
          <a:bodyPr/>
          <a:lstStyle/>
          <a:p>
            <a:r>
              <a:rPr lang="en-US" dirty="0"/>
              <a:t>If you are physically able, assist with helping others in need of assistance. </a:t>
            </a:r>
          </a:p>
          <a:p>
            <a:r>
              <a:rPr lang="en-US" dirty="0"/>
              <a:t>Provide aid within your scope of training. </a:t>
            </a:r>
          </a:p>
          <a:p>
            <a:r>
              <a:rPr lang="en-US" dirty="0"/>
              <a:t>Law Enforcement and EMS will be on scene shortly to assist with evacuation and medical needs.</a:t>
            </a:r>
          </a:p>
          <a:p>
            <a:endParaRPr lang="en-US" dirty="0"/>
          </a:p>
        </p:txBody>
      </p:sp>
    </p:spTree>
    <p:extLst>
      <p:ext uri="{BB962C8B-B14F-4D97-AF65-F5344CB8AC3E}">
        <p14:creationId xmlns:p14="http://schemas.microsoft.com/office/powerpoint/2010/main" val="2555878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Hostage Situation</a:t>
            </a:r>
          </a:p>
        </p:txBody>
      </p:sp>
      <p:sp>
        <p:nvSpPr>
          <p:cNvPr id="3" name="Content Placeholder 2"/>
          <p:cNvSpPr>
            <a:spLocks noGrp="1"/>
          </p:cNvSpPr>
          <p:nvPr>
            <p:ph idx="1"/>
          </p:nvPr>
        </p:nvSpPr>
        <p:spPr/>
        <p:txBody>
          <a:bodyPr/>
          <a:lstStyle/>
          <a:p>
            <a:r>
              <a:rPr lang="en-US" dirty="0"/>
              <a:t>Key Points:</a:t>
            </a:r>
          </a:p>
          <a:p>
            <a:pPr lvl="1"/>
            <a:r>
              <a:rPr lang="en-US" dirty="0"/>
              <a:t>Notify law enforcement</a:t>
            </a:r>
          </a:p>
          <a:p>
            <a:pPr lvl="1"/>
            <a:r>
              <a:rPr lang="en-US" dirty="0"/>
              <a:t>Avoid the area of hostage</a:t>
            </a:r>
          </a:p>
          <a:p>
            <a:pPr lvl="1"/>
            <a:r>
              <a:rPr lang="en-US" dirty="0"/>
              <a:t>Shelter in place or evacuate depending on location and situation</a:t>
            </a:r>
          </a:p>
          <a:p>
            <a:pPr lvl="1"/>
            <a:r>
              <a:rPr lang="en-US" dirty="0"/>
              <a:t>(</a:t>
            </a:r>
            <a:r>
              <a:rPr lang="en-US" dirty="0">
                <a:solidFill>
                  <a:srgbClr val="FF0000"/>
                </a:solidFill>
              </a:rPr>
              <a:t>Who?</a:t>
            </a:r>
            <a:r>
              <a:rPr lang="en-US" dirty="0"/>
              <a:t>) makes determination</a:t>
            </a:r>
          </a:p>
        </p:txBody>
      </p:sp>
    </p:spTree>
    <p:extLst>
      <p:ext uri="{BB962C8B-B14F-4D97-AF65-F5344CB8AC3E}">
        <p14:creationId xmlns:p14="http://schemas.microsoft.com/office/powerpoint/2010/main" val="2312537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Hospital Violent Intruder Tabletop Exercise</a:t>
            </a:r>
          </a:p>
        </p:txBody>
      </p:sp>
      <p:sp>
        <p:nvSpPr>
          <p:cNvPr id="3" name="Subtitle 2"/>
          <p:cNvSpPr>
            <a:spLocks noGrp="1"/>
          </p:cNvSpPr>
          <p:nvPr>
            <p:ph type="subTitle" idx="1"/>
          </p:nvPr>
        </p:nvSpPr>
        <p:spPr/>
        <p:txBody>
          <a:bodyPr/>
          <a:lstStyle/>
          <a:p>
            <a:r>
              <a:rPr lang="en-US" dirty="0">
                <a:solidFill>
                  <a:srgbClr val="FF0000"/>
                </a:solidFill>
              </a:rPr>
              <a:t>Organization</a:t>
            </a:r>
          </a:p>
          <a:p>
            <a:r>
              <a:rPr lang="en-US" dirty="0">
                <a:solidFill>
                  <a:srgbClr val="FF0000"/>
                </a:solidFill>
              </a:rPr>
              <a:t>DATE</a:t>
            </a:r>
          </a:p>
          <a:p>
            <a:endParaRPr lang="en-US" dirty="0"/>
          </a:p>
        </p:txBody>
      </p:sp>
    </p:spTree>
    <p:extLst>
      <p:ext uri="{BB962C8B-B14F-4D97-AF65-F5344CB8AC3E}">
        <p14:creationId xmlns:p14="http://schemas.microsoft.com/office/powerpoint/2010/main" val="425508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Enforcement Response</a:t>
            </a:r>
          </a:p>
        </p:txBody>
      </p:sp>
      <p:sp>
        <p:nvSpPr>
          <p:cNvPr id="3" name="Content Placeholder 2"/>
          <p:cNvSpPr>
            <a:spLocks noGrp="1"/>
          </p:cNvSpPr>
          <p:nvPr>
            <p:ph idx="1"/>
          </p:nvPr>
        </p:nvSpPr>
        <p:spPr>
          <a:xfrm>
            <a:off x="533400" y="2057400"/>
            <a:ext cx="8229600" cy="3962400"/>
          </a:xfrm>
        </p:spPr>
        <p:txBody>
          <a:bodyPr>
            <a:normAutofit fontScale="77500" lnSpcReduction="20000"/>
          </a:bodyPr>
          <a:lstStyle/>
          <a:p>
            <a:r>
              <a:rPr lang="en-US" sz="3100" dirty="0"/>
              <a:t>Emergency call made to </a:t>
            </a:r>
            <a:r>
              <a:rPr lang="en-US" sz="3100" dirty="0">
                <a:solidFill>
                  <a:srgbClr val="FF0000"/>
                </a:solidFill>
              </a:rPr>
              <a:t>(WHO, HOW, BY WHO?)</a:t>
            </a:r>
          </a:p>
          <a:p>
            <a:pPr marL="341312" lvl="1" indent="0">
              <a:buNone/>
            </a:pPr>
            <a:r>
              <a:rPr lang="en-US" sz="3100" dirty="0"/>
              <a:t>(</a:t>
            </a:r>
            <a:r>
              <a:rPr lang="en-US" sz="3100" dirty="0">
                <a:solidFill>
                  <a:srgbClr val="FF0000"/>
                </a:solidFill>
              </a:rPr>
              <a:t>MODIFY THIS WITH YOUR PROCESS</a:t>
            </a:r>
            <a:r>
              <a:rPr lang="en-US" sz="3100" dirty="0"/>
              <a:t>)</a:t>
            </a:r>
          </a:p>
          <a:p>
            <a:r>
              <a:rPr lang="en-US" sz="3100" dirty="0">
                <a:solidFill>
                  <a:srgbClr val="FF0000"/>
                </a:solidFill>
              </a:rPr>
              <a:t>Officers dispatched</a:t>
            </a:r>
          </a:p>
          <a:p>
            <a:r>
              <a:rPr lang="en-US" sz="3100" dirty="0">
                <a:solidFill>
                  <a:srgbClr val="FF0000"/>
                </a:solidFill>
              </a:rPr>
              <a:t>First responding officers enter building and proceed to floor</a:t>
            </a:r>
          </a:p>
          <a:p>
            <a:r>
              <a:rPr lang="en-US" sz="3100" dirty="0">
                <a:solidFill>
                  <a:srgbClr val="FF0000"/>
                </a:solidFill>
              </a:rPr>
              <a:t>Communications advises 911 dispatch and advises them of a “Rapid Response” incident on hospital property</a:t>
            </a:r>
          </a:p>
          <a:p>
            <a:r>
              <a:rPr lang="en-US" sz="3100" dirty="0">
                <a:solidFill>
                  <a:srgbClr val="FF0000"/>
                </a:solidFill>
              </a:rPr>
              <a:t>Additional responding officer make contact with hospital security to determine location of active shooter on video system.  Additional units set up perimeter around affected area.</a:t>
            </a:r>
          </a:p>
          <a:p>
            <a:endParaRPr lang="en-US" dirty="0"/>
          </a:p>
        </p:txBody>
      </p:sp>
    </p:spTree>
    <p:extLst>
      <p:ext uri="{BB962C8B-B14F-4D97-AF65-F5344CB8AC3E}">
        <p14:creationId xmlns:p14="http://schemas.microsoft.com/office/powerpoint/2010/main" val="563626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Enforcement Response, cont.</a:t>
            </a:r>
          </a:p>
        </p:txBody>
      </p:sp>
      <p:sp>
        <p:nvSpPr>
          <p:cNvPr id="3" name="Content Placeholder 2"/>
          <p:cNvSpPr>
            <a:spLocks noGrp="1"/>
          </p:cNvSpPr>
          <p:nvPr>
            <p:ph idx="1"/>
          </p:nvPr>
        </p:nvSpPr>
        <p:spPr/>
        <p:txBody>
          <a:bodyPr>
            <a:normAutofit/>
          </a:bodyPr>
          <a:lstStyle/>
          <a:p>
            <a:r>
              <a:rPr lang="en-US" dirty="0">
                <a:solidFill>
                  <a:srgbClr val="FF0000"/>
                </a:solidFill>
              </a:rPr>
              <a:t>First responding officers attempt to locate the active shooter.</a:t>
            </a:r>
          </a:p>
          <a:p>
            <a:r>
              <a:rPr lang="en-US" dirty="0">
                <a:solidFill>
                  <a:srgbClr val="FF0000"/>
                </a:solidFill>
              </a:rPr>
              <a:t>Additional officers assist with clearing building.</a:t>
            </a:r>
          </a:p>
        </p:txBody>
      </p:sp>
    </p:spTree>
    <p:extLst>
      <p:ext uri="{BB962C8B-B14F-4D97-AF65-F5344CB8AC3E}">
        <p14:creationId xmlns:p14="http://schemas.microsoft.com/office/powerpoint/2010/main" val="2115441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hlinkClick r:id="rId2"/>
              </a:rPr>
              <a:t>http://www.youtube.com/watch?v=WkQpBobd1y0</a:t>
            </a:r>
            <a:endParaRPr lang="en-US" dirty="0"/>
          </a:p>
          <a:p>
            <a:r>
              <a:rPr lang="en-US" dirty="0">
                <a:hlinkClick r:id="rId3"/>
              </a:rPr>
              <a:t>http://www.youtube.com/watch?v=n3yBIZFsUi0</a:t>
            </a:r>
            <a:r>
              <a:rPr lang="en-US" dirty="0"/>
              <a:t> </a:t>
            </a:r>
          </a:p>
        </p:txBody>
      </p:sp>
      <p:sp>
        <p:nvSpPr>
          <p:cNvPr id="1026" name="AutoShape 2" descr="data:image/jpeg;base64,/9j/4AAQSkZJRgABAQAAAQABAAD/2wCEAAkGBhQSERUUExQWFRUWGRwYGBgYGBgYHxgcHSAZHBoeHBgaHSYfGBsjHBgYHy8hIycpLCwsGh8xNTAqNSYrLCkBCQoKDgwOGg8PGikcHBwpKSkpLCwqKSkpKSwpKSksLCwsKSwsKSkpKSksLCksKSksLCwpKSkpLCwsKSkpLCwpLP/AABEIAMMBAgMBIgACEQEDEQH/xAAcAAACAgMBAQAAAAAAAAAAAAAFBgMEAAIHAQj/xABGEAABAgQDBgQDBgQDBQkBAAABAhEAAyExBBJBBQYiUWFxE4GRoTKx8AcjQsHR4RRScvFigpIVFqKywiQzU1Rjo9LT4kP/xAAZAQADAQEBAAAAAAAAAAAAAAAAAQIDBAX/xAAsEQEBAAICAgEDAwEJAAAAAAAAAQIRITEDEkEEE2EUUpFRIjJxgZKh0uHw/9oADAMBAAIRAxEAPwDsyDEgjRMbgQ6mNhGwEaiNnhKY0ZHrRjQBWxF36f3/ACgLvCh8NMPQHTQjn0g3jEOBA3aUrNLmJ5oUPYw/hNLmwrEAM5dwByLmhIdkwWDBKk9VD1r+cAN3ZigtThLMCCltHT/1Qdbic3On5n0jHeuu1Y8tM34lVoWHNg8eyxxAmpI9Og/WMkpcObqBB/QdI1lKok9BFY465ot300R8JHVQ9CREkyqfMflHqZdS1nJfuX84yYtKEqN2Z+dflE5Z2zUVMdXbVEkm9B7/ALfVokkFLlIal2/PrFCfiFKFaBrDtqYs7PZyAGtB9qybpe8t1FNU9UwcRYfyj8zc/KBm1cAFB8/hsPiA50r0i2hVPM/MwO2thZq1DLNyIycTULupvWz6NG1xkw4jC22pNgbcCpolI+8UlFVDhTRg+vSDW0vjl+fzTC7uvjRKVkWMqAHSXzfEX5vV3GloLYjaQnKBkpKii7gpD3av9NeVOcYTLWUuVaY84aRy10HYRuapT1Kv+iLGHwgYZhXv+kWQGFKdvKN8vPj8JnivypDCq7d/0vE8nDgEFyT6CJI0C2P7/o8ZZeXK/hrPHjG2M07xQxs/wxW5t+sEVY1MuXMmrJCZaSo6UFeb9I43tbfjETlkgpBOiUv2uTSHhdY8Jyx3dnHHbXYs8CZ+3W1hGxWIxE0//wBCTRqh/KkQL2LiRXwl+Skk+gU8GjPA3hI1gXvVvSubLTKVMUE6pCsuZqpc6spj5QoL8UXEwdwofOMw+158hSjLWUKWgoUaElJYkBRfK7CxEOTkH/cPetSZ+GlJnTVmYvIqWogpAJPS4AKnAFgHPFHZI4f9k2yf+0jFzAESZSVZVqOUKWoFAykkBTArflQXjqeK30wqLzUn+nMr3SCPeGVHI9hTP2j4b/1P9H/6jIey4dESYlBjxCwbF2LecbiKtEjAY2BjAY9eJU9Bj141eMeANcUeGKTj9YtzxwmBqocRkUtlzcs4hwTxBsz2rZno3PSDrMryHzV+sIWJmmXtYJzHKqasMSPxgkaaZxrpD5M5qpfvzjLclVjNx4ihbqfckxmUJvU8h9fOPfEqwoHHc0B8oqLxIQoAgkqWoABnLOTch6CCY3LtVyk6SzpxKlB2CeVzQG+l4F7Q2smUgoo6mfp+8bYjakuVLzzZiZeZCazFBLqys1TU0tCRtfa6So0zA1zvz5aND6xT8jX+8blng7sDa6VqILBRt1/eOU4jFFJoX1p9UjbBbwFJuYW7rR6526wjBEu5aqv+ZX5EQv7R2PMmEjKtKUpLqPESkKUwZ6mhPYjm0GNlbRXiMPLmoIqDmo5JSSDl0BJGtogxyphlqopAZTqmKYuaABIBBdw1vKMPJ5LeKcwins6TLJda0lOUmZKqcgGVIZAD5cosRTNF9G3ZRU8mWpQICcwDOQ4YvxE0ZyOVYU8Zs5ZeaGQ6ZauMooSA4KGYp9/kDGxMDikhOaXKQpKlHM3xhx/LRNGatQK2jH2VNmiUsqSCxD6HSNin6/u8V07SSkfeqQhXLMCPLWIVbdlaFSv6UqPuzRrMrel6kXSjz71jVQgFtne9OHlKnKlLyIZySkXISKVNyItbP2hNmq45YlpZxVy9PKzwrjl3YJY03x2gmTgZqljMklKSlnzBRZuQc0c09XHL5G18NMH3cwSa1QoBGY9TYt0PLpHUt48EmbhpqF1BSW5g3SR/iBAI6gRwLamDKCUVZ3ym47iwMbeO7mkZzk4Tpglh01UfxAig6QFnTlO9feFpBboelPlE38WsfjPsfcxppAviNoKHDVajZL/OJZWyfhUpSAQQWoRQv8ukQ7rSCpa6OpgXcD3JHOHcbGkMWJKujs9KWtcP0i8Md1j5/J9vGa1yBpn3YuwegNhEJnPoo+g/WGnD7KAQs5G+EBw1y5v/AExEZSRcoHdaR+ca+mLjvl8lk1P9iy6v5D6n9I9hj8SX/Oj1/aMh6wL2839L/Ds6FLTNmhJSAQmZxA3IyGrhh92PWLGzNopnSkzE2UKijg6gsSHBpAtO1QJqCokAZ0KJ4QAeNJJLCglkP/igyCOkZyyvQShUbgwL2jt/D4cPOnIlt/MoCKGE+0HZ8xQSnGSColgDMSHJsz0MKgyPGPGgVHrwlN4GKVFhM0ooouk2Ubp6K6cj5Hma86hPeHE5EXeHDy045ExYPxoUCkkF6AUdmcC8XN8dtqwmDXPSAqYClCXtmWyQTzANW6QN3+l5p8tQNUoBa2qiI8+0pWfZy8tTmlTGD1HiIfobxlctZKx5hOw/2j4qWseNMTNBLqSUoQRQMxQkN5g2g3tD7W8ElIyysRMUQ9CZWU0pmzDs6QRSORSsPMnKOVKlElywJvzb0EOuwPszExObETmegTKUl00/EoggqemVL2vFbk7NDtD7SJs05ZUtUtJBCguaqa6SGrwgijm9YAYLaypctaXzJQE5EqfW9eWrQS3g2ScMpUgJaWzpUbrYVJIpmH6tSgWDOZJHNn6gVgnIX5O0ZyzViOQDehFfnG/jl4k2FPSZa0KDl83Vqa9x7iHLdrcyViqqBWjw5mVlKSDMGTK5cEtmNPWM7lq6rb7f9j2Cth/aZiMIjwkolrlgkh3Bckk8VdX0hkR9rqJyClaDKLGuUrA6goci+qYt4jdOUFIHgJBCXUEpQoOkBxUcTnq3ePf9jYeSXRJl5iWVlQQoj4yCkE1cJcWtGduOXwyts4V8BtJRmZFTmSUFSOqyAzm4d3GZhprEW8cqYAtSSpKWJGRSsq2JTmCQWSTlsAKi2pN7P3fkIAVOdayBw0SE0FGFzTnFmZJkhATLJRlPCCoqAq5HESdTYxn6WdCUubmSZglKWpE2YVHhASVEAhNH0qCatDTJlKUASkpLWUUuPQnlBrDTQAHUkOOYHziU4qWPxp/1CO2cRFhR3u2CudhFS6DxFS03/wAQJ05CD6JHhEqUaG0C9+NtZZKE4chc+ZMCZSQX4mUcx/wpFT2iDB7IX4af4iZ4s0Cq1AEv/hHwpGjAOdTynP8AoePCbeDaCShgFEVdqHlzB9Kxy8pC8ySpaw5+NRURyDmtocMbsebLmPJxCVULyVpQh7OUlACcwFnSepq8K+2N4glKgcODOHCVEDKnTnmFfwnXU3OcmuIdu6WtqbNyinf6/SBiKmGHD4wLBzNS4iPBYCWmaheVwkuUKAWlXRiR6EjuLjSUGL7PtgmYlc8qWhCTkBQQCotxXFUhx59ocU7CQpP/AHk1T0BMw35ECC2yxKXLAQnKEBJCU8KWNU5WbhP5EFiCI3mlCD8CmsGUwNRoOZ+UcHkudv8Ae1P/AH4VMbb0C4zYUpMkoOVOZbuSTUBnGY/ExUPWkL+D2apMxQLLSCySWd+zWY1hw21LUlKxLQpWQADIHIUoqvR2cpt3gfg9hZJQTNU8+apKiARwfOps0O3LGataaw+1+V/D7BBQkkJcgaDl2jIr4naiwtWUpbMW+Kz0jIv7njjLX5E8dtpGIk+EVEoUkhYIdOU/FUnkT+sb7o7xhGBly5ij4iUqlO1CpBKPQkQh7G2wZqDmlKlkHKpCnHzAdx0GsEtkzQnOlmZbitwur/6ir0hXz5Ybl7idOb7zLP8AFTXqc6nJL1etTWtC2loGiY/WD23d2ZmHV46g8krajkgUqe5PWp6xOjCyGz53QdQH+VY6vuTW5y1w8fuMfZBvLiJOMTIll8Ot1TUKIAQBTxEuHCgSmg+J68x3GbvLJFlE0d2P5xwzdTESJWOlTgtKR4S0VYueFviBDsVHyh/nbTlrnFKZiFLo6QU0HCahIsyvcROXks6F8cl0cFb2yGuSDoADeln1iriM6jwKMpLEMQCoHiZr0+GhIsYG47FGXnmFQGWW4sGUXCQCPXs0Sp2yjIDaljfS7a1jTG29sa3nbGlFRUsKmFyRnWSA+jJuKakxR27JC5EyWkIT4gCSyQHAa+qmADRdk47OnMzA2e7aQO2iQq5py52uQQW6awZXHGbEK0xcvAyBKw6RmNAA1SAMy1m5NteQpoOG9M2UCVoCgbF2fuain5em+31qTPExBBSEBGSzBy7C1X5wuY7ahmMgghy5Go7ktQAefzyl20mtcpN5NkCXKMxCyorOdb3JNSQdL25UhOny9YZdrbVUsFBpUDtqD2cCAQcnm9W1vXvWNcUqeFSSsAFj5929ofvss3y8HECRPV93McIUfwrUwYnkpgH0Lc4UMEtIW9gQR2cN7Fj5RVxIfSvEH/mFCD6EenN4dm+Dl07hvbMUJqMpKXWRQteFeTtdacoBs5d2LFgqj15M1mjTDb0+NgpE6ZxzJMxKVp1WXypbvr+8SYCVOUV+GPDBSlSZikuUqr93kIZQS5BLs45inNPHflVkt3RPam+eFlpUfFlryiiQ5Uo3AANQ/O0Lmy9rYzE5VJ8JKVEsACSL0zKJrpFTbWxSiYBPIUmYSROAyurkRmOUl2BesC5OBnIKkpURKSBMUlRuElLgMGzF3FqOdI09eOBhZLzNioxa5KCyRnMxc3xE5aFfhhSG0LJBIZmIi4nefFGWGSnNmU5IskJQ2oqSpXpA6aleIz+AiZMMv4lITMVVdfhdRAAQkX0NIYcJtyThJElGMlKWpZUyCDnqv4l5yCAwQG5aGNOZwi67e7D3lXOxDIkoCUJaZOXmJUDpLAbIkqHVwA+gjbbeKmTppSVDImhFGzGp4fxEBhW3FXnpuzhihCyanM3QkJSLcgXgRs7bplZ0TKHMpR/mzm4Pn293iLu9Hj2rbUnLkAAEt0oOdgB6xJtHGZ051B1IJSs0dSaVPVNK/wCExFjsSmbMQl3zEejuX5UDNzeNEKdSUn+cg+hBfqxLdxDnXIt3eAmWPCcOKHiNbUZXmG9e8eTNpLDBKkkkmgSrhAZnJoSa25dWiJdg5co4FdRXKa9XEVEqGftaLIawu+WNlDKmeUpSCKIllhc1KSbjXrzjrfjzJOESrFqBWiWhalkJ4lqZQDIADBSggBnLF+Z4tKkeIsJZ8xblekdO2/tOTiMAlUxYWpEtkpOYZpw4ElJfiAzZywYZSC7kDLPCZcSNvHxrK3jelDC7wGZPSZq1OoZSQwSpSjlDhOmU5YZpcwS1FZICZaFLJswSknyDtCNsHApxU1GVAQJQl5mWtWeYSviL/CCQOEOKU1hkXgpxl4krmSVZkplIS80JAKnVmV4bkkJFh84yy+nzzzlkuoz+p8vgwvFk/wAwj/eDklRHZvmYyKK9gT3P3kj/AFzf/ojI0/RZftrk/WfT/vx/mK0jbhWSS4SafEajnyB1f94v7FxKM+VS1zVLOUNlJSACXUSUhhxavUUMKMqWtXAkcSqCt+/IAVPQQ3ycYrDiXIEtIlsAl6KKnZS19SXLaCnWKyxl4dMiTelKSwDHKGuai5tp7Qoz9kKHFKVlepSbdK2J8oMbXKETSULKyqqnqzfy6AVsIpYnHkDhqNRpTkdD0gxmpqAFOAnKLkZS/wARIDHm7ufKHrZu8ORphQCoEJzhswLVPFRjThNDC1LxktuFLL1e/rEMxYy1FYq89gx7d3lxQJUpSVOR+FNbAEBIA0A1aKE3fSeFlJPwkhaStcxKmuwUTlIrVLelCvr2grMSFfE79HL0f4S4dxUecV/DIr2N/SHIHdN2N4ZWIw4MsZcnCpFOEs/mCKg69wYrY/eKSTkE1JVWgOoqY5HgsaUBRSWdJFCRp05X7GGTHTJCc0iXh1TVoAClgIZwkClXLV835RGePtwWlnaOOdzpACdiy8U1pmJBCM4H8q0qHk5EVU4vNTXlCmGjWcRicx7D5EERk2Q9UniFfroYryJCgy1gpQrVnYB9L6Rd/jpcssETFKsc5CAObJAJPmY0Adi5AZK+ejfTx7tKYkqllFAUijuxzKBDekW8BMTMWfF4UBKyyEvxEEBgpQZirM73Agng8ehEpWZNCkA5QAczNU3IszDzh7Cnu9LmJM1KbAoK0kkFQc0al1ZQenK8dA27MKJATUuQleW4DEkkXZwB/mhZ3b2ckhE6atpwBLXK0ihEwEOkgOARcMDEmN3slKLEqSX/ABJKR7xjlbviLt3J+FKbtL7ucgB5akpQxNiSQCB3Y+nKLe6E5EwhM2YyiDLRw5s6uEpSRzNnbTzAbaeJCyA9HzEjWlO9dekD8BikIC80vOunhqzrT4ZBLqyp+MmlzTkY0k3E7526RuRgVYWRiJodKlBIZ78ZEtuThR7QB3ox5mTSc2ZZZI1NNc12FWjbdHbU6aJ8grHEmWUk2l5CxZNyWUW/pFYgx2HCVKRLBWtXCZimA5ZUPfvbtCvZGzZUv7oKN1ErPdRt2t5RPidnS5lVpSTzP6xUwk50SgaMA/cD3q8X8MgKGZT2oOX1ziAU9ubI8JZXKSBSjCx1HncdXGoZblYz7ws/xZj7t84csfvFh0LKTNTwu4Cs1ddTX9IRFoWpaxIQuYM6spShRpcUA5GLgQTXAX3WPJ6ehEMm7u4K8TKTO8RMvMqgKQrhYMpswIcv7c4E4nZE8IDyZozBzwKIcmrsOGp1jp26OzV4bDJRPISQKgF2qWclqtpEeXO4zhv4cJneWbL+z/C4ZlKefM0KyyQefhpoRrXNAne+SlsKhimZMPElA4U/AFlDJAUA5Ia/SD+0trJUCxOUXNn7c/lE2N3LnYtKZpCElOEVKkhS1goWstmISng+7LAOb1FIXg8l9rtX1Phx9ceOZS/uRgh4K1olrXmXcOGA+GoLPUnzhlRhJrMMNMIJcvlNbPxq+nMTbA3XlS8LJIw6Jy1geIVhJKaMpgpLBiMpSG1NS7+zJK2xEnDrVKQnLUKOWWsjilpyh0cJQpgQxVpUG/J5/X5unNj9Pjll7WTaudlz/wDyx/8Aa/8AlGQXlbNWEgHFl2DspV/Mv6x7GH6n/H/Vj/yafp5+2fx/04/sXCjwFTpq/CzEiUsSwoBSSArMAc2U1ZTgAhT0aBmKnKM1WeYF5CoBQdlXcpcChr/ZoOY3Bzk4aQ3EEyw5ylgakJoaMLk3NdYV/BmLWlDMVqCRqHJb01MdM5Zq87FMqkWJSwRT0iba2ykSZiQkhQKEkl3ClMyymxylQJDtfsT5JZqMB0+qww1UgEghxZ+d6t5e48hLPSlSQlKVdVLUH7MKfKPUrHeJamjVOn7QgDy5LF7xrPDX/E/m1D6F4IrwLAuQCLpevOoFvOLRwQmYQFi6VrZTcy5D9zFbARglsff0/aHheGK6ShlSviKtTmqw5flCbhpXEO7e0H8KVFAAJGUAuOSnLevzicgt4id4JyS2XNseIkI7s6lnpQdYH4/Ys5f3ysqlgVABRw+ZIfvHs+dNRZTDU5gAO6mDnoHiyFqKQVhRSniAqCpZ+F3sw4uj83eegEpJUkiYplB+FmbRydHNAACT2gfiMKUAEuQeZqD+f1WGbNLmIClpSpRLukZSnTKP5iGId6wO2ps0pH+A2LENycc4coB8Kcqjq9Kau1ucX5mIdCwxJUoACoqGqQCKhQ+TwKkKr1B0pUQ1brbuTsbMKZOXNLKVkqLC56Vcgv0i6G+xcFMlTnWQcwUAyviUEqJuK2J6xDtNKVzc5ZwBf4Ui5JGtT505RBjcPicROUnKpK5WdRYt4aUEhayRyJGtSW1gXi0KTNKCokixOp086+xidAWxGx5apZWgqlzAHDOXrXgckJavTkWr7sHdfFeMhchMlZTXMpSVyw4I4k/EaF2CTcQGkpml8pbm1D56w0fZ/snEzZ60yloQUpCjmUoP0DA11rCu5OF4SW8pRusvBzUNMSvOlQVlo1iMou34a6tzp5s9SVYuWlCM5Ci6m5Ave8Wt9MRisMqV/FpTNnZFJSpMxhkCgVApaigfDqwdzSkBd2caubikKVLWmSkLClB2SSlwSsABJHXnBq3lNmqdNpyky5nBbKVAcibj1hZ3mnzcQrwkuZMuig5TnI7XAqGghP2vLXNnZfgSpLGtjcNe6T6wDVtZYsTmU5SmluZ5QoS7JkSQEukZgAAjl/fnpBzBYuWhTI/ES4qwUwLDQ0SosIVcISCSVcRuotTokG5jxe0iiYgBYSkFzL+IqFaqb4bwaB2VtSWUqExilikg9eY7PC1M3+MkrRWeBRBJYgAak3ZwHuyRC/vFtNSmSm5qWpTT66QFlCkKeKW7vy2x8txxknwbNlb+qGJlzZ8tK5QLqQKPyLkMWu1HIvHasPvjKWhKwWCkhQzOCHD1pesfOmzMH40xEoXmFmL8q2rYGO/SpxSkJMuSrKAH8NnYNRmMV6ydIuVy5rJ21JClFQygn4ssyajMeaghgT1NYixW2prIlYaTIUhw7zFSwllAsAJZd6ueusRYiTmJLBI5B29yYrKwnQekLQ2Pf7Zm/wDo/wCv9oyF/wDhentGQaBbl4FM+RJUqp8NOuYAgAEJBokAjSFj/ZxTigHzBboSFKJYqDMCbO49TDwvBqlyAyNVEoICTV1E5KnK5JJ6wEXhxMnSFqKUlE2XnPwjJnS99QCr6sJc+xaiklJpoafXKD2FlgJcJSANSxJ7PT0BjqG0/s7wEyYJ88qlhRI8PxAhMw/hZ+LMbskhzHH5izLzI/8ADWpDtXhLVGhsIruDS5kFSoFQPNm8gKe0Up6QPhoA2torTMWo/vERUpVCacochLyGUtAUtKM6koNRwglsxDhgKmpEdL2lul4OHyS6qrmUgeEFVLcIJq2r3eORy8M6m9/k/TnDdL+0XGIly0FUtQlAJVmDqmMT8SjZkslx31gsNYlbNbBYjgHjSlhRUKKEtQAq5GYOlehNaQvyN4MmYEA5qEEPazcmh+3jlrVKVMkILzJZSpIBBUlQeqVagsbAgvHKZ0leY8KgX1SR84IQrhpd5rApfhKhVy4Z9GKVe3OIsdtYrYKUSNdO47Rd2fLJwcwGmWYDerHkNavTvEJ2agygSniYVc6gH8x6wcBrgtoArAzgCjCw6BhU9oZBjEqGQpKgaFSgEp/yoqSdHU0I8yVlL6gwYmbVI+GgvW/zicsdhDj8EmTOyk8B4kqYmh0Laghqcxzg3utvAmVwpBClEGrAlnsxqBX1hfxkzOgEkEhfPmCaeghl+y7DomY1SFZSkylMhf4i6CG6jitWtNYr4Bt2fOT4eISjhOIBExWpcFqmwD0A5k6xznaUsqdbhK0EvmepZQYUr8LC1wY6xvNsmRhsPMmKmGVwKYfE5b8JuKkXjieIJYOpR1OZRLH5O0LE69GKzKRQJLZS3NzXzcekOe7mx8XMKk4PMSoJ8UgpSw4spKiaD4rV01hEHvHUvs+2hNkyl+Fl/iFJA41HKWJKXABslRsPiYOygzoijt37MZ8qXMxEybxoQZihkUrMUAk/eE8hciJdxGl4GbMEyYQVlMySSEyyQxCizlRykVJ1Ia0FN6MftBeDnnG4uVKllJT4eHlq4yWypUs8QClMlTPQntCtudtIDB4qURVS5SgqpaiwoUF3SiC9BtNmS1rmpoJpylgW4SAoM971fnAnGyzLdXb4hU+naKW1MHN8UzCG5FOnpaIzj5kwZFKzBtb+uvnC0SCdtNauQHQR5IBSM3Vo9OGiPwy9jSKmgkmTMynN+kapUOJ3NKVNC4f2J82iNeDVok842SgAEa0Du8MGf7PlgYplLSlgVJSW4l0AbqAHvHTxPIgLufusmRJlqUkeIpJUp0h0kuQxuDlIBH7wxGQIinEScYY3GLjVWGiI4cwjWP4kRkVPCMZDCi0pK0zZS8yStIJJdnIDF6i7N1gbtfBmROUl3SC6bWOjAUa1bws7PxavFGX8RDi7sQQ41qI6dt7YgmSUlvvBYH8ZNSCQCzmrsW5NEKyx0R94trjE4ZSZs5EsJJVh1LUtSlNlKgChKjwqys9S1KQubWx0ueszkhSRNIJzAABbATACKH4Uq/z9DHRd2NjTFlUvE4aV4QzAcQXQ6F0gqVpmLe0J+9n2anDTiZcyWnDqBUlU1YT4Z0Qon4nqAQ558zcLKa6J89hBZG7kw4JGMTxS+ILA+JLKKQW1TZ2t2sFUg8vkflSOp/Z3MTO2bMw5IzDxErFLTHIUQdC5HLhMUhyxS6m3lDTuXuJMxqkK8REtJzKQ4KjMMopzpADAEFSLmyn0MVMHg5cziUAlzXLxVAqxJYjqmhcd46Z9lG00ZlYQy00Kp8pZDnMAlKr2OUhiGpmEL2AniJL6QEx2x0qdwIddu4HKrOBRV+/7/rAGfIdxzETpTm+OlgGahIGXw0q/zcYUHNb2PpA6Sh5SP6EH0SAflFHbCJsiblmACYKqIY5ga6UbRqUADBhFjA7RQEJTZnbtdnirEq+LwLgqcAAVJ9mFye0UkAaBxzP6flWL+0ZqGu40A/XSBCp5dxpT6EOBOqWU1ax115Ui7sPApmzk51BKXUo6WD0NudOhED1TipiX07RcwJ4iSbDu9QGr39oL0BffDb6ppQjMSlIepJt8Lk31PpB/7Lt0ZcyaMTiwAhNZUtaSy1UIWp6ZRok3NbCo3dHd8zZn8RNAKQ5lpVXOXbMRyDU5nsHfhMs/z+mid6MifaNuejBYseCkiTNT4iA7sQWWkasDlPTOPKvuttoSZqVuABRVTRJvUk9/KG/e6R42FLGso50itqZ/VNaagQhy5jkBRPnfsPzhb2HV949hGfIXIW6MwDKKXbKQoFn4g40MLW0t3EypU9MokKTLlTUs/wCArCwEvqkFr/F0hp2dtNU+RLJUTwJDciAAzWePJmEBmomZvhQtBSw4gsyy57ZP+IwBzCRNKzXVm8i/vA/buFSjKpAALsW7a+kMG1dkjCTikfAAVI/pag6sXT5Am8Lm3FvlLM/1eCdkHpzrcZyG7RUny1J/ETBfYpdShegrdu4jXbOEIP19CL3yA41SHJd7jXl+cMW4WzxNx0oEAhGaYQajhDB/8xSfKACkW6dv0h/+yvZpedPUmmVMtBIu5JW3MOlIpqDDodDMahQj3NGEAxmp40eExi5ceF4ew0I6RkbE9PaMg2CT9l+xpapxmT1oTMTWXJUrKv8ArKFMSOUdPxlwAAVmg6DU9I82nh5U1PhzJaJoP4VpSoDyIo0ebI2bKw0spQ7OVF1LW3bMTlSG+EMIk1iVKTKQSTapMKO18DKmYhOJmJK1jJKlpUXTLKlBOZKTQKLgk/4YNY3G+Ipg+QW69YgVLBZxYuH58+nKHCch3ulZMXOS78eYlmqoBTM9LmkEt0tj/wAVLmSUzlSkkpM4JAeZL4xlCtOK+jK1Zo9+0DZRl4ozCB4c5iCzjMAAQdQWA7jtE32cEfxRZbPKUAkCh4kl+hDH1MMnm+GzESJqE4eQpEtCAlSgBlcuUtqpRAUVKPTzu/Zni0jaUqp4krSC2pSSz+Xq3OGDe/YiZsozRwzUZWUCQ6c1QoAsscSmezltYUcBjDJnS15WKFpWACK5SCQCbOKN110VGndMVhwtJSbH6eFLEYYpUQbiGzC4tM1CVoLoWApJ5g1tAzb2DceINPibUaHyhm51vvu0MRIKkJ++l8SWAdQF0cyCLdQI5gcEUypUw1TMzFPMZFZVA+oPn0r3SZHPtuo/iMYos8qWgym0d3URyL69IN6IoLwaPickfXKGr7PJstQxUqZKTMkTBLCwQCQR4rFL/iGYn0tC1PwSSS1A9B+8NW5eGyomkUBKR6Ak/wDMPSC0ElWCKVLRrLKgTZ8pb8nizsxXG7E0IYNVw3YXeCG9OEy4pRDstIWP+Uj/AIX84rbPQnxAFUcX6v7Q98Aa3a2tNSjwlpICBwqIyvUvT3hlk7TftFeVs0FCTZwOul428Nnq9D+URsxJOJCgQapUGIpUH5RzrGyjKmqSq4LPqevneHUqZiGBv06wr71TkGYlRdyniatj84cKmDcvbSQTJBcEFdXuCAW7u/lDj4zDMTQVrp9co5ju5tBCVDwkrK3Zi1RrX8I+VIa8btGj6C4FfqsLobQb5YxCpSVAjMhwCaA5tA9zQH1hD2mp5YPIwY2htBEzNLnSjkJdEwOFDul2IvSkU5uxc/CmcgjhIqTw1cqJLpLgDKRrekPHtVw49oo7BWApXYfnFrFnNMSl6O8VcK0iapKlU+EuKEh/UfOPFbUSheYObj9q3HQxVnKE69kLxGIRKl5XmFSQ9AClOYuQH+FSVO34gNDHUtkYPES5qnTJl4fKAmWhSlFKwfi+EAZga9Q9ySVvdTAIG0FlAfwsOgqLMDMmhJJAsOBktbhMPfeFTevSM+vrpHoULx4TCNrUfTx4Z/MRik8qdorzkKAdKq3aAJv4hHMesZA5aVuXYnWg/SPYfCd0ybA2rh8TK8STMTM/m/mQeSkmqSOsQ7Q2j4hypfK/+r9o4jvZteVNx82bh0eGF8KmUWmH8SjYMrVNizl3MbSt8Z0mXKRKmrJlkkkuUlySxBPEGYWZrGH6nt2UIYRKIC7s7yJxsgTUjKQcq0u+VXfUag9YLBRhGq7Z2UjEyjKmChqDqlQsodfm5Gscn2TtWZhcUleRxLUQtIuU1QrLbm45sI6+o0pCNtvdaaucpUpUoZ1ZuJPEhVKpLE9biGRtVjEzpRyl0qTQ9CKe0IqcCVukvRSgGLMASA4IIVT5Qz7A2X/DyUyyrNldyaO5eg0DnnAPf3Zqf4bMgMRMSVgfiCswY9MygW7xPYdA+zraiV4Yyc6FLkKKWSoFQQWUkqSC4qVJ/wAsNKkvQ1BoesfNWxs5mI8NIzoLpOYJy8y7htNRHWt2tpzMNLUJk1WImTF+JUqKZTs6UqVxqD1sBWkVeAi2xjUJMxKFhSUlQKno6bpfUguD1BrCHjNsqIUEJygvUka3iYSSkzZMwkELUtJvmRMKlBTG9XB5ERQ/2aVqyIVnN2SPclqdzEfJKEqWSQhIzKUWSBqe5h+2Ts3wJSUO5uo9Tf8ATs0VtgbETIClKbxCLv8ACOQPM6/TlJk3l9aQGVt9pCSJShd1D5H2gBJlgsqrpdwNXhs3jwxmSgf5VA0rQhj7tfrCt4ZSe/KGDngpoVLQQdKeVLaaRi1HpbUP7RS3dLyjzCi/Y2+UF5Y0p0fQ6V9vMwjDFSifq/KsUVeCZ3hTQCyHZnd6BjyoYPYmW1Xu/wDfrd4Vt8MKwTPRRSDlPVKjR6c7dzDgq2qWiSk+AEpe7AP5m7QHxGILuXB5vA840qFCT+XeGfZO6RXLSuatQUalCWGVJbK6iKEuXAtAnRdxM0mqiSOrD9oo4qWqWplJKXGYAhqF2PYkGOl4DYsmScyZQfRRUVnukqJbyaBm+ew1YhKZiCkGUlThWqWCizA1cdHe8OUyDi8UqYXUSTdzUmw+QHvzjbCzAlQJq3R4z+DU7EEQSwOyEfiU4+ffX2irYR0+zxYVLnzVBOZU0B6PRKWHQcTAdIcQuhJ9/poC7uAJw6UpAAD0sKkm3WsFdbmmkQab3Lx6T70iBg3v2jcK525D5c4DSWH6m9esREdmjZUxr/3MaTJwBDC/LSANzNVzHoIyPRNIo59/1jIA4IMSlkpAYNxPqofJPSPEySspSkOSWFtWueVq6RXBh5+y7Z4mTJqlgFKcoFNeJwPJo0qTnufu8MHh8hUFLUc8wh2egAHQAAdanWDmfpEW1doS8Ph5k5fwoFBzIokDqTQQF3X3sRjEt8E1IdaOjtmSfxJ9w9YjsxqaqIFI5/XQROtdW1tGv1oYRosn156xBjsCiagpWkKSq/ahDdQde3KLRN3jCG6cvr99YAWf90pTghLdiS19T00grgtnZAzvpXz5G0W51kuHD20et43SocjoTT0qO4gBQ+0PBEykTUO8ssSCaJLPUaZgl9KmE7ZGPmSsQiYSSlwlRILFKiAanyV5R1bEISUkFjRm52GtB5iFWfuFJ8bMMyRmzZARlv2JAfR+kOUhsTXf65v0Zqx54jm3130c/RiQS9NA2twb/KPFIDivcd/yv6mEFPGA5FhVAyg9hb8vq8KxUWZs5NKUHrDVPlBeZNGLhi7l3EJBwOIkFktMFhcfNmPmYNCmXd9JQVAlz7esGkJBUw1FGvq3l0jnZ2uZjJUoy2Nw4Y8yb+hhi2Dt4qWJaliYcriYmgJeqVCzgAFx+TwaEMs9LB3Lm4q4HOtQL9bwG24c8laK1DB9FXD/AOYCCk1AcEDv7u9tS3oe8GLkFacxctopnAtUXZy1X8mojIW7CkjEDOl3BDEChoXrYhrx0PBYjiDH+m1b+vTzgJL2agEqCUhTXA0vfSLMmQopY1bncM5LFqH8+8O3YHSsBIP4TTX5WYuYhxQeWtiSShQHodYp4TGFKuIOksFGtA4J9+5fm9J8Sm4ChlUmjFnBFn50hAqJIBDhwYtDCIcMkewAiCYh+Y60b3j2VJajk8hb68oEHHY5HhAXFauOcXUOH/P+9usDNizFJkpTzJLXavehIY+esEpKM3duz/ppT+0CkiF15Gul6PGwW1L9KRSqaV7v30/WJPFY1dq9DrYN1EBrPYF+n96ax6qY9+Y01ir479AeR0r9UiWWfN/qzdoYb+InmfX9oyPCvofQxkBOJYDBFShmt1jo+wcXJwkkqUUoQmp6noNSeUI+FSfPSJNtbCxQKVKCpqFB0LQCUjodJZ7+sV2fSTejexeNmB3RKQfu5d62zKa6yCzaWF6vm4+5S5ckTFq8OataFKADkSkkKMvoVansOsBNyt1ky1CbOZUwVSnRHU8zBzfHf1OGlmVJU89Qv/4Y/mPVrDzMG/iEuJ3plHGTcOH+7BIUKp4Q8wE6ZSb97MYLg0DEFw4avnHJ5X/Y8KuZMJ/icWgolAu6JSiPEmK5KXYPXXnD5uTKWnASRMuxKX/kJJQP9J8g0FgGSw0+rxFOUdRe3y/SJVLLU7t9HtGLRZxX9er/AF6xJtAqlefyv9dfTGBsW9rBteXlGqUuXZujke9rx6hNeep939vnAEcwCvn59R0YRXmSgXAYcuvn7RaXWny8yLM9YrzJNi7ZbGtSeQ8n+qgV1pLONCSPq316aiqWPu/Mi3O9v7WcpL1oKsaX1uz0B6xCUh6Ekdfn1p31gDFyXdmL9qVD/lyv0ilisGCMrVL/AIfyHVjBQ8DUr8N/f2DHtEMxDO7AHl82NnOnTpCBexWwJMxQzoNBcZw/mk3vQxmzN20SZmZIUSXAe4Gt7EMOtYOyQVBiwL0YP5jvEWIlF1GnNma13PJ/nD2HqA9HNHIHr3PX9NPfGuQw6/tV72rURkg0Cm/Z7ituX0I2s9rcVC3qKi/00IIJmHNCQwU4p516mIDIvSlnB/Xl9WgnJSFIZQoBTqS1zagA60iCYlrO4sff5fKAKExKg5BLajnXl+UXZCgWT/MAXCjQMaN68rCK0yWX1L+V+hNqH1TEIVlDAljYP5UIp5QAAxRKZqkkqSyiKUavLWJpIBDBTjUkN7iPNrsZj2LAKHIileRpFNKALKvoa+8CTjs2cBLSH0A70fy+bHziz/Elrhr11/e3Wg7QI2fPdwkGlGNLsLaefW0EJE6lQa2cZtDofMWeA1oz3q7jWwetK2843RarhufPWvlFVMpqJNNerX06dokz2ObSj060JLkaM3nAabxWowpyr6jt+vKIlz6ZtBU00/IvytGktYZzQiwJL/Jmb6rGxXcB7AgKf0H184YQKxYc8Z/1D84yJc/+H2jINE54AxjoG6KyqUUmoex8/wBIyMgiqXt7MWvDpm+CooY0bR2s8LW5+GTNxiBMGccSjmq6hUE8684yMiseivbMBMOJ2jL8c+JnnMrNqASwblS1o7HMDW+rR7GQUmsiqSdW/WIzUDq/yjIyJNHhy/pE+FS4fm7xkZCDxQv0tEKkhRqAWTmFBQ8xyjIyAI5nwA8yf+n9YhKyMwGo/OMjIYe4hND9WJAjaaGRT6rGRkIK2FWQCoFiFUI0YCJJ80psWdI+ftGRkAQS1l1VsS3R3eLOIT90+pFY8jIA9lLN9SDanMadDFKeribQh/Tr5xkZCCUpodKNSl72gfja+iT7P848jIYLO1f+8Seaa9WLD2MSYSQGdteZjIyHU0b2fLBKXAsYIZ7/AFpGRkKHEshZZfQfmf0EXTJHhu1QQB2PS0exkBq85LM31rGwTT2/4iPlGRkOBCD9NGRkZDJ//9k="/>
          <p:cNvSpPr>
            <a:spLocks noChangeAspect="1" noChangeArrowheads="1"/>
          </p:cNvSpPr>
          <p:nvPr/>
        </p:nvSpPr>
        <p:spPr bwMode="auto">
          <a:xfrm>
            <a:off x="0" y="-904875"/>
            <a:ext cx="2457450"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253483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55298" name="AutoShape 2" descr="data:image/jpeg;base64,/9j/4AAQSkZJRgABAQAAAQABAAD/2wCEAAkGBhQSERUUExQWFRUWGRwYGBgYGBgYHxgcHSAZHBoeHBgaHSYfGBsjHBgYHy8hIycpLCwsGh8xNTAqNSYrLCkBCQoKDgwOGg8PGikcHBwpKSkpLCwqKSkpKSwpKSksLCwsKSwsKSkpKSksLCksKSksLCwpKSkpLCwsKSkpLCwpLP/AABEIAMMBAgMBIgACEQEDEQH/xAAcAAACAgMBAQAAAAAAAAAAAAAFBgMEAAIHAQj/xABGEAABAgQDBgQDBgQDBQkBAAABAhEAAyExBBJBBQYiUWFxE4GRoTKx8AcjQsHR4RRScvFigpIVFqKywiQzU1Rjo9LT4kP/xAAZAQADAQEBAAAAAAAAAAAAAAAAAQIDBAX/xAAsEQEBAAICAgEDAwEJAAAAAAAAAQIRITEDEkEEE2EUUpFRIjJxgZKh0uHw/9oADAMBAAIRAxEAPwDsyDEgjRMbgQ6mNhGwEaiNnhKY0ZHrRjQBWxF36f3/ACgLvCh8NMPQHTQjn0g3jEOBA3aUrNLmJ5oUPYw/hNLmwrEAM5dwByLmhIdkwWDBKk9VD1r+cAN3ZigtThLMCCltHT/1Qdbic3On5n0jHeuu1Y8tM34lVoWHNg8eyxxAmpI9Og/WMkpcObqBB/QdI1lKok9BFY465ot300R8JHVQ9CREkyqfMflHqZdS1nJfuX84yYtKEqN2Z+dflE5Z2zUVMdXbVEkm9B7/ALfVokkFLlIal2/PrFCfiFKFaBrDtqYs7PZyAGtB9qybpe8t1FNU9UwcRYfyj8zc/KBm1cAFB8/hsPiA50r0i2hVPM/MwO2thZq1DLNyIycTULupvWz6NG1xkw4jC22pNgbcCpolI+8UlFVDhTRg+vSDW0vjl+fzTC7uvjRKVkWMqAHSXzfEX5vV3GloLYjaQnKBkpKii7gpD3av9NeVOcYTLWUuVaY84aRy10HYRuapT1Kv+iLGHwgYZhXv+kWQGFKdvKN8vPj8JnivypDCq7d/0vE8nDgEFyT6CJI0C2P7/o8ZZeXK/hrPHjG2M07xQxs/wxW5t+sEVY1MuXMmrJCZaSo6UFeb9I43tbfjETlkgpBOiUv2uTSHhdY8Jyx3dnHHbXYs8CZ+3W1hGxWIxE0//wBCTRqh/KkQL2LiRXwl+Skk+gU8GjPA3hI1gXvVvSubLTKVMUE6pCsuZqpc6spj5QoL8UXEwdwofOMw+158hSjLWUKWgoUaElJYkBRfK7CxEOTkH/cPetSZ+GlJnTVmYvIqWogpAJPS4AKnAFgHPFHZI4f9k2yf+0jFzAESZSVZVqOUKWoFAykkBTArflQXjqeK30wqLzUn+nMr3SCPeGVHI9hTP2j4b/1P9H/6jIey4dESYlBjxCwbF2LecbiKtEjAY2BjAY9eJU9Bj141eMeANcUeGKTj9YtzxwmBqocRkUtlzcs4hwTxBsz2rZno3PSDrMryHzV+sIWJmmXtYJzHKqasMSPxgkaaZxrpD5M5qpfvzjLclVjNx4ihbqfckxmUJvU8h9fOPfEqwoHHc0B8oqLxIQoAgkqWoABnLOTch6CCY3LtVyk6SzpxKlB2CeVzQG+l4F7Q2smUgoo6mfp+8bYjakuVLzzZiZeZCazFBLqys1TU0tCRtfa6So0zA1zvz5aND6xT8jX+8blng7sDa6VqILBRt1/eOU4jFFJoX1p9UjbBbwFJuYW7rR6526wjBEu5aqv+ZX5EQv7R2PMmEjKtKUpLqPESkKUwZ6mhPYjm0GNlbRXiMPLmoIqDmo5JSSDl0BJGtogxyphlqopAZTqmKYuaABIBBdw1vKMPJ5LeKcwins6TLJda0lOUmZKqcgGVIZAD5cosRTNF9G3ZRU8mWpQICcwDOQ4YvxE0ZyOVYU8Zs5ZeaGQ6ZauMooSA4KGYp9/kDGxMDikhOaXKQpKlHM3xhx/LRNGatQK2jH2VNmiUsqSCxD6HSNin6/u8V07SSkfeqQhXLMCPLWIVbdlaFSv6UqPuzRrMrel6kXSjz71jVQgFtne9OHlKnKlLyIZySkXISKVNyItbP2hNmq45YlpZxVy9PKzwrjl3YJY03x2gmTgZqljMklKSlnzBRZuQc0c09XHL5G18NMH3cwSa1QoBGY9TYt0PLpHUt48EmbhpqF1BSW5g3SR/iBAI6gRwLamDKCUVZ3ym47iwMbeO7mkZzk4Tpglh01UfxAig6QFnTlO9feFpBboelPlE38WsfjPsfcxppAviNoKHDVajZL/OJZWyfhUpSAQQWoRQv8ukQ7rSCpa6OpgXcD3JHOHcbGkMWJKujs9KWtcP0i8Md1j5/J9vGa1yBpn3YuwegNhEJnPoo+g/WGnD7KAQs5G+EBw1y5v/AExEZSRcoHdaR+ca+mLjvl8lk1P9iy6v5D6n9I9hj8SX/Oj1/aMh6wL2839L/Ds6FLTNmhJSAQmZxA3IyGrhh92PWLGzNopnSkzE2UKijg6gsSHBpAtO1QJqCokAZ0KJ4QAeNJJLCglkP/igyCOkZyyvQShUbgwL2jt/D4cPOnIlt/MoCKGE+0HZ8xQSnGSColgDMSHJsz0MKgyPGPGgVHrwlN4GKVFhM0ooouk2Ubp6K6cj5Hma86hPeHE5EXeHDy045ExYPxoUCkkF6AUdmcC8XN8dtqwmDXPSAqYClCXtmWyQTzANW6QN3+l5p8tQNUoBa2qiI8+0pWfZy8tTmlTGD1HiIfobxlctZKx5hOw/2j4qWseNMTNBLqSUoQRQMxQkN5g2g3tD7W8ElIyysRMUQ9CZWU0pmzDs6QRSORSsPMnKOVKlElywJvzb0EOuwPszExObETmegTKUl00/EoggqemVL2vFbk7NDtD7SJs05ZUtUtJBCguaqa6SGrwgijm9YAYLaypctaXzJQE5EqfW9eWrQS3g2ScMpUgJaWzpUbrYVJIpmH6tSgWDOZJHNn6gVgnIX5O0ZyzViOQDehFfnG/jl4k2FPSZa0KDl83Vqa9x7iHLdrcyViqqBWjw5mVlKSDMGTK5cEtmNPWM7lq6rb7f9j2Cth/aZiMIjwkolrlgkh3Bckk8VdX0hkR9rqJyClaDKLGuUrA6goci+qYt4jdOUFIHgJBCXUEpQoOkBxUcTnq3ePf9jYeSXRJl5iWVlQQoj4yCkE1cJcWtGduOXwyts4V8BtJRmZFTmSUFSOqyAzm4d3GZhprEW8cqYAtSSpKWJGRSsq2JTmCQWSTlsAKi2pN7P3fkIAVOdayBw0SE0FGFzTnFmZJkhATLJRlPCCoqAq5HESdTYxn6WdCUubmSZglKWpE2YVHhASVEAhNH0qCatDTJlKUASkpLWUUuPQnlBrDTQAHUkOOYHziU4qWPxp/1CO2cRFhR3u2CudhFS6DxFS03/wAQJ05CD6JHhEqUaG0C9+NtZZKE4chc+ZMCZSQX4mUcx/wpFT2iDB7IX4af4iZ4s0Cq1AEv/hHwpGjAOdTynP8AoePCbeDaCShgFEVdqHlzB9Kxy8pC8ySpaw5+NRURyDmtocMbsebLmPJxCVULyVpQh7OUlACcwFnSepq8K+2N4glKgcODOHCVEDKnTnmFfwnXU3OcmuIdu6WtqbNyinf6/SBiKmGHD4wLBzNS4iPBYCWmaheVwkuUKAWlXRiR6EjuLjSUGL7PtgmYlc8qWhCTkBQQCotxXFUhx59ocU7CQpP/AHk1T0BMw35ECC2yxKXLAQnKEBJCU8KWNU5WbhP5EFiCI3mlCD8CmsGUwNRoOZ+UcHkudv8Ae1P/AH4VMbb0C4zYUpMkoOVOZbuSTUBnGY/ExUPWkL+D2apMxQLLSCySWd+zWY1hw21LUlKxLQpWQADIHIUoqvR2cpt3gfg9hZJQTNU8+apKiARwfOps0O3LGataaw+1+V/D7BBQkkJcgaDl2jIr4naiwtWUpbMW+Kz0jIv7njjLX5E8dtpGIk+EVEoUkhYIdOU/FUnkT+sb7o7xhGBly5ij4iUqlO1CpBKPQkQh7G2wZqDmlKlkHKpCnHzAdx0GsEtkzQnOlmZbitwur/6ir0hXz5Ybl7idOb7zLP8AFTXqc6nJL1etTWtC2loGiY/WD23d2ZmHV46g8krajkgUqe5PWp6xOjCyGz53QdQH+VY6vuTW5y1w8fuMfZBvLiJOMTIll8Ot1TUKIAQBTxEuHCgSmg+J68x3GbvLJFlE0d2P5xwzdTESJWOlTgtKR4S0VYueFviBDsVHyh/nbTlrnFKZiFLo6QU0HCahIsyvcROXks6F8cl0cFb2yGuSDoADeln1iriM6jwKMpLEMQCoHiZr0+GhIsYG47FGXnmFQGWW4sGUXCQCPXs0Sp2yjIDaljfS7a1jTG29sa3nbGlFRUsKmFyRnWSA+jJuKakxR27JC5EyWkIT4gCSyQHAa+qmADRdk47OnMzA2e7aQO2iQq5py52uQQW6awZXHGbEK0xcvAyBKw6RmNAA1SAMy1m5NteQpoOG9M2UCVoCgbF2fuain5em+31qTPExBBSEBGSzBy7C1X5wuY7ahmMgghy5Go7ktQAefzyl20mtcpN5NkCXKMxCyorOdb3JNSQdL25UhOny9YZdrbVUsFBpUDtqD2cCAQcnm9W1vXvWNcUqeFSSsAFj5929ofvss3y8HECRPV93McIUfwrUwYnkpgH0Lc4UMEtIW9gQR2cN7Fj5RVxIfSvEH/mFCD6EenN4dm+Dl07hvbMUJqMpKXWRQteFeTtdacoBs5d2LFgqj15M1mjTDb0+NgpE6ZxzJMxKVp1WXypbvr+8SYCVOUV+GPDBSlSZikuUqr93kIZQS5BLs45inNPHflVkt3RPam+eFlpUfFlryiiQ5Uo3AANQ/O0Lmy9rYzE5VJ8JKVEsACSL0zKJrpFTbWxSiYBPIUmYSROAyurkRmOUl2BesC5OBnIKkpURKSBMUlRuElLgMGzF3FqOdI09eOBhZLzNioxa5KCyRnMxc3xE5aFfhhSG0LJBIZmIi4nefFGWGSnNmU5IskJQ2oqSpXpA6aleIz+AiZMMv4lITMVVdfhdRAAQkX0NIYcJtyThJElGMlKWpZUyCDnqv4l5yCAwQG5aGNOZwi67e7D3lXOxDIkoCUJaZOXmJUDpLAbIkqHVwA+gjbbeKmTppSVDImhFGzGp4fxEBhW3FXnpuzhihCyanM3QkJSLcgXgRs7bplZ0TKHMpR/mzm4Pn293iLu9Hj2rbUnLkAAEt0oOdgB6xJtHGZ051B1IJSs0dSaVPVNK/wCExFjsSmbMQl3zEejuX5UDNzeNEKdSUn+cg+hBfqxLdxDnXIt3eAmWPCcOKHiNbUZXmG9e8eTNpLDBKkkkmgSrhAZnJoSa25dWiJdg5co4FdRXKa9XEVEqGftaLIawu+WNlDKmeUpSCKIllhc1KSbjXrzjrfjzJOESrFqBWiWhalkJ4lqZQDIADBSggBnLF+Z4tKkeIsJZ8xblekdO2/tOTiMAlUxYWpEtkpOYZpw4ElJfiAzZywYZSC7kDLPCZcSNvHxrK3jelDC7wGZPSZq1OoZSQwSpSjlDhOmU5YZpcwS1FZICZaFLJswSknyDtCNsHApxU1GVAQJQl5mWtWeYSviL/CCQOEOKU1hkXgpxl4krmSVZkplIS80JAKnVmV4bkkJFh84yy+nzzzlkuoz+p8vgwvFk/wAwj/eDklRHZvmYyKK9gT3P3kj/AFzf/ojI0/RZftrk/WfT/vx/mK0jbhWSS4SafEajnyB1f94v7FxKM+VS1zVLOUNlJSACXUSUhhxavUUMKMqWtXAkcSqCt+/IAVPQQ3ycYrDiXIEtIlsAl6KKnZS19SXLaCnWKyxl4dMiTelKSwDHKGuai5tp7Qoz9kKHFKVlepSbdK2J8oMbXKETSULKyqqnqzfy6AVsIpYnHkDhqNRpTkdD0gxmpqAFOAnKLkZS/wARIDHm7ufKHrZu8ORphQCoEJzhswLVPFRjThNDC1LxktuFLL1e/rEMxYy1FYq89gx7d3lxQJUpSVOR+FNbAEBIA0A1aKE3fSeFlJPwkhaStcxKmuwUTlIrVLelCvr2grMSFfE79HL0f4S4dxUecV/DIr2N/SHIHdN2N4ZWIw4MsZcnCpFOEs/mCKg69wYrY/eKSTkE1JVWgOoqY5HgsaUBRSWdJFCRp05X7GGTHTJCc0iXh1TVoAClgIZwkClXLV835RGePtwWlnaOOdzpACdiy8U1pmJBCM4H8q0qHk5EVU4vNTXlCmGjWcRicx7D5EERk2Q9UniFfroYryJCgy1gpQrVnYB9L6Rd/jpcssETFKsc5CAObJAJPmY0Adi5AZK+ejfTx7tKYkqllFAUijuxzKBDekW8BMTMWfF4UBKyyEvxEEBgpQZirM73Agng8ehEpWZNCkA5QAczNU3IszDzh7Cnu9LmJM1KbAoK0kkFQc0al1ZQenK8dA27MKJATUuQleW4DEkkXZwB/mhZ3b2ckhE6atpwBLXK0ihEwEOkgOARcMDEmN3slKLEqSX/ABJKR7xjlbviLt3J+FKbtL7ucgB5akpQxNiSQCB3Y+nKLe6E5EwhM2YyiDLRw5s6uEpSRzNnbTzAbaeJCyA9HzEjWlO9dekD8BikIC80vOunhqzrT4ZBLqyp+MmlzTkY0k3E7526RuRgVYWRiJodKlBIZ78ZEtuThR7QB3ox5mTSc2ZZZI1NNc12FWjbdHbU6aJ8grHEmWUk2l5CxZNyWUW/pFYgx2HCVKRLBWtXCZimA5ZUPfvbtCvZGzZUv7oKN1ErPdRt2t5RPidnS5lVpSTzP6xUwk50SgaMA/cD3q8X8MgKGZT2oOX1ziAU9ubI8JZXKSBSjCx1HncdXGoZblYz7ws/xZj7t84csfvFh0LKTNTwu4Cs1ddTX9IRFoWpaxIQuYM6spShRpcUA5GLgQTXAX3WPJ6ehEMm7u4K8TKTO8RMvMqgKQrhYMpswIcv7c4E4nZE8IDyZozBzwKIcmrsOGp1jp26OzV4bDJRPISQKgF2qWclqtpEeXO4zhv4cJneWbL+z/C4ZlKefM0KyyQefhpoRrXNAne+SlsKhimZMPElA4U/AFlDJAUA5Ia/SD+0trJUCxOUXNn7c/lE2N3LnYtKZpCElOEVKkhS1goWstmISng+7LAOb1FIXg8l9rtX1Phx9ceOZS/uRgh4K1olrXmXcOGA+GoLPUnzhlRhJrMMNMIJcvlNbPxq+nMTbA3XlS8LJIw6Jy1geIVhJKaMpgpLBiMpSG1NS7+zJK2xEnDrVKQnLUKOWWsjilpyh0cJQpgQxVpUG/J5/X5unNj9Pjll7WTaudlz/wDyx/8Aa/8AlGQXlbNWEgHFl2DspV/Mv6x7GH6n/H/Vj/yafp5+2fx/04/sXCjwFTpq/CzEiUsSwoBSSArMAc2U1ZTgAhT0aBmKnKM1WeYF5CoBQdlXcpcChr/ZoOY3Bzk4aQ3EEyw5ylgakJoaMLk3NdYV/BmLWlDMVqCRqHJb01MdM5Zq87FMqkWJSwRT0iba2ykSZiQkhQKEkl3ClMyymxylQJDtfsT5JZqMB0+qww1UgEghxZ+d6t5e48hLPSlSQlKVdVLUH7MKfKPUrHeJamjVOn7QgDy5LF7xrPDX/E/m1D6F4IrwLAuQCLpevOoFvOLRwQmYQFi6VrZTcy5D9zFbARglsff0/aHheGK6ShlSviKtTmqw5flCbhpXEO7e0H8KVFAAJGUAuOSnLevzicgt4id4JyS2XNseIkI7s6lnpQdYH4/Ys5f3ysqlgVABRw+ZIfvHs+dNRZTDU5gAO6mDnoHiyFqKQVhRSniAqCpZ+F3sw4uj83eegEpJUkiYplB+FmbRydHNAACT2gfiMKUAEuQeZqD+f1WGbNLmIClpSpRLukZSnTKP5iGId6wO2ps0pH+A2LENycc4coB8Kcqjq9Kau1ucX5mIdCwxJUoACoqGqQCKhQ+TwKkKr1B0pUQ1brbuTsbMKZOXNLKVkqLC56Vcgv0i6G+xcFMlTnWQcwUAyviUEqJuK2J6xDtNKVzc5ZwBf4Ui5JGtT505RBjcPicROUnKpK5WdRYt4aUEhayRyJGtSW1gXi0KTNKCokixOp086+xidAWxGx5apZWgqlzAHDOXrXgckJavTkWr7sHdfFeMhchMlZTXMpSVyw4I4k/EaF2CTcQGkpml8pbm1D56w0fZ/snEzZ60yloQUpCjmUoP0DA11rCu5OF4SW8pRusvBzUNMSvOlQVlo1iMou34a6tzp5s9SVYuWlCM5Ci6m5Ave8Wt9MRisMqV/FpTNnZFJSpMxhkCgVApaigfDqwdzSkBd2caubikKVLWmSkLClB2SSlwSsABJHXnBq3lNmqdNpyky5nBbKVAcibj1hZ3mnzcQrwkuZMuig5TnI7XAqGghP2vLXNnZfgSpLGtjcNe6T6wDVtZYsTmU5SmluZ5QoS7JkSQEukZgAAjl/fnpBzBYuWhTI/ES4qwUwLDQ0SosIVcISCSVcRuotTokG5jxe0iiYgBYSkFzL+IqFaqb4bwaB2VtSWUqExilikg9eY7PC1M3+MkrRWeBRBJYgAak3ZwHuyRC/vFtNSmSm5qWpTT66QFlCkKeKW7vy2x8txxknwbNlb+qGJlzZ8tK5QLqQKPyLkMWu1HIvHasPvjKWhKwWCkhQzOCHD1pesfOmzMH40xEoXmFmL8q2rYGO/SpxSkJMuSrKAH8NnYNRmMV6ydIuVy5rJ21JClFQygn4ssyajMeaghgT1NYixW2prIlYaTIUhw7zFSwllAsAJZd6ueusRYiTmJLBI5B29yYrKwnQekLQ2Pf7Zm/wDo/wCv9oyF/wDhentGQaBbl4FM+RJUqp8NOuYAgAEJBokAjSFj/ZxTigHzBboSFKJYqDMCbO49TDwvBqlyAyNVEoICTV1E5KnK5JJ6wEXhxMnSFqKUlE2XnPwjJnS99QCr6sJc+xaiklJpoafXKD2FlgJcJSANSxJ7PT0BjqG0/s7wEyYJ88qlhRI8PxAhMw/hZ+LMbskhzHH5izLzI/8ADWpDtXhLVGhsIruDS5kFSoFQPNm8gKe0Up6QPhoA2torTMWo/vERUpVCacochLyGUtAUtKM6koNRwglsxDhgKmpEdL2lul4OHyS6qrmUgeEFVLcIJq2r3eORy8M6m9/k/TnDdL+0XGIly0FUtQlAJVmDqmMT8SjZkslx31gsNYlbNbBYjgHjSlhRUKKEtQAq5GYOlehNaQvyN4MmYEA5qEEPazcmh+3jlrVKVMkILzJZSpIBBUlQeqVagsbAgvHKZ0leY8KgX1SR84IQrhpd5rApfhKhVy4Z9GKVe3OIsdtYrYKUSNdO47Rd2fLJwcwGmWYDerHkNavTvEJ2agygSniYVc6gH8x6wcBrgtoArAzgCjCw6BhU9oZBjEqGQpKgaFSgEp/yoqSdHU0I8yVlL6gwYmbVI+GgvW/zicsdhDj8EmTOyk8B4kqYmh0Laghqcxzg3utvAmVwpBClEGrAlnsxqBX1hfxkzOgEkEhfPmCaeghl+y7DomY1SFZSkylMhf4i6CG6jitWtNYr4Bt2fOT4eISjhOIBExWpcFqmwD0A5k6xznaUsqdbhK0EvmepZQYUr8LC1wY6xvNsmRhsPMmKmGVwKYfE5b8JuKkXjieIJYOpR1OZRLH5O0LE69GKzKRQJLZS3NzXzcekOe7mx8XMKk4PMSoJ8UgpSw4spKiaD4rV01hEHvHUvs+2hNkyl+Fl/iFJA41HKWJKXABslRsPiYOygzoijt37MZ8qXMxEybxoQZihkUrMUAk/eE8hciJdxGl4GbMEyYQVlMySSEyyQxCizlRykVJ1Ia0FN6MftBeDnnG4uVKllJT4eHlq4yWypUs8QClMlTPQntCtudtIDB4qURVS5SgqpaiwoUF3SiC9BtNmS1rmpoJpylgW4SAoM971fnAnGyzLdXb4hU+naKW1MHN8UzCG5FOnpaIzj5kwZFKzBtb+uvnC0SCdtNauQHQR5IBSM3Vo9OGiPwy9jSKmgkmTMynN+kapUOJ3NKVNC4f2J82iNeDVok842SgAEa0Du8MGf7PlgYplLSlgVJSW4l0AbqAHvHTxPIgLufusmRJlqUkeIpJUp0h0kuQxuDlIBH7wxGQIinEScYY3GLjVWGiI4cwjWP4kRkVPCMZDCi0pK0zZS8yStIJJdnIDF6i7N1gbtfBmROUl3SC6bWOjAUa1bws7PxavFGX8RDi7sQQ41qI6dt7YgmSUlvvBYH8ZNSCQCzmrsW5NEKyx0R94trjE4ZSZs5EsJJVh1LUtSlNlKgChKjwqys9S1KQubWx0ueszkhSRNIJzAABbATACKH4Uq/z9DHRd2NjTFlUvE4aV4QzAcQXQ6F0gqVpmLe0J+9n2anDTiZcyWnDqBUlU1YT4Z0Qon4nqAQ558zcLKa6J89hBZG7kw4JGMTxS+ILA+JLKKQW1TZ2t2sFUg8vkflSOp/Z3MTO2bMw5IzDxErFLTHIUQdC5HLhMUhyxS6m3lDTuXuJMxqkK8REtJzKQ4KjMMopzpADAEFSLmyn0MVMHg5cziUAlzXLxVAqxJYjqmhcd46Z9lG00ZlYQy00Kp8pZDnMAlKr2OUhiGpmEL2AniJL6QEx2x0qdwIddu4HKrOBRV+/7/rAGfIdxzETpTm+OlgGahIGXw0q/zcYUHNb2PpA6Sh5SP6EH0SAflFHbCJsiblmACYKqIY5ga6UbRqUADBhFjA7RQEJTZnbtdnirEq+LwLgqcAAVJ9mFye0UkAaBxzP6flWL+0ZqGu40A/XSBCp5dxpT6EOBOqWU1ax115Ui7sPApmzk51BKXUo6WD0NudOhED1TipiX07RcwJ4iSbDu9QGr39oL0BffDb6ppQjMSlIepJt8Lk31PpB/7Lt0ZcyaMTiwAhNZUtaSy1UIWp6ZRok3NbCo3dHd8zZn8RNAKQ5lpVXOXbMRyDU5nsHfhMs/z+mid6MifaNuejBYseCkiTNT4iA7sQWWkasDlPTOPKvuttoSZqVuABRVTRJvUk9/KG/e6R42FLGso50itqZ/VNaagQhy5jkBRPnfsPzhb2HV949hGfIXIW6MwDKKXbKQoFn4g40MLW0t3EypU9MokKTLlTUs/wCArCwEvqkFr/F0hp2dtNU+RLJUTwJDciAAzWePJmEBmomZvhQtBSw4gsyy57ZP+IwBzCRNKzXVm8i/vA/buFSjKpAALsW7a+kMG1dkjCTikfAAVI/pag6sXT5Am8Lm3FvlLM/1eCdkHpzrcZyG7RUny1J/ETBfYpdShegrdu4jXbOEIP19CL3yA41SHJd7jXl+cMW4WzxNx0oEAhGaYQajhDB/8xSfKACkW6dv0h/+yvZpedPUmmVMtBIu5JW3MOlIpqDDodDMahQj3NGEAxmp40eExi5ceF4ew0I6RkbE9PaMg2CT9l+xpapxmT1oTMTWXJUrKv8ArKFMSOUdPxlwAAVmg6DU9I82nh5U1PhzJaJoP4VpSoDyIo0ebI2bKw0spQ7OVF1LW3bMTlSG+EMIk1iVKTKQSTapMKO18DKmYhOJmJK1jJKlpUXTLKlBOZKTQKLgk/4YNY3G+Ipg+QW69YgVLBZxYuH58+nKHCch3ulZMXOS78eYlmqoBTM9LmkEt0tj/wAVLmSUzlSkkpM4JAeZL4xlCtOK+jK1Zo9+0DZRl4ozCB4c5iCzjMAAQdQWA7jtE32cEfxRZbPKUAkCh4kl+hDH1MMnm+GzESJqE4eQpEtCAlSgBlcuUtqpRAUVKPTzu/Zni0jaUqp4krSC2pSSz+Xq3OGDe/YiZsozRwzUZWUCQ6c1QoAsscSmezltYUcBjDJnS15WKFpWACK5SCQCbOKN110VGndMVhwtJSbH6eFLEYYpUQbiGzC4tM1CVoLoWApJ5g1tAzb2DceINPibUaHyhm51vvu0MRIKkJ++l8SWAdQF0cyCLdQI5gcEUypUw1TMzFPMZFZVA+oPn0r3SZHPtuo/iMYos8qWgym0d3URyL69IN6IoLwaPickfXKGr7PJstQxUqZKTMkTBLCwQCQR4rFL/iGYn0tC1PwSSS1A9B+8NW5eGyomkUBKR6Ak/wDMPSC0ElWCKVLRrLKgTZ8pb8nizsxXG7E0IYNVw3YXeCG9OEy4pRDstIWP+Uj/AIX84rbPQnxAFUcX6v7Q98Aa3a2tNSjwlpICBwqIyvUvT3hlk7TftFeVs0FCTZwOul428Nnq9D+URsxJOJCgQapUGIpUH5RzrGyjKmqSq4LPqevneHUqZiGBv06wr71TkGYlRdyniatj84cKmDcvbSQTJBcEFdXuCAW7u/lDj4zDMTQVrp9co5ju5tBCVDwkrK3Zi1RrX8I+VIa8btGj6C4FfqsLobQb5YxCpSVAjMhwCaA5tA9zQH1hD2mp5YPIwY2htBEzNLnSjkJdEwOFDul2IvSkU5uxc/CmcgjhIqTw1cqJLpLgDKRrekPHtVw49oo7BWApXYfnFrFnNMSl6O8VcK0iapKlU+EuKEh/UfOPFbUSheYObj9q3HQxVnKE69kLxGIRKl5XmFSQ9AClOYuQH+FSVO34gNDHUtkYPES5qnTJl4fKAmWhSlFKwfi+EAZga9Q9ySVvdTAIG0FlAfwsOgqLMDMmhJJAsOBktbhMPfeFTevSM+vrpHoULx4TCNrUfTx4Z/MRik8qdorzkKAdKq3aAJv4hHMesZA5aVuXYnWg/SPYfCd0ybA2rh8TK8STMTM/m/mQeSkmqSOsQ7Q2j4hypfK/+r9o4jvZteVNx82bh0eGF8KmUWmH8SjYMrVNizl3MbSt8Z0mXKRKmrJlkkkuUlySxBPEGYWZrGH6nt2UIYRKIC7s7yJxsgTUjKQcq0u+VXfUag9YLBRhGq7Z2UjEyjKmChqDqlQsodfm5Gscn2TtWZhcUleRxLUQtIuU1QrLbm45sI6+o0pCNtvdaaucpUpUoZ1ZuJPEhVKpLE9biGRtVjEzpRyl0qTQ9CKe0IqcCVukvRSgGLMASA4IIVT5Qz7A2X/DyUyyrNldyaO5eg0DnnAPf3Zqf4bMgMRMSVgfiCswY9MygW7xPYdA+zraiV4Yyc6FLkKKWSoFQQWUkqSC4qVJ/wAsNKkvQ1BoesfNWxs5mI8NIzoLpOYJy8y7htNRHWt2tpzMNLUJk1WImTF+JUqKZTs6UqVxqD1sBWkVeAi2xjUJMxKFhSUlQKno6bpfUguD1BrCHjNsqIUEJygvUka3iYSSkzZMwkELUtJvmRMKlBTG9XB5ERQ/2aVqyIVnN2SPclqdzEfJKEqWSQhIzKUWSBqe5h+2Ts3wJSUO5uo9Tf8ATs0VtgbETIClKbxCLv8ACOQPM6/TlJk3l9aQGVt9pCSJShd1D5H2gBJlgsqrpdwNXhs3jwxmSgf5VA0rQhj7tfrCt4ZSe/KGDngpoVLQQdKeVLaaRi1HpbUP7RS3dLyjzCi/Y2+UF5Y0p0fQ6V9vMwjDFSifq/KsUVeCZ3hTQCyHZnd6BjyoYPYmW1Xu/wDfrd4Vt8MKwTPRRSDlPVKjR6c7dzDgq2qWiSk+AEpe7AP5m7QHxGILuXB5vA840qFCT+XeGfZO6RXLSuatQUalCWGVJbK6iKEuXAtAnRdxM0mqiSOrD9oo4qWqWplJKXGYAhqF2PYkGOl4DYsmScyZQfRRUVnukqJbyaBm+ew1YhKZiCkGUlThWqWCizA1cdHe8OUyDi8UqYXUSTdzUmw+QHvzjbCzAlQJq3R4z+DU7EEQSwOyEfiU4+ffX2irYR0+zxYVLnzVBOZU0B6PRKWHQcTAdIcQuhJ9/poC7uAJw6UpAAD0sKkm3WsFdbmmkQab3Lx6T70iBg3v2jcK525D5c4DSWH6m9esREdmjZUxr/3MaTJwBDC/LSANzNVzHoIyPRNIo59/1jIA4IMSlkpAYNxPqofJPSPEySspSkOSWFtWueVq6RXBh5+y7Z4mTJqlgFKcoFNeJwPJo0qTnufu8MHh8hUFLUc8wh2egAHQAAdanWDmfpEW1doS8Ph5k5fwoFBzIokDqTQQF3X3sRjEt8E1IdaOjtmSfxJ9w9YjsxqaqIFI5/XQROtdW1tGv1oYRosn156xBjsCiagpWkKSq/ahDdQde3KLRN3jCG6cvr99YAWf90pTghLdiS19T00grgtnZAzvpXz5G0W51kuHD20et43SocjoTT0qO4gBQ+0PBEykTUO8ssSCaJLPUaZgl9KmE7ZGPmSsQiYSSlwlRILFKiAanyV5R1bEISUkFjRm52GtB5iFWfuFJ8bMMyRmzZARlv2JAfR+kOUhsTXf65v0Zqx54jm3130c/RiQS9NA2twb/KPFIDivcd/yv6mEFPGA5FhVAyg9hb8vq8KxUWZs5NKUHrDVPlBeZNGLhi7l3EJBwOIkFktMFhcfNmPmYNCmXd9JQVAlz7esGkJBUw1FGvq3l0jnZ2uZjJUoy2Nw4Y8yb+hhi2Dt4qWJaliYcriYmgJeqVCzgAFx+TwaEMs9LB3Lm4q4HOtQL9bwG24c8laK1DB9FXD/AOYCCk1AcEDv7u9tS3oe8GLkFacxctopnAtUXZy1X8mojIW7CkjEDOl3BDEChoXrYhrx0PBYjiDH+m1b+vTzgJL2agEqCUhTXA0vfSLMmQopY1bncM5LFqH8+8O3YHSsBIP4TTX5WYuYhxQeWtiSShQHodYp4TGFKuIOksFGtA4J9+5fm9J8Sm4ChlUmjFnBFn50hAqJIBDhwYtDCIcMkewAiCYh+Y60b3j2VJajk8hb68oEHHY5HhAXFauOcXUOH/P+9usDNizFJkpTzJLXavehIY+esEpKM3duz/ppT+0CkiF15Gul6PGwW1L9KRSqaV7v30/WJPFY1dq9DrYN1EBrPYF+n96ax6qY9+Y01ir479AeR0r9UiWWfN/qzdoYb+InmfX9oyPCvofQxkBOJYDBFShmt1jo+wcXJwkkqUUoQmp6noNSeUI+FSfPSJNtbCxQKVKCpqFB0LQCUjodJZ7+sV2fSTejexeNmB3RKQfu5d62zKa6yCzaWF6vm4+5S5ckTFq8OataFKADkSkkKMvoVansOsBNyt1ky1CbOZUwVSnRHU8zBzfHf1OGlmVJU89Qv/4Y/mPVrDzMG/iEuJ3plHGTcOH+7BIUKp4Q8wE6ZSb97MYLg0DEFw4avnHJ5X/Y8KuZMJ/icWgolAu6JSiPEmK5KXYPXXnD5uTKWnASRMuxKX/kJJQP9J8g0FgGSw0+rxFOUdRe3y/SJVLLU7t9HtGLRZxX9er/AF6xJtAqlefyv9dfTGBsW9rBteXlGqUuXZujke9rx6hNeep939vnAEcwCvn59R0YRXmSgXAYcuvn7RaXWny8yLM9YrzJNi7ZbGtSeQ8n+qgV1pLONCSPq316aiqWPu/Mi3O9v7WcpL1oKsaX1uz0B6xCUh6Ekdfn1p31gDFyXdmL9qVD/lyv0ilisGCMrVL/AIfyHVjBQ8DUr8N/f2DHtEMxDO7AHl82NnOnTpCBexWwJMxQzoNBcZw/mk3vQxmzN20SZmZIUSXAe4Gt7EMOtYOyQVBiwL0YP5jvEWIlF1GnNma13PJ/nD2HqA9HNHIHr3PX9NPfGuQw6/tV72rURkg0Cm/Z7ituX0I2s9rcVC3qKi/00IIJmHNCQwU4p516mIDIvSlnB/Xl9WgnJSFIZQoBTqS1zagA60iCYlrO4sff5fKAKExKg5BLajnXl+UXZCgWT/MAXCjQMaN68rCK0yWX1L+V+hNqH1TEIVlDAljYP5UIp5QAAxRKZqkkqSyiKUavLWJpIBDBTjUkN7iPNrsZj2LAKHIileRpFNKALKvoa+8CTjs2cBLSH0A70fy+bHziz/Elrhr11/e3Wg7QI2fPdwkGlGNLsLaefW0EJE6lQa2cZtDofMWeA1oz3q7jWwetK2843RarhufPWvlFVMpqJNNerX06dokz2ObSj060JLkaM3nAabxWowpyr6jt+vKIlz6ZtBU00/IvytGktYZzQiwJL/Jmb6rGxXcB7AgKf0H184YQKxYc8Z/1D84yJc/+H2jINE54AxjoG6KyqUUmoex8/wBIyMgiqXt7MWvDpm+CooY0bR2s8LW5+GTNxiBMGccSjmq6hUE8684yMiseivbMBMOJ2jL8c+JnnMrNqASwblS1o7HMDW+rR7GQUmsiqSdW/WIzUDq/yjIyJNHhy/pE+FS4fm7xkZCDxQv0tEKkhRqAWTmFBQ8xyjIyAI5nwA8yf+n9YhKyMwGo/OMjIYe4hND9WJAjaaGRT6rGRkIK2FWQCoFiFUI0YCJJ80psWdI+ftGRkAQS1l1VsS3R3eLOIT90+pFY8jIA9lLN9SDanMadDFKeribQh/Tr5xkZCCUpodKNSl72gfja+iT7P848jIYLO1f+8Seaa9WLD2MSYSQGdteZjIyHU0b2fLBKXAsYIZ7/AFpGRkKHEshZZfQfmf0EXTJHhu1QQB2PS0exkBq85LM31rGwTT2/4iPlGRkOBCD9NGRkZDJ//9k="/>
          <p:cNvSpPr>
            <a:spLocks noChangeAspect="1" noChangeArrowheads="1"/>
          </p:cNvSpPr>
          <p:nvPr/>
        </p:nvSpPr>
        <p:spPr bwMode="auto">
          <a:xfrm>
            <a:off x="0" y="-904875"/>
            <a:ext cx="2457450"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5300" name="AutoShape 4" descr="data:image/jpeg;base64,/9j/4AAQSkZJRgABAQAAAQABAAD/2wCEAAkGBhQSERUUExQWFRUWGRwYGBgYGBgYHxgcHSAZHBoeHBgaHSYfGBsjHBgYHy8hIycpLCwsGh8xNTAqNSYrLCkBCQoKDgwOGg8PGikcHBwpKSkpLCwqKSkpKSwpKSksLCwsKSwsKSkpKSksLCksKSksLCwpKSkpLCwsKSkpLCwpLP/AABEIAMMBAgMBIgACEQEDEQH/xAAcAAACAgMBAQAAAAAAAAAAAAAFBgMEAAIHAQj/xABGEAABAgQDBgQDBgQDBQkBAAABAhEAAyExBBJBBQYiUWFxE4GRoTKx8AcjQsHR4RRScvFigpIVFqKywiQzU1Rjo9LT4kP/xAAZAQADAQEBAAAAAAAAAAAAAAAAAQIDBAX/xAAsEQEBAAICAgEDAwEJAAAAAAAAAQIRITEDEkEEE2EUUpFRIjJxgZKh0uHw/9oADAMBAAIRAxEAPwDsyDEgjRMbgQ6mNhGwEaiNnhKY0ZHrRjQBWxF36f3/ACgLvCh8NMPQHTQjn0g3jEOBA3aUrNLmJ5oUPYw/hNLmwrEAM5dwByLmhIdkwWDBKk9VD1r+cAN3ZigtThLMCCltHT/1Qdbic3On5n0jHeuu1Y8tM34lVoWHNg8eyxxAmpI9Og/WMkpcObqBB/QdI1lKok9BFY465ot300R8JHVQ9CREkyqfMflHqZdS1nJfuX84yYtKEqN2Z+dflE5Z2zUVMdXbVEkm9B7/ALfVokkFLlIal2/PrFCfiFKFaBrDtqYs7PZyAGtB9qybpe8t1FNU9UwcRYfyj8zc/KBm1cAFB8/hsPiA50r0i2hVPM/MwO2thZq1DLNyIycTULupvWz6NG1xkw4jC22pNgbcCpolI+8UlFVDhTRg+vSDW0vjl+fzTC7uvjRKVkWMqAHSXzfEX5vV3GloLYjaQnKBkpKii7gpD3av9NeVOcYTLWUuVaY84aRy10HYRuapT1Kv+iLGHwgYZhXv+kWQGFKdvKN8vPj8JnivypDCq7d/0vE8nDgEFyT6CJI0C2P7/o8ZZeXK/hrPHjG2M07xQxs/wxW5t+sEVY1MuXMmrJCZaSo6UFeb9I43tbfjETlkgpBOiUv2uTSHhdY8Jyx3dnHHbXYs8CZ+3W1hGxWIxE0//wBCTRqh/KkQL2LiRXwl+Skk+gU8GjPA3hI1gXvVvSubLTKVMUE6pCsuZqpc6spj5QoL8UXEwdwofOMw+158hSjLWUKWgoUaElJYkBRfK7CxEOTkH/cPetSZ+GlJnTVmYvIqWogpAJPS4AKnAFgHPFHZI4f9k2yf+0jFzAESZSVZVqOUKWoFAykkBTArflQXjqeK30wqLzUn+nMr3SCPeGVHI9hTP2j4b/1P9H/6jIey4dESYlBjxCwbF2LecbiKtEjAY2BjAY9eJU9Bj141eMeANcUeGKTj9YtzxwmBqocRkUtlzcs4hwTxBsz2rZno3PSDrMryHzV+sIWJmmXtYJzHKqasMSPxgkaaZxrpD5M5qpfvzjLclVjNx4ihbqfckxmUJvU8h9fOPfEqwoHHc0B8oqLxIQoAgkqWoABnLOTch6CCY3LtVyk6SzpxKlB2CeVzQG+l4F7Q2smUgoo6mfp+8bYjakuVLzzZiZeZCazFBLqys1TU0tCRtfa6So0zA1zvz5aND6xT8jX+8blng7sDa6VqILBRt1/eOU4jFFJoX1p9UjbBbwFJuYW7rR6526wjBEu5aqv+ZX5EQv7R2PMmEjKtKUpLqPESkKUwZ6mhPYjm0GNlbRXiMPLmoIqDmo5JSSDl0BJGtogxyphlqopAZTqmKYuaABIBBdw1vKMPJ5LeKcwins6TLJda0lOUmZKqcgGVIZAD5cosRTNF9G3ZRU8mWpQICcwDOQ4YvxE0ZyOVYU8Zs5ZeaGQ6ZauMooSA4KGYp9/kDGxMDikhOaXKQpKlHM3xhx/LRNGatQK2jH2VNmiUsqSCxD6HSNin6/u8V07SSkfeqQhXLMCPLWIVbdlaFSv6UqPuzRrMrel6kXSjz71jVQgFtne9OHlKnKlLyIZySkXISKVNyItbP2hNmq45YlpZxVy9PKzwrjl3YJY03x2gmTgZqljMklKSlnzBRZuQc0c09XHL5G18NMH3cwSa1QoBGY9TYt0PLpHUt48EmbhpqF1BSW5g3SR/iBAI6gRwLamDKCUVZ3ym47iwMbeO7mkZzk4Tpglh01UfxAig6QFnTlO9feFpBboelPlE38WsfjPsfcxppAviNoKHDVajZL/OJZWyfhUpSAQQWoRQv8ukQ7rSCpa6OpgXcD3JHOHcbGkMWJKujs9KWtcP0i8Md1j5/J9vGa1yBpn3YuwegNhEJnPoo+g/WGnD7KAQs5G+EBw1y5v/AExEZSRcoHdaR+ca+mLjvl8lk1P9iy6v5D6n9I9hj8SX/Oj1/aMh6wL2839L/Ds6FLTNmhJSAQmZxA3IyGrhh92PWLGzNopnSkzE2UKijg6gsSHBpAtO1QJqCokAZ0KJ4QAeNJJLCglkP/igyCOkZyyvQShUbgwL2jt/D4cPOnIlt/MoCKGE+0HZ8xQSnGSColgDMSHJsz0MKgyPGPGgVHrwlN4GKVFhM0ooouk2Ubp6K6cj5Hma86hPeHE5EXeHDy045ExYPxoUCkkF6AUdmcC8XN8dtqwmDXPSAqYClCXtmWyQTzANW6QN3+l5p8tQNUoBa2qiI8+0pWfZy8tTmlTGD1HiIfobxlctZKx5hOw/2j4qWseNMTNBLqSUoQRQMxQkN5g2g3tD7W8ElIyysRMUQ9CZWU0pmzDs6QRSORSsPMnKOVKlElywJvzb0EOuwPszExObETmegTKUl00/EoggqemVL2vFbk7NDtD7SJs05ZUtUtJBCguaqa6SGrwgijm9YAYLaypctaXzJQE5EqfW9eWrQS3g2ScMpUgJaWzpUbrYVJIpmH6tSgWDOZJHNn6gVgnIX5O0ZyzViOQDehFfnG/jl4k2FPSZa0KDl83Vqa9x7iHLdrcyViqqBWjw5mVlKSDMGTK5cEtmNPWM7lq6rb7f9j2Cth/aZiMIjwkolrlgkh3Bckk8VdX0hkR9rqJyClaDKLGuUrA6goci+qYt4jdOUFIHgJBCXUEpQoOkBxUcTnq3ePf9jYeSXRJl5iWVlQQoj4yCkE1cJcWtGduOXwyts4V8BtJRmZFTmSUFSOqyAzm4d3GZhprEW8cqYAtSSpKWJGRSsq2JTmCQWSTlsAKi2pN7P3fkIAVOdayBw0SE0FGFzTnFmZJkhATLJRlPCCoqAq5HESdTYxn6WdCUubmSZglKWpE2YVHhASVEAhNH0qCatDTJlKUASkpLWUUuPQnlBrDTQAHUkOOYHziU4qWPxp/1CO2cRFhR3u2CudhFS6DxFS03/wAQJ05CD6JHhEqUaG0C9+NtZZKE4chc+ZMCZSQX4mUcx/wpFT2iDB7IX4af4iZ4s0Cq1AEv/hHwpGjAOdTynP8AoePCbeDaCShgFEVdqHlzB9Kxy8pC8ySpaw5+NRURyDmtocMbsebLmPJxCVULyVpQh7OUlACcwFnSepq8K+2N4glKgcODOHCVEDKnTnmFfwnXU3OcmuIdu6WtqbNyinf6/SBiKmGHD4wLBzNS4iPBYCWmaheVwkuUKAWlXRiR6EjuLjSUGL7PtgmYlc8qWhCTkBQQCotxXFUhx59ocU7CQpP/AHk1T0BMw35ECC2yxKXLAQnKEBJCU8KWNU5WbhP5EFiCI3mlCD8CmsGUwNRoOZ+UcHkudv8Ae1P/AH4VMbb0C4zYUpMkoOVOZbuSTUBnGY/ExUPWkL+D2apMxQLLSCySWd+zWY1hw21LUlKxLQpWQADIHIUoqvR2cpt3gfg9hZJQTNU8+apKiARwfOps0O3LGataaw+1+V/D7BBQkkJcgaDl2jIr4naiwtWUpbMW+Kz0jIv7njjLX5E8dtpGIk+EVEoUkhYIdOU/FUnkT+sb7o7xhGBly5ij4iUqlO1CpBKPQkQh7G2wZqDmlKlkHKpCnHzAdx0GsEtkzQnOlmZbitwur/6ir0hXz5Ybl7idOb7zLP8AFTXqc6nJL1etTWtC2loGiY/WD23d2ZmHV46g8krajkgUqe5PWp6xOjCyGz53QdQH+VY6vuTW5y1w8fuMfZBvLiJOMTIll8Ot1TUKIAQBTxEuHCgSmg+J68x3GbvLJFlE0d2P5xwzdTESJWOlTgtKR4S0VYueFviBDsVHyh/nbTlrnFKZiFLo6QU0HCahIsyvcROXks6F8cl0cFb2yGuSDoADeln1iriM6jwKMpLEMQCoHiZr0+GhIsYG47FGXnmFQGWW4sGUXCQCPXs0Sp2yjIDaljfS7a1jTG29sa3nbGlFRUsKmFyRnWSA+jJuKakxR27JC5EyWkIT4gCSyQHAa+qmADRdk47OnMzA2e7aQO2iQq5py52uQQW6awZXHGbEK0xcvAyBKw6RmNAA1SAMy1m5NteQpoOG9M2UCVoCgbF2fuain5em+31qTPExBBSEBGSzBy7C1X5wuY7ahmMgghy5Go7ktQAefzyl20mtcpN5NkCXKMxCyorOdb3JNSQdL25UhOny9YZdrbVUsFBpUDtqD2cCAQcnm9W1vXvWNcUqeFSSsAFj5929ofvss3y8HECRPV93McIUfwrUwYnkpgH0Lc4UMEtIW9gQR2cN7Fj5RVxIfSvEH/mFCD6EenN4dm+Dl07hvbMUJqMpKXWRQteFeTtdacoBs5d2LFgqj15M1mjTDb0+NgpE6ZxzJMxKVp1WXypbvr+8SYCVOUV+GPDBSlSZikuUqr93kIZQS5BLs45inNPHflVkt3RPam+eFlpUfFlryiiQ5Uo3AANQ/O0Lmy9rYzE5VJ8JKVEsACSL0zKJrpFTbWxSiYBPIUmYSROAyurkRmOUl2BesC5OBnIKkpURKSBMUlRuElLgMGzF3FqOdI09eOBhZLzNioxa5KCyRnMxc3xE5aFfhhSG0LJBIZmIi4nefFGWGSnNmU5IskJQ2oqSpXpA6aleIz+AiZMMv4lITMVVdfhdRAAQkX0NIYcJtyThJElGMlKWpZUyCDnqv4l5yCAwQG5aGNOZwi67e7D3lXOxDIkoCUJaZOXmJUDpLAbIkqHVwA+gjbbeKmTppSVDImhFGzGp4fxEBhW3FXnpuzhihCyanM3QkJSLcgXgRs7bplZ0TKHMpR/mzm4Pn293iLu9Hj2rbUnLkAAEt0oOdgB6xJtHGZ051B1IJSs0dSaVPVNK/wCExFjsSmbMQl3zEejuX5UDNzeNEKdSUn+cg+hBfqxLdxDnXIt3eAmWPCcOKHiNbUZXmG9e8eTNpLDBKkkkmgSrhAZnJoSa25dWiJdg5co4FdRXKa9XEVEqGftaLIawu+WNlDKmeUpSCKIllhc1KSbjXrzjrfjzJOESrFqBWiWhalkJ4lqZQDIADBSggBnLF+Z4tKkeIsJZ8xblekdO2/tOTiMAlUxYWpEtkpOYZpw4ElJfiAzZywYZSC7kDLPCZcSNvHxrK3jelDC7wGZPSZq1OoZSQwSpSjlDhOmU5YZpcwS1FZICZaFLJswSknyDtCNsHApxU1GVAQJQl5mWtWeYSviL/CCQOEOKU1hkXgpxl4krmSVZkplIS80JAKnVmV4bkkJFh84yy+nzzzlkuoz+p8vgwvFk/wAwj/eDklRHZvmYyKK9gT3P3kj/AFzf/ojI0/RZftrk/WfT/vx/mK0jbhWSS4SafEajnyB1f94v7FxKM+VS1zVLOUNlJSACXUSUhhxavUUMKMqWtXAkcSqCt+/IAVPQQ3ycYrDiXIEtIlsAl6KKnZS19SXLaCnWKyxl4dMiTelKSwDHKGuai5tp7Qoz9kKHFKVlepSbdK2J8oMbXKETSULKyqqnqzfy6AVsIpYnHkDhqNRpTkdD0gxmpqAFOAnKLkZS/wARIDHm7ufKHrZu8ORphQCoEJzhswLVPFRjThNDC1LxktuFLL1e/rEMxYy1FYq89gx7d3lxQJUpSVOR+FNbAEBIA0A1aKE3fSeFlJPwkhaStcxKmuwUTlIrVLelCvr2grMSFfE79HL0f4S4dxUecV/DIr2N/SHIHdN2N4ZWIw4MsZcnCpFOEs/mCKg69wYrY/eKSTkE1JVWgOoqY5HgsaUBRSWdJFCRp05X7GGTHTJCc0iXh1TVoAClgIZwkClXLV835RGePtwWlnaOOdzpACdiy8U1pmJBCM4H8q0qHk5EVU4vNTXlCmGjWcRicx7D5EERk2Q9UniFfroYryJCgy1gpQrVnYB9L6Rd/jpcssETFKsc5CAObJAJPmY0Adi5AZK+ejfTx7tKYkqllFAUijuxzKBDekW8BMTMWfF4UBKyyEvxEEBgpQZirM73Agng8ehEpWZNCkA5QAczNU3IszDzh7Cnu9LmJM1KbAoK0kkFQc0al1ZQenK8dA27MKJATUuQleW4DEkkXZwB/mhZ3b2ckhE6atpwBLXK0ihEwEOkgOARcMDEmN3slKLEqSX/ABJKR7xjlbviLt3J+FKbtL7ucgB5akpQxNiSQCB3Y+nKLe6E5EwhM2YyiDLRw5s6uEpSRzNnbTzAbaeJCyA9HzEjWlO9dekD8BikIC80vOunhqzrT4ZBLqyp+MmlzTkY0k3E7526RuRgVYWRiJodKlBIZ78ZEtuThR7QB3ox5mTSc2ZZZI1NNc12FWjbdHbU6aJ8grHEmWUk2l5CxZNyWUW/pFYgx2HCVKRLBWtXCZimA5ZUPfvbtCvZGzZUv7oKN1ErPdRt2t5RPidnS5lVpSTzP6xUwk50SgaMA/cD3q8X8MgKGZT2oOX1ziAU9ubI8JZXKSBSjCx1HncdXGoZblYz7ws/xZj7t84csfvFh0LKTNTwu4Cs1ddTX9IRFoWpaxIQuYM6spShRpcUA5GLgQTXAX3WPJ6ehEMm7u4K8TKTO8RMvMqgKQrhYMpswIcv7c4E4nZE8IDyZozBzwKIcmrsOGp1jp26OzV4bDJRPISQKgF2qWclqtpEeXO4zhv4cJneWbL+z/C4ZlKefM0KyyQefhpoRrXNAne+SlsKhimZMPElA4U/AFlDJAUA5Ia/SD+0trJUCxOUXNn7c/lE2N3LnYtKZpCElOEVKkhS1goWstmISng+7LAOb1FIXg8l9rtX1Phx9ceOZS/uRgh4K1olrXmXcOGA+GoLPUnzhlRhJrMMNMIJcvlNbPxq+nMTbA3XlS8LJIw6Jy1geIVhJKaMpgpLBiMpSG1NS7+zJK2xEnDrVKQnLUKOWWsjilpyh0cJQpgQxVpUG/J5/X5unNj9Pjll7WTaudlz/wDyx/8Aa/8AlGQXlbNWEgHFl2DspV/Mv6x7GH6n/H/Vj/yafp5+2fx/04/sXCjwFTpq/CzEiUsSwoBSSArMAc2U1ZTgAhT0aBmKnKM1WeYF5CoBQdlXcpcChr/ZoOY3Bzk4aQ3EEyw5ylgakJoaMLk3NdYV/BmLWlDMVqCRqHJb01MdM5Zq87FMqkWJSwRT0iba2ykSZiQkhQKEkl3ClMyymxylQJDtfsT5JZqMB0+qww1UgEghxZ+d6t5e48hLPSlSQlKVdVLUH7MKfKPUrHeJamjVOn7QgDy5LF7xrPDX/E/m1D6F4IrwLAuQCLpevOoFvOLRwQmYQFi6VrZTcy5D9zFbARglsff0/aHheGK6ShlSviKtTmqw5flCbhpXEO7e0H8KVFAAJGUAuOSnLevzicgt4id4JyS2XNseIkI7s6lnpQdYH4/Ys5f3ysqlgVABRw+ZIfvHs+dNRZTDU5gAO6mDnoHiyFqKQVhRSniAqCpZ+F3sw4uj83eegEpJUkiYplB+FmbRydHNAACT2gfiMKUAEuQeZqD+f1WGbNLmIClpSpRLukZSnTKP5iGId6wO2ps0pH+A2LENycc4coB8Kcqjq9Kau1ucX5mIdCwxJUoACoqGqQCKhQ+TwKkKr1B0pUQ1brbuTsbMKZOXNLKVkqLC56Vcgv0i6G+xcFMlTnWQcwUAyviUEqJuK2J6xDtNKVzc5ZwBf4Ui5JGtT505RBjcPicROUnKpK5WdRYt4aUEhayRyJGtSW1gXi0KTNKCokixOp086+xidAWxGx5apZWgqlzAHDOXrXgckJavTkWr7sHdfFeMhchMlZTXMpSVyw4I4k/EaF2CTcQGkpml8pbm1D56w0fZ/snEzZ60yloQUpCjmUoP0DA11rCu5OF4SW8pRusvBzUNMSvOlQVlo1iMou34a6tzp5s9SVYuWlCM5Ci6m5Ave8Wt9MRisMqV/FpTNnZFJSpMxhkCgVApaigfDqwdzSkBd2caubikKVLWmSkLClB2SSlwSsABJHXnBq3lNmqdNpyky5nBbKVAcibj1hZ3mnzcQrwkuZMuig5TnI7XAqGghP2vLXNnZfgSpLGtjcNe6T6wDVtZYsTmU5SmluZ5QoS7JkSQEukZgAAjl/fnpBzBYuWhTI/ES4qwUwLDQ0SosIVcISCSVcRuotTokG5jxe0iiYgBYSkFzL+IqFaqb4bwaB2VtSWUqExilikg9eY7PC1M3+MkrRWeBRBJYgAak3ZwHuyRC/vFtNSmSm5qWpTT66QFlCkKeKW7vy2x8txxknwbNlb+qGJlzZ8tK5QLqQKPyLkMWu1HIvHasPvjKWhKwWCkhQzOCHD1pesfOmzMH40xEoXmFmL8q2rYGO/SpxSkJMuSrKAH8NnYNRmMV6ydIuVy5rJ21JClFQygn4ssyajMeaghgT1NYixW2prIlYaTIUhw7zFSwllAsAJZd6ueusRYiTmJLBI5B29yYrKwnQekLQ2Pf7Zm/wDo/wCv9oyF/wDhentGQaBbl4FM+RJUqp8NOuYAgAEJBokAjSFj/ZxTigHzBboSFKJYqDMCbO49TDwvBqlyAyNVEoICTV1E5KnK5JJ6wEXhxMnSFqKUlE2XnPwjJnS99QCr6sJc+xaiklJpoafXKD2FlgJcJSANSxJ7PT0BjqG0/s7wEyYJ88qlhRI8PxAhMw/hZ+LMbskhzHH5izLzI/8ADWpDtXhLVGhsIruDS5kFSoFQPNm8gKe0Up6QPhoA2torTMWo/vERUpVCacochLyGUtAUtKM6koNRwglsxDhgKmpEdL2lul4OHyS6qrmUgeEFVLcIJq2r3eORy8M6m9/k/TnDdL+0XGIly0FUtQlAJVmDqmMT8SjZkslx31gsNYlbNbBYjgHjSlhRUKKEtQAq5GYOlehNaQvyN4MmYEA5qEEPazcmh+3jlrVKVMkILzJZSpIBBUlQeqVagsbAgvHKZ0leY8KgX1SR84IQrhpd5rApfhKhVy4Z9GKVe3OIsdtYrYKUSNdO47Rd2fLJwcwGmWYDerHkNavTvEJ2agygSniYVc6gH8x6wcBrgtoArAzgCjCw6BhU9oZBjEqGQpKgaFSgEp/yoqSdHU0I8yVlL6gwYmbVI+GgvW/zicsdhDj8EmTOyk8B4kqYmh0Laghqcxzg3utvAmVwpBClEGrAlnsxqBX1hfxkzOgEkEhfPmCaeghl+y7DomY1SFZSkylMhf4i6CG6jitWtNYr4Bt2fOT4eISjhOIBExWpcFqmwD0A5k6xznaUsqdbhK0EvmepZQYUr8LC1wY6xvNsmRhsPMmKmGVwKYfE5b8JuKkXjieIJYOpR1OZRLH5O0LE69GKzKRQJLZS3NzXzcekOe7mx8XMKk4PMSoJ8UgpSw4spKiaD4rV01hEHvHUvs+2hNkyl+Fl/iFJA41HKWJKXABslRsPiYOygzoijt37MZ8qXMxEybxoQZihkUrMUAk/eE8hciJdxGl4GbMEyYQVlMySSEyyQxCizlRykVJ1Ia0FN6MftBeDnnG4uVKllJT4eHlq4yWypUs8QClMlTPQntCtudtIDB4qURVS5SgqpaiwoUF3SiC9BtNmS1rmpoJpylgW4SAoM971fnAnGyzLdXb4hU+naKW1MHN8UzCG5FOnpaIzj5kwZFKzBtb+uvnC0SCdtNauQHQR5IBSM3Vo9OGiPwy9jSKmgkmTMynN+kapUOJ3NKVNC4f2J82iNeDVok842SgAEa0Du8MGf7PlgYplLSlgVJSW4l0AbqAHvHTxPIgLufusmRJlqUkeIpJUp0h0kuQxuDlIBH7wxGQIinEScYY3GLjVWGiI4cwjWP4kRkVPCMZDCi0pK0zZS8yStIJJdnIDF6i7N1gbtfBmROUl3SC6bWOjAUa1bws7PxavFGX8RDi7sQQ41qI6dt7YgmSUlvvBYH8ZNSCQCzmrsW5NEKyx0R94trjE4ZSZs5EsJJVh1LUtSlNlKgChKjwqys9S1KQubWx0ueszkhSRNIJzAABbATACKH4Uq/z9DHRd2NjTFlUvE4aV4QzAcQXQ6F0gqVpmLe0J+9n2anDTiZcyWnDqBUlU1YT4Z0Qon4nqAQ558zcLKa6J89hBZG7kw4JGMTxS+ILA+JLKKQW1TZ2t2sFUg8vkflSOp/Z3MTO2bMw5IzDxErFLTHIUQdC5HLhMUhyxS6m3lDTuXuJMxqkK8REtJzKQ4KjMMopzpADAEFSLmyn0MVMHg5cziUAlzXLxVAqxJYjqmhcd46Z9lG00ZlYQy00Kp8pZDnMAlKr2OUhiGpmEL2AniJL6QEx2x0qdwIddu4HKrOBRV+/7/rAGfIdxzETpTm+OlgGahIGXw0q/zcYUHNb2PpA6Sh5SP6EH0SAflFHbCJsiblmACYKqIY5ga6UbRqUADBhFjA7RQEJTZnbtdnirEq+LwLgqcAAVJ9mFye0UkAaBxzP6flWL+0ZqGu40A/XSBCp5dxpT6EOBOqWU1ax115Ui7sPApmzk51BKXUo6WD0NudOhED1TipiX07RcwJ4iSbDu9QGr39oL0BffDb6ppQjMSlIepJt8Lk31PpB/7Lt0ZcyaMTiwAhNZUtaSy1UIWp6ZRok3NbCo3dHd8zZn8RNAKQ5lpVXOXbMRyDU5nsHfhMs/z+mid6MifaNuejBYseCkiTNT4iA7sQWWkasDlPTOPKvuttoSZqVuABRVTRJvUk9/KG/e6R42FLGso50itqZ/VNaagQhy5jkBRPnfsPzhb2HV949hGfIXIW6MwDKKXbKQoFn4g40MLW0t3EypU9MokKTLlTUs/wCArCwEvqkFr/F0hp2dtNU+RLJUTwJDciAAzWePJmEBmomZvhQtBSw4gsyy57ZP+IwBzCRNKzXVm8i/vA/buFSjKpAALsW7a+kMG1dkjCTikfAAVI/pag6sXT5Am8Lm3FvlLM/1eCdkHpzrcZyG7RUny1J/ETBfYpdShegrdu4jXbOEIP19CL3yA41SHJd7jXl+cMW4WzxNx0oEAhGaYQajhDB/8xSfKACkW6dv0h/+yvZpedPUmmVMtBIu5JW3MOlIpqDDodDMahQj3NGEAxmp40eExi5ceF4ew0I6RkbE9PaMg2CT9l+xpapxmT1oTMTWXJUrKv8ArKFMSOUdPxlwAAVmg6DU9I82nh5U1PhzJaJoP4VpSoDyIo0ebI2bKw0spQ7OVF1LW3bMTlSG+EMIk1iVKTKQSTapMKO18DKmYhOJmJK1jJKlpUXTLKlBOZKTQKLgk/4YNY3G+Ipg+QW69YgVLBZxYuH58+nKHCch3ulZMXOS78eYlmqoBTM9LmkEt0tj/wAVLmSUzlSkkpM4JAeZL4xlCtOK+jK1Zo9+0DZRl4ozCB4c5iCzjMAAQdQWA7jtE32cEfxRZbPKUAkCh4kl+hDH1MMnm+GzESJqE4eQpEtCAlSgBlcuUtqpRAUVKPTzu/Zni0jaUqp4krSC2pSSz+Xq3OGDe/YiZsozRwzUZWUCQ6c1QoAsscSmezltYUcBjDJnS15WKFpWACK5SCQCbOKN110VGndMVhwtJSbH6eFLEYYpUQbiGzC4tM1CVoLoWApJ5g1tAzb2DceINPibUaHyhm51vvu0MRIKkJ++l8SWAdQF0cyCLdQI5gcEUypUw1TMzFPMZFZVA+oPn0r3SZHPtuo/iMYos8qWgym0d3URyL69IN6IoLwaPickfXKGr7PJstQxUqZKTMkTBLCwQCQR4rFL/iGYn0tC1PwSSS1A9B+8NW5eGyomkUBKR6Ak/wDMPSC0ElWCKVLRrLKgTZ8pb8nizsxXG7E0IYNVw3YXeCG9OEy4pRDstIWP+Uj/AIX84rbPQnxAFUcX6v7Q98Aa3a2tNSjwlpICBwqIyvUvT3hlk7TftFeVs0FCTZwOul428Nnq9D+URsxJOJCgQapUGIpUH5RzrGyjKmqSq4LPqevneHUqZiGBv06wr71TkGYlRdyniatj84cKmDcvbSQTJBcEFdXuCAW7u/lDj4zDMTQVrp9co5ju5tBCVDwkrK3Zi1RrX8I+VIa8btGj6C4FfqsLobQb5YxCpSVAjMhwCaA5tA9zQH1hD2mp5YPIwY2htBEzNLnSjkJdEwOFDul2IvSkU5uxc/CmcgjhIqTw1cqJLpLgDKRrekPHtVw49oo7BWApXYfnFrFnNMSl6O8VcK0iapKlU+EuKEh/UfOPFbUSheYObj9q3HQxVnKE69kLxGIRKl5XmFSQ9AClOYuQH+FSVO34gNDHUtkYPES5qnTJl4fKAmWhSlFKwfi+EAZga9Q9ySVvdTAIG0FlAfwsOgqLMDMmhJJAsOBktbhMPfeFTevSM+vrpHoULx4TCNrUfTx4Z/MRik8qdorzkKAdKq3aAJv4hHMesZA5aVuXYnWg/SPYfCd0ybA2rh8TK8STMTM/m/mQeSkmqSOsQ7Q2j4hypfK/+r9o4jvZteVNx82bh0eGF8KmUWmH8SjYMrVNizl3MbSt8Z0mXKRKmrJlkkkuUlySxBPEGYWZrGH6nt2UIYRKIC7s7yJxsgTUjKQcq0u+VXfUag9YLBRhGq7Z2UjEyjKmChqDqlQsodfm5Gscn2TtWZhcUleRxLUQtIuU1QrLbm45sI6+o0pCNtvdaaucpUpUoZ1ZuJPEhVKpLE9biGRtVjEzpRyl0qTQ9CKe0IqcCVukvRSgGLMASA4IIVT5Qz7A2X/DyUyyrNldyaO5eg0DnnAPf3Zqf4bMgMRMSVgfiCswY9MygW7xPYdA+zraiV4Yyc6FLkKKWSoFQQWUkqSC4qVJ/wAsNKkvQ1BoesfNWxs5mI8NIzoLpOYJy8y7htNRHWt2tpzMNLUJk1WImTF+JUqKZTs6UqVxqD1sBWkVeAi2xjUJMxKFhSUlQKno6bpfUguD1BrCHjNsqIUEJygvUka3iYSSkzZMwkELUtJvmRMKlBTG9XB5ERQ/2aVqyIVnN2SPclqdzEfJKEqWSQhIzKUWSBqe5h+2Ts3wJSUO5uo9Tf8ATs0VtgbETIClKbxCLv8ACOQPM6/TlJk3l9aQGVt9pCSJShd1D5H2gBJlgsqrpdwNXhs3jwxmSgf5VA0rQhj7tfrCt4ZSe/KGDngpoVLQQdKeVLaaRi1HpbUP7RS3dLyjzCi/Y2+UF5Y0p0fQ6V9vMwjDFSifq/KsUVeCZ3hTQCyHZnd6BjyoYPYmW1Xu/wDfrd4Vt8MKwTPRRSDlPVKjR6c7dzDgq2qWiSk+AEpe7AP5m7QHxGILuXB5vA840qFCT+XeGfZO6RXLSuatQUalCWGVJbK6iKEuXAtAnRdxM0mqiSOrD9oo4qWqWplJKXGYAhqF2PYkGOl4DYsmScyZQfRRUVnukqJbyaBm+ew1YhKZiCkGUlThWqWCizA1cdHe8OUyDi8UqYXUSTdzUmw+QHvzjbCzAlQJq3R4z+DU7EEQSwOyEfiU4+ffX2irYR0+zxYVLnzVBOZU0B6PRKWHQcTAdIcQuhJ9/poC7uAJw6UpAAD0sKkm3WsFdbmmkQab3Lx6T70iBg3v2jcK525D5c4DSWH6m9esREdmjZUxr/3MaTJwBDC/LSANzNVzHoIyPRNIo59/1jIA4IMSlkpAYNxPqofJPSPEySspSkOSWFtWueVq6RXBh5+y7Z4mTJqlgFKcoFNeJwPJo0qTnufu8MHh8hUFLUc8wh2egAHQAAdanWDmfpEW1doS8Ph5k5fwoFBzIokDqTQQF3X3sRjEt8E1IdaOjtmSfxJ9w9YjsxqaqIFI5/XQROtdW1tGv1oYRosn156xBjsCiagpWkKSq/ahDdQde3KLRN3jCG6cvr99YAWf90pTghLdiS19T00grgtnZAzvpXz5G0W51kuHD20et43SocjoTT0qO4gBQ+0PBEykTUO8ssSCaJLPUaZgl9KmE7ZGPmSsQiYSSlwlRILFKiAanyV5R1bEISUkFjRm52GtB5iFWfuFJ8bMMyRmzZARlv2JAfR+kOUhsTXf65v0Zqx54jm3130c/RiQS9NA2twb/KPFIDivcd/yv6mEFPGA5FhVAyg9hb8vq8KxUWZs5NKUHrDVPlBeZNGLhi7l3EJBwOIkFktMFhcfNmPmYNCmXd9JQVAlz7esGkJBUw1FGvq3l0jnZ2uZjJUoy2Nw4Y8yb+hhi2Dt4qWJaliYcriYmgJeqVCzgAFx+TwaEMs9LB3Lm4q4HOtQL9bwG24c8laK1DB9FXD/AOYCCk1AcEDv7u9tS3oe8GLkFacxctopnAtUXZy1X8mojIW7CkjEDOl3BDEChoXrYhrx0PBYjiDH+m1b+vTzgJL2agEqCUhTXA0vfSLMmQopY1bncM5LFqH8+8O3YHSsBIP4TTX5WYuYhxQeWtiSShQHodYp4TGFKuIOksFGtA4J9+5fm9J8Sm4ChlUmjFnBFn50hAqJIBDhwYtDCIcMkewAiCYh+Y60b3j2VJajk8hb68oEHHY5HhAXFauOcXUOH/P+9usDNizFJkpTzJLXavehIY+esEpKM3duz/ppT+0CkiF15Gul6PGwW1L9KRSqaV7v30/WJPFY1dq9DrYN1EBrPYF+n96ax6qY9+Y01ir479AeR0r9UiWWfN/qzdoYb+InmfX9oyPCvofQxkBOJYDBFShmt1jo+wcXJwkkqUUoQmp6noNSeUI+FSfPSJNtbCxQKVKCpqFB0LQCUjodJZ7+sV2fSTejexeNmB3RKQfu5d62zKa6yCzaWF6vm4+5S5ckTFq8OataFKADkSkkKMvoVansOsBNyt1ky1CbOZUwVSnRHU8zBzfHf1OGlmVJU89Qv/4Y/mPVrDzMG/iEuJ3plHGTcOH+7BIUKp4Q8wE6ZSb97MYLg0DEFw4avnHJ5X/Y8KuZMJ/icWgolAu6JSiPEmK5KXYPXXnD5uTKWnASRMuxKX/kJJQP9J8g0FgGSw0+rxFOUdRe3y/SJVLLU7t9HtGLRZxX9er/AF6xJtAqlefyv9dfTGBsW9rBteXlGqUuXZujke9rx6hNeep939vnAEcwCvn59R0YRXmSgXAYcuvn7RaXWny8yLM9YrzJNi7ZbGtSeQ8n+qgV1pLONCSPq316aiqWPu/Mi3O9v7WcpL1oKsaX1uz0B6xCUh6Ekdfn1p31gDFyXdmL9qVD/lyv0ilisGCMrVL/AIfyHVjBQ8DUr8N/f2DHtEMxDO7AHl82NnOnTpCBexWwJMxQzoNBcZw/mk3vQxmzN20SZmZIUSXAe4Gt7EMOtYOyQVBiwL0YP5jvEWIlF1GnNma13PJ/nD2HqA9HNHIHr3PX9NPfGuQw6/tV72rURkg0Cm/Z7ituX0I2s9rcVC3qKi/00IIJmHNCQwU4p516mIDIvSlnB/Xl9WgnJSFIZQoBTqS1zagA60iCYlrO4sff5fKAKExKg5BLajnXl+UXZCgWT/MAXCjQMaN68rCK0yWX1L+V+hNqH1TEIVlDAljYP5UIp5QAAxRKZqkkqSyiKUavLWJpIBDBTjUkN7iPNrsZj2LAKHIileRpFNKALKvoa+8CTjs2cBLSH0A70fy+bHziz/Elrhr11/e3Wg7QI2fPdwkGlGNLsLaefW0EJE6lQa2cZtDofMWeA1oz3q7jWwetK2843RarhufPWvlFVMpqJNNerX06dokz2ObSj060JLkaM3nAabxWowpyr6jt+vKIlz6ZtBU00/IvytGktYZzQiwJL/Jmb6rGxXcB7AgKf0H184YQKxYc8Z/1D84yJc/+H2jINE54AxjoG6KyqUUmoex8/wBIyMgiqXt7MWvDpm+CooY0bR2s8LW5+GTNxiBMGccSjmq6hUE8684yMiseivbMBMOJ2jL8c+JnnMrNqASwblS1o7HMDW+rR7GQUmsiqSdW/WIzUDq/yjIyJNHhy/pE+FS4fm7xkZCDxQv0tEKkhRqAWTmFBQ8xyjIyAI5nwA8yf+n9YhKyMwGo/OMjIYe4hND9WJAjaaGRT6rGRkIK2FWQCoFiFUI0YCJJ80psWdI+ftGRkAQS1l1VsS3R3eLOIT90+pFY8jIA9lLN9SDanMadDFKeribQh/Tr5xkZCCUpodKNSl72gfja+iT7P848jIYLO1f+8Seaa9WLD2MSYSQGdteZjIyHU0b2fLBKXAsYIZ7/AFpGRkKHEshZZfQfmf0EXTJHhu1QQB2PS0exkBq85LM31rGwTT2/4iPlGRkOBCD9NGRkZDJ//9k="/>
          <p:cNvSpPr>
            <a:spLocks noChangeAspect="1" noChangeArrowheads="1"/>
          </p:cNvSpPr>
          <p:nvPr/>
        </p:nvSpPr>
        <p:spPr bwMode="auto">
          <a:xfrm>
            <a:off x="0" y="-904875"/>
            <a:ext cx="2457450"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5302" name="AutoShape 6" descr="data:image/jpeg;base64,/9j/4AAQSkZJRgABAQAAAQABAAD/2wCEAAkGBhQSERUUEhQWFRUVFxUaGBgXFxoYGhgXFxUXFxYdFxUYHSYeGBwjGhcUHy8gIycpLCwsFR4xNTAqNSYrLCkBCQoKDgwOFw8PGikcHBwpKSkpKSkpKiwpKSkpKSwsKSkpLCwpKSksLCwpKSwsLCkpKSkpKSkrKSkpKSksKSwpLP/AABEIAMABBwMBIgACEQEDEQH/xAAcAAABBQEBAQAAAAAAAAAAAAAEAQIDBQYACAf/xABNEAABAwIDAwYJCAgEBQUBAAABAgMRACEEEjEFQVEGEyJhcYEHFDI1cpGhsbMjQlJTdJPB0wgVGDNiksLRVILh8BZzg8PxJENjotIX/8QAGQEBAQEBAQEAAAAAAAAAAAAAAQACAwQF/8QAJREBAQACAAcBAAIDAQAAAAAAAAECEQMSEyExQVFhBDIUccEi/9oADAMBAAIRAxEAPwD7jXxnwleGTGbP2g5hmW8OpCUtkFxCyqVICjJS4BqeFfZq8u+Hbzy96DPwk1JbD9IXaf1GG+6d/Npf2hdp/UYb7p382pFmRAyGyISRE6TJNWYRiGkGcKhCZEnO2ACfJIiVCjaVP7QO1P8AD4b7p782uH6QO1P8Phvunvzas8BtRKXAcWlLgJErDixl7MmtWW2y2hxCsMhKUQZGcSrMIkyvhVtM1+0DtT/D4b7p782k/aE2n9Rhvunfzas8NtFKIzMJI63JtPAKNC7acQcvNqbCUmY5yTcevuq2kH/9/wBqRPi+Hj/kvfm0n7Qe0/qMN909+bSreWCpAWcgUYTmsOECiMMQXIcWZIuSZE1bIX9oTaf1GG+6d/Nrv2hNp/UYb7p382j8VlQRzZacECStYTBBtprXM49uZcLYTeyFkkTVsAU/pBbTJgYfDE/8p782kV+kHtMasYYf9J382rpO18IkzeeIzT6wKR/beEIIHlH5ymVOesK1q2VOn9IHahEjD4Yj/lPfm0h/SE2n9RhvunfzaRWOUpcIOYHTK0G+8pTRSXiSExccatgN+0HtP6jDfdO/m0o/SC2n/h8N909+bVo8cyQAkj+XhFRo6JBvbjB91W0r/wBoLaf+Hw33T35tJ+0JtP6jDfdO/m1cLYG4DS1r+uaq3NlLUSolV90iPdVtIx+kJtP6jDfdO/m0v7QW09fF8N909+bRLGz1JtG8nWdaOZUtMWBG8b+4kxVtKf8AaE2n9RhvunfzaT9obaX1GF+6d/Nq6xy+dTlKLTN1D8BQreDAAkJgSYiR7atoD+0DtT/D4b7p782uP6QO1P8AD4b7p782rZS4FilIAtYwJ0gTXBs7zqIJ3n20bMVH7Qe0/qMN907+bXH9IXaf1GG+6d/NovEKJEBURbyD76BXslxRAQQtR+aeifWTVKr2O/aF2l9RhvunfzaU/pC7T+ow33Tv5tHL2QEEZm8qgBqokRHsrl4DnAknKIMdFea2o6OtO2QSf0g9pnRjDH/pPfm0xf6RG0hYs4Udrbo/7tGPbNQDPyyesII38TA9tYrwiQHmUhKkhLKR0hBUcyiSe80l6i5L7TVicFhn1gBbzLTigkEJCloCjAJJiTxNdQng/wDNeB+y4f4Sa6pL+vLvh288vegz8JNeoq8u+Hbzy96DPwk1Jpn+T7ni6ngWFthIzFKiVRYWtULW21JYLSyVDo5VTeAZhU61HhtuBeGKXX8RnKSAgIbyHSJISCBQgvHXWTCYh4qTBIA6h/rUHNJ3DvA/GKLCDbpASY10pp9IakVNIcnUajdFtIqckcagdyxqd9IGBSb5kqNzoQPaQaOwe1wzdLIVzqCCFrtAUeCdbU7YWzUPkypwmQYQNNLkfOFWY2AoylLalpJmVHm4KZ0m+/SgbZPHLSTIQlA4C49ZobMONbMcmNErZQD/ABLJE91CHkKqT8qrU+Rh1Ea7ipQq2mYzdZpw760qeRiRZTr38jSPapyo8RyfwrYlbzqrgQl1jMSf4RNOwp8CshwZZmFacN+lXeHIyyTMb6Z4g22SW2nSqDdSglYBGhAISodlCh1aXEkFLajIhUBJvoYmKzaZFj4wNJT2ZhTH9N1+urTKkxnLYJuRYpBjcVUFtDApKpS62I3FYgdkGs7OkaVkkDig+uo0Em2bVNu7U1xShJBOIYBSI1n8aYMWwNX25E+SiddadhMtYhRJO5WvDhXAjiNQq9tes1AraLH16v8AK0P/AM1A/tHDqBSpTy0mJGUAH3VEYkDduO6+utxrTkt6d403UEjaTCeght8xIjNAt/mqFW12vqF9inLVBZc2rgdNOzSm5yDEgeTr7RVQ/thJSQlhCZ35jPro1vKQFEoAATYzNtInWlDC4M0Zh5WkdWlV+NXdMKmCROkXoh19KTqDv6IJv3UFjcQFRE24iKkNZ22pKYcRzo3KmPbSN8ogmcrA6XF0/gmq1JMEA2jSmTG4eylVanlOqAA21GsEqWPUTFYLl1jVOvNqVE5NwgeWo1pwrr3cayXLEnnUT9D+pVUiepPB/wCa8D9lw/wk11J4P/NeB+y4f4SaWtBf15d8O3nl70GfhJr1FXl3w7eeXvQZ+EmpLVOzUZAUZjYESr12ApObICbBQMRF+6omXiEpyqKbCYPVSrWdM5IB4+2KydHzeObvm7+yDUa3fmFKQZJ3z2SN1KopvdRv7O3jTFOJE6+vdU0e2oiCMtiYm+7r3VA48oAXG+wFxXF9AuRN511HCoV4lPAWk79DSyPYcUkhaCUqEQR/u9Wa+UWKUqUvqEwOilKb79Rxqqw6pSOyrLZ2LSGiFwDfKSJE7qK16RObQxS5zPPKi/lafyinYVJcSoPuFQsQF5l3vMRpR7WPaBGZREhXkg3taQBT8bi0BsWUrnEqyW7rjdeixnYRGy220pViMIOZXGV5JzAcM6dQDVudgswCMOgp3EIkdxrNs7Vfyc1zkIAjLlTEcLihfEv419gUQPULVi42tTLTdsYfDjy0r4DKlIj1mosQtkeQuPT5sewVh/1eg6gntM++np2c39EVdOnnjXObUYjK6tlad6VKSR/5qrx2FwL5hpTDS0joqEpSepdss9dVIwaB80eqnDDp+iPVTMNC57Dr2aoGPk7bwtMd16Z4kd62h/1B+FQ41vpmIHdUYFdNM7FDDJ3vNjszH3JpW8KhSkpDoJJEAIVf10IB10fyfwZcxLY6ZCSVHLugEj21UJdptJbeXIV0r5YtCr6zNBqcRP7v2mPfVzyx2eW3EKIXC0aq0lJj3VnCpP8AuaZ4SZ9aI6KSO8EVZISgpEkmw39XZVO4oRarV/ZpabQpT1lpCgG0ZiJEwo5hB7qkaGjm6LhAPEEe0CnYlqAnpJVPDqO+b0PzqAOkXzpoGx/VNFY1lEILa86VcRChcWI40Cd6GVHfUecSL+6pL3g9xqMKNtB6qmih0R3Vk+V6wXUR9D+pVannDGo03HrrL8sHypxsmJ5sCwAnpK1ioPUfg/8ANeB+y4f4SaWu8H/mvA/ZcP8ACTXUpf15d8O3nl70GfhJr1FXl3w7eeXvQZ+EmpDhGVJHAW7qRSjwPfUbSrDupS8ONZb9EJMRlgdu+mhsReAdI1tSB5Nrk04YqbBIuQZjTvqZqNaYJggimKHZFTuOG4ka/wC71EtdokROlIFYU2FS4YSjv/3FD4Y2FT4ZVu80NRO3tFSQnopVA+eM2+uONlWYoRM2iUgdwodxyAJ4fjTQ6OuhqRK/iipUlKQeqaYXD1Ux3dTCLaRSLE5UR84G+7spVK/j4WAprmnkBN9ZvoLfjS5pBsnd21LRc9vKM0w6fOJvx07qdmJAEi09U/3pADqFAaihAsSrpb9BUc20p+KV0rncKjnrrcYpSo8PaKssGsAJGhJ/3eqwXgAKUTuAJPsqzSUwJiY32IjjIqooh19JBBM9pn31ULEEiRarAFAO62tx7IF6DcQVuEITJuYFEUQgTaR3mBTCyEn5pPEQfbSm24A1MzgVrEoSD2G/qpVDKPZ6qKYVa3VSjZ7qOkAQR2e0VItSSAQnKr5w3do4U0Y+UG0FyuSbwBamoaBSns/qNWbGMCUwQSTwSCO41EvGpJuhZ4TAij0bAKUATHCszyq/eN+h/Ua1WIxU2CEpHogq/mrK8qT8oj0P6jUo9T+D/wA14H7Lh/hJpa7wf+a8D9lw/wAJNdUV/Xl3w7eeXvQZ+EmvUVeXfDt55e9Bn4SaknYXKBxge6myd49VNbBCR1ge6lnThR7Xo+UwZCs1iIiI3zTVqEAZTmvNxB4UybGOHGpipM6CyknU6ZdPXSNVEtYJsmIixMzxpijc2jqpxUI3CxFh10xQ/D21RWCMOkix94PuojDaeug8JHS7RRbLSgD0Verd20VqVIsWH+99NrlqsO/30yaw6xz4tTLxbMYnWp+YKm3SNUJSrvzj8JqvTiFnVah7PwrUcssu4xRG4qPb2UmYcL9tRJSRc366WajtMlwXkA2t1GnYcSTaYFu2hiupGXiJyi54Cfxq0LUgbSoEKSArcrf/AK0wbIURmSoZZsoiPdTcO5KlE6AX3VM26NxOWJpZ2R2DlUQApPAHpeo13NJIzBWUDUG+vCpvFkxqY7aEUmxSLb+6hbObSmTJsZi1zUimW0gLSpWedDuveow1mBIBhIHu3U9l8DXeQL+oVHw51ZJJISqd+vv07qTmADlQScw4ReNNTRuJXlFqEMjXcNes0reyMBJbynMZ6ib9tBtiJBonKkoUSQVDrgDrijMbspaUIJEZkpUlW4yAdd1AAqa4hUXmN0DUjhRrWCQdL23ezWg0rUkzv3g8CINNZylRKTkUDbWI6xSqkxOyzfLY8N3rrFcpVfKI9H+o1t/G3PrEjsT/AKVkeWeIWp1sLXnyogG4gZ1GKk9ReD/zXgfsuH+EmupPB/5rwP2XD/CTS0lf15d8O3nl70GfhJr1FXl3w7eeXvQZ+EmpHtufJpHUPdUajpWp2oyV4cR0oykdkXuBWacTlyzbTvis72UrmznUgEoUQoWywfdTsLssuKyFWRVoChJPHQ1a4XEpUkpWJQfKH0TxG+KAc2ZClFhAMEELDkR3G81bF8ihyU4uHuT/AHNcvkoIstRO6QIpqmMUfnrMzYLNu0gQKiOzcSfKCu9z/WsnsHGzlNkhUA9QMeuKGddMRmMcATHqq8wuyXMpS4YkzHOT7jUb2y0noFeXgJmYmekBbWtbGgDB+TR2U6KNbwLSEwpyYBgAiZ7YqFfNjyUKJ61f2o8tc3YrDClJICinNrBOkHWDUDmOf/duulYEdGE6Dun20xrMXI0BO4kQKmYW6kKQEtrSdy05o6wda0x7QFK7QkdhKR7zTXkZRKoB3AKSr3E1YJ56IDeHSDrDCJ9agTQzWzIKucOURIKUzfsFSVyVKBzBUdlTjFZbpgGImYMVE7j0DRJPaQKY4qYPEcaRBuHRKYTAPWYqQpUlEKyqk7jQmHVxgeTqf4hU+LT5JIHzdL2i1ZrUh5fXBgJAFyOEmoEK6V72PkqA99G7O2Mt8qDQAsmZUkb7ykXIqyc5GmR8slJvIylX4ijmMimjo+Raxu73fNFMGU2sm40Kle+tE3yOgGHrn/47HtvQ7/I51KStpaHSPKQEkGOIBN6pYbFClRO9RnrrmXYJtPpX305lJBudAoQSBBIiow2ZN7dtLPYTjLIgBN72EEXI17qsGOULakoaJUTlCbqcgQALWiqzEeSLjTiOv+9A4LGOJdAQ5kKiEydL2vNWlat8Vs9STNym0GJI7RQ+GwpVOgk77H1U/GuOoWELxoB3qSJSk9ZSKiU7f95zhFs4JhR7702aEux6dmAaqMxFY3l0wEPNgfV/1qrQsOEqic3V3GsryrVLqPQ/qNUL1N4P/NeB+y4f4SaWk8H/AJrwP2XD/CTS0pf15d8O3nl70GfhJr1DXl7w7eeXvQZ+EmpL9nEOyEFslBSOkSBAKdwoNeAUk5SRl3HX11csBcDMERkGms5armnUvJKRqNd+/qrjKQWHWQsQbzFFHEvz5SU96Bw/1qNLOY5gQCnUcdNPXQ6cmuUkzHlX0HAVqNCC45F3QJj5+vqFIkq0LswDbpWoU4pAHkXi4KlWuaVp7NOVCYE7iddLE1aW4e4Uxdw6/RPA8VUoVkmxKfpQNaUMOmcrR7mv7iisJyUxb2aBkAInnBltG4b6WbUDePkwhGc9V/XAtU+JW8gAqaIB4X91XpDzLAKmmCUDpKblBUOsAQT21UHay86lhrygixXpE6QOunbGlW1iFLmG1CbeSRU+DcSlSUr5xN4JASYk7gdaN/W6zObOi+iAhQ/mXf2VV4h2XQZUekD0ss6/w2qLSnCNpMhxxSd+ZtPdABodzZWZU86csXARlPdBgVHtDa6WjlUkkqFopm1Q4eaLWaRmnLfcNRFVHkzH7N5uC3kN/noSVG26R31Vba2Y8wsB4AhQBStCYQodUCO6rZGzcQsjNzkbiqQP/qKD2rsl5CflFKKNQlWaB2ZqpVdxUoXcWmlW/f8A10rmpGka7xNR4jDqubdlLNy2mwmKUlYUhRSoaEfj1VvNjcoUPgJWA26BfQBX8STF+yvn2HayqBKhJ3DXSj1NA1jLHbpi3i9kLMlLzqfRWCO61qe2ypsXWpXWpd/Xur5ynC9KASAZMBRAn11N+rkbxPbJ99Z5W/LQ8qMFhlfKc4ht06hKgQuOOXQ9dZXMKerDZbITck2HChw4Zitxxy8pHSMpjWYAoR1g6wfVVkxlA6QHfUrrQXdKwjTRIi3XTMtDW1JlirDBAhCpAuQb1Z4YSEMlcKM/KBCCm/0yRKR1ik2PhsKtXN4iQuSAsLIQoz1aU3IzGwClZSqUiY6uIIrLcqf3iN3R4R8419eTybYSYKDMb1qIj1+2vnPhRw6UYhoJEfJf9xfGsTLd062PR/g/814H7Lh/hJpaTwf+a8D9lw/wk0tdGV9Xl7w7eeXvQZ+EmvUNeXvDt55e9Bn4Sak0OCU0VgpCistJuQqMuXrtNUiEltQKLEdcSK0uGcXCAoogoFgbzG7qrOsvhRIHrPbFcsFR4bKxnQCQkwqB2E1AraCiLEJ6+PdRGzMQQspKwhBE9pG6l2o1kVnuUGJA17qfCigxazM6zrajdltFAKlKheYAIF5SRMzNqJxa0JVETobEb71A28gqjIQdxBAHXKYvWrRJ3bjk1t8LCW3FX+aomJ6ieNW74EkjEobBF5KCfaYr5slzKNAe0SPVTQ/eyWx2IFYb0tdv7PbQ4VNvoXmkkJUPVlTaqcL66evGKiJjuAoZJrSTKuKhdERaLj30/MI31A8qmCrHbzhzJgJNvndu6pzjltuJWhRBHqPbQW3kyUHLNjviL1K+aaziuVcvnx5LTI/nP4ihcZy0xDqSlSWcp4IPvKqpJpFKrOm6iW8ZNh3DSkzTrNE7L2cH3FJU9zZHkjJmzcQDIvVzh+R6HDHO4gdZYCB61TVa48tZ5toSDBopJrTJ5FsIBBcdOmqkj1ZU0h2DhQdTH8bv9orO3WSs4FwsdhqY4gcRVw9gcOBZbAO4ypZH+UmDQ68REgYtscMrH9hQ3FQcQmRKgDNtNaLxmAbMKC8qymSmJEcejV63tzDJSBMqAEkM6njcCmf8Ttjc4oHUQkAjgb1d2biyiMcWlS2u8ROUe5QpuM2ip25iROgAntirDHHDm7TC06dGy5vfsqsU0oZjkUlI0ChGp4VuONmkbLijIkiReN9cgdGFaTr66acQanKSmQdQbg0tYrvYnKQtw2/Km9y/nI/uKzHhSk4lpWZKkqaBSU6RnVRiVW4j3XFZnlOmHEXkZbfzGiY93SvVHg/814H7Lh/hJpaTwf8AmvA/ZcP8JNLW2V9Xl7w7eeXvQZ+EmvUVeXfDt55e9Bn4Saku8GpsFrKVSGxlnSN89dCPupSVEMjpmxCsuWNejvpx5qErUpyEpGgAHvoVeNRKgmSkwUzqDvrnihiWswJAkb7VDtDbfNJywSoC17R1insbMeU3zgzNtg+VJTJ6uNTYbkLz8FKsxVMSTJjXWvThwpf/AFl/1ztviMiMasntrUK5JuNvJSHCVZHFGGyTCClNkz0pKoB6jTtocgV4ZSVLVEEESJEi/fT1Yx5ThUHMp/hbiPlA6o671AT1V1yxxv8AXTlLcf7A8fs51CAeczlTymkZUdFRSrLOebSZ9RqQ8n3Qp8h1KkMBtSl5TGVaSokCdwHfUyW1/JwQFN5y2oN9IZ1KUYvGqidNwqQOPGRzpMgBfyY6QDZaGaD9EnvrPJfkPUn0NgNgvOolK0A5WVRkvDpM7/mphR6jVZtFlbLKXC4Co5DlyEdFclJz6TABI6xV0yXkkKS4RAiQ2IjmeZg3+j7agxuCceZSypasqcmjVzkTkRmM/Rq6d+RdWfSNcnn1JZPOJh8Mx0ZhThPRN9Up6XYagw+wXXc+RyQjnQcyMpzNoSoCJN1FUDsqwadeRHykhCwqC3YENc0N9uj7aiwS1sfu3Mg5wO5ebEZsuUanSDMVdO/F1cfoHaOBXzKnVuhXNKKISgmFAJkKIPRuSATY5TVSrbDh3j1VfDBqDKm85yq8tYbGZQKs8KVN+lfjQh5OJ+kvj5O6u2PDnuRyy4nyqg7SXxpDtNfH2VbHk2n6S76dHWk/4XExmXPoU9PH5B1b9VCNqrGhHqohjb7mYBa1lPpKt7aP/wCEx9Jf8lIeSafpq4eTvrOXCxs8R0x42vNGwNZzTXZB9GlwezeaGUqUeEiIqctDifVXjvAyleifyMPoYt/w/wC+6n6boqYM8FH1VxYvdXso6OXw9bD6h691cHLVKrDidT2RSFscfZV0svi62H0K46QbE6UKoyTmn20Xi0ydfUKEdR108ljjlnLUZCBICZBM3Nx2Kp61JNwCgbpUVXjiagWOJ9VLIGhnqo03jRKTfgffes1yoPyiN3R/qNX6XO8e69Z/lKTziJ+gPeaHV6q8H/mvA/ZcP8JNLSeD/wA14H7Lh/hJpaQvq8veHbzy96DPwk16iry74dvPL3oM/CTUlmNvjmwiExFypIJMjQkip+Sexk43GBJSEtoAUoJ0PV31QtNggdYFa7wXPhDuIG/ox2VnGehil2869iXVpbQS0ySlKUjopA39prWcj+S/MJS46ZcIkJ3JB/GhnsOW1qWgktrUpTiO0eUkjs066bs3lq0shAUoH+P2Xr6ueWVw5MJqPHjJzc2V7r7lZgUv4ZaTqBIPCL18w5JvDnnAsmEs4jNGsc0dOuK3+0cWVtuJFyUKA9Rr464tzn1pbSoq0ISCTZPSsK82OHL2+u2WXNP9PoHO/JJOHzhXiZLemf8AfwqI3xOlEpdWX3UALE+LZnG4KkOFsTnTvSTrXzBW13EKgylSbbwU9XVTW9srElM31IJv2kV1nD/XG5fj6Ivagw+HazFSzmxScqYyLM5ZVO4EyIFSMYtSXwAoj/0KTY2Kgyogxxmvm364VAG4aDhxipxtN3Lng5fJzXiIiJ/CtdL9Zuf432ymyrCZFOJz4hLyyFHpqKAMhHG4V66q+U+GVnQvKchZYhUWnmxN6zDe0HSnOEHKkRmAMJHCd1Rq24sgA3A0BJgcLTVOHq+Rctzw3uz868HlGZsBDxCxBbWNVBwHRXA0TiHW8r0Z8/ibJJMZYlGm+a+cfrlWUpjonUSYPaJp367Ve2oANzcDQdlXStvlTPU8PqDjh51XOfu/GmAzmAy5cp8jq0oJrFPBzB84pQcU86FTZRbzogH+HWKwTe0XVkJCCtQ0AzEjsG6n/rdYIUpMEkgEzMp1AJ4UdL9Nz/G62S8pRzLJUTjmxJM2AcAHYIoxt1C+YdRALruIVl+i4GSI/mEjtr54NrmLRYzqbHj261D+uFCLCBcQTY1dL9HU/Go24y4QwXVypTUkrTlUIURCuJme6q0M/wAaaqVbYUTJTPWZPvNOG0VfQHtrcw1HLLLdWobG9fqFKoJjyj6qqhtBf0B6/wDWkVtRY1SPWaeVlZZCf/B/tSHDL4H1Gq5JxmJIDBSkEwVFV7RJA4CRJ66TmsU20VuLCgLk55zC10wBxGsV57njvTtOFlrYjEMnfPs/vQqsMeCj3pH96lDThWkJKSlagAsC03kKm4UOBpmGQ46FZFyUmCBxykp0MXgjtrnlY6Y4VC5hrEgaag7uu2oqKej5MEHUcKlWhfN84F5hooBV0mYhSZkA8dKFbV11wrvOyZtVZ/lJ+8R6P4mr1JHGqLlGqXE+j+JrLpLt6s8H/mvA/ZcP8JNdSeD/AM14H7Lh/hJpaWl9Xl7w7eeXvQZ+EmvUVeXfDt55e9Bn4SakMweBKwmCII3XiKnZCsG+h4GUkQsW0ngDQGGUpCQkiIA1qUpGQAKiZJtcHqmucuqNvpWHxaH2zlV5SSLddfPMZgVNulEdIG0eykwDLkThngITKgpQ4wZpjvjCiVB1skASoSYHAGNa+hwv5kx/tK48TgTPWq0OK5QeLYeXF5nSOiN8n+1Y3k9j0peWpxzIVtvDMZspxtQBkX1NXaOTDa0JdLi3RqsjhwTa1Aq2SxGZCwZUfklpKVZQJkK3+quWXHxzy3WuTlmoKxO2cKvn1FSVTaSglTmXDpQkoMSPlATupH9rsAvBC2sq2VBIS0RA5xtSUqMXVlCr+2qx/Cs5ipCSlBiEmFQbTftpy9klIzZLRMxqJ1HGqZ4fazy1Y7X2thsrvNc2VlBCCG4gF8FIuPKDeaTXYXG4Y4EMOO5FdMmxkqmUpsICCQkzrIoTBeLlPTSdRccOPdV7svYOHWS24np6pINlp6qbxcJ7q6eV9KDZ20Wxg3G3HIs4UpGYLzqSIgjoqSogAg6RVt+scGHEwpuFc7mOQygKDWWAUwSIXbTXjVyOR+G3pPrpx5GYfck+ui8fh2+aullPSjaxeFbRhw7kMhtUZLx8sCpZA0J5u19KFxW1MPkc5stJVmkjmyrOObQBzZgR0wozbWtEeRjA+YfXVbtfkchKczQ01T+IpnF4f2i4ZT0rk7YR4++4HEBDk3KVBKkqA6PRhSD1jeKIO2cLzakE50c48oZ0krILrJScxE3SHPVVS7s4JIChBIkSIkUviiBFqbxeH9qnCzvpZbV2qwWn0NqbzKSi6UQFQ8sgJtZQbKR3VnELjSrReHb3II/zCPdTSwgfNHer8K1jxsJ7Zz4PEvoD4wqk548aMLCdOjNMS0iJBnsFa/yMHO/xswpdPE0kzRZbSBNz3VymkiLG9XXwH+PmCbVlKgSvKoXCVlPYbWoVa1mQVqIJkgqJzEaZpN6tzhkExF6ES11VyyuF7unLxMZoI2+4kylZBkKsYuND23NWGFxbaQM2cqi5EiSFSNFDdpwN76U/xMRbWuTgxvrnlcWsNmPYpBQQlGXgZM2M3vffQzaqs8PhESbTG4miBhkDRtPv/CuO473CqnLOlUO3/LT6P4mthjUdGYAjhWQ5QH5RPo/iaYzJqvVvg/8ANeB+y4f4SaWk8H/mvA/ZcP8ACTS0ui/ry74dvPL3oM/CTXqKvMPhwanbL3oMfCFSV722WLFLg0Egg1H/AMQND5/srL+KjjXeKjjWeVnla5rbmHjygk9QNFYfbGEVJU/kgW6BMnurD+KjjXeKjjTo6fTdk8r8OnoLxThRbLAKQnu1qj21t7Dl5XNrzJnom4t11jvFRxrvFRxomKs207W22YIJF+21FYDbzLasriioWjKqUxvtFY7xUca7xUcadLTYr2zhW3SWly2oaFMETqKMwvKlhPRLkBN21wZSeB6qwXio413io40crW32LB+EHCKblx4JVvGVRnrEChcb4RcNIDTs6ySgx1V8n8V667xUcaz04tvpivCAg/8AvpH+T+809rwjspEK+UP0sxT7AmvmHio413ivXTyRbbDanKVlxwrSYB3ZlKA7J0FRp5QtW6Y9VZPxQca7xQcaeVS6a79fsbl+w1C5tlgqBzX6hasv4oONd4oONOjcttUNtMZicxqNvbjIBi3Ve9ZnxQca7xQcatMtMdvNZbETwg1zm32+jCh12rM+KDjXeKDjVpNR+v283l27OqhhtRv6fsNUHinXXeKddIs20yNss/T99cjbjYUIUB3VmfFOuu8U66BytgNssAlRdBJH0Y3Uh5StcR7f7VkPFOuu8U66tN7a4cpWr3G6xkzxrObcxSXFoKSPJvE2OY2vQninXXeKddWg9deD/wA14H7Lh/hJpaTwf+a8D9lw/wAJNLSn/9k="/>
          <p:cNvSpPr>
            <a:spLocks noChangeAspect="1" noChangeArrowheads="1"/>
          </p:cNvSpPr>
          <p:nvPr/>
        </p:nvSpPr>
        <p:spPr bwMode="auto">
          <a:xfrm>
            <a:off x="0" y="-889000"/>
            <a:ext cx="2505075" cy="1828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5304" name="Picture 8" descr="http://media.washtimes.com/media/image/2010/09/16/Hopkins_Shooting_Lea_s640x425.jpg?4f89440dae49ec0ff2f7f059f4a022dba0d6b13a"/>
          <p:cNvPicPr>
            <a:picLocks noChangeAspect="1" noChangeArrowheads="1"/>
          </p:cNvPicPr>
          <p:nvPr/>
        </p:nvPicPr>
        <p:blipFill>
          <a:blip r:embed="rId2" cstate="print"/>
          <a:srcRect/>
          <a:stretch>
            <a:fillRect/>
          </a:stretch>
        </p:blipFill>
        <p:spPr bwMode="auto">
          <a:xfrm>
            <a:off x="0" y="3124200"/>
            <a:ext cx="4489525" cy="3733800"/>
          </a:xfrm>
          <a:prstGeom prst="rect">
            <a:avLst/>
          </a:prstGeom>
          <a:noFill/>
        </p:spPr>
      </p:pic>
      <p:pic>
        <p:nvPicPr>
          <p:cNvPr id="55308" name="Picture 12" descr="http://bossip.files.wordpress.com/2010/09/picture-61-e1284666720229.png?w=450&amp;h=329"/>
          <p:cNvPicPr>
            <a:picLocks noChangeAspect="1" noChangeArrowheads="1"/>
          </p:cNvPicPr>
          <p:nvPr/>
        </p:nvPicPr>
        <p:blipFill>
          <a:blip r:embed="rId3" cstate="print"/>
          <a:srcRect/>
          <a:stretch>
            <a:fillRect/>
          </a:stretch>
        </p:blipFill>
        <p:spPr bwMode="auto">
          <a:xfrm>
            <a:off x="4572000" y="3124200"/>
            <a:ext cx="4494700" cy="3733800"/>
          </a:xfrm>
          <a:prstGeom prst="rect">
            <a:avLst/>
          </a:prstGeom>
          <a:noFill/>
        </p:spPr>
      </p:pic>
      <p:pic>
        <p:nvPicPr>
          <p:cNvPr id="55310" name="Picture 14" descr="http://assets.nydailynews.com/polopoly_fs/1.442577.1314588385!/img/httpImage/image.jpg_gen/derivatives/landscape_635/alg-swat-jpg.jpg"/>
          <p:cNvPicPr>
            <a:picLocks noChangeAspect="1" noChangeArrowheads="1"/>
          </p:cNvPicPr>
          <p:nvPr/>
        </p:nvPicPr>
        <p:blipFill>
          <a:blip r:embed="rId4" cstate="print"/>
          <a:srcRect/>
          <a:stretch>
            <a:fillRect/>
          </a:stretch>
        </p:blipFill>
        <p:spPr bwMode="auto">
          <a:xfrm>
            <a:off x="1905000" y="304800"/>
            <a:ext cx="4338232" cy="3286125"/>
          </a:xfrm>
          <a:prstGeom prst="rect">
            <a:avLst/>
          </a:prstGeom>
          <a:noFill/>
        </p:spPr>
      </p:pic>
    </p:spTree>
    <p:extLst>
      <p:ext uri="{BB962C8B-B14F-4D97-AF65-F5344CB8AC3E}">
        <p14:creationId xmlns:p14="http://schemas.microsoft.com/office/powerpoint/2010/main" val="1201569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Scenario Monday, 1:50pm</a:t>
            </a:r>
          </a:p>
        </p:txBody>
      </p:sp>
      <p:sp>
        <p:nvSpPr>
          <p:cNvPr id="3" name="Content Placeholder 2"/>
          <p:cNvSpPr>
            <a:spLocks noGrp="1"/>
          </p:cNvSpPr>
          <p:nvPr>
            <p:ph idx="1"/>
          </p:nvPr>
        </p:nvSpPr>
        <p:spPr>
          <a:xfrm>
            <a:off x="457200" y="1143001"/>
            <a:ext cx="8229600" cy="3276600"/>
          </a:xfrm>
        </p:spPr>
        <p:txBody>
          <a:bodyPr/>
          <a:lstStyle/>
          <a:p>
            <a:r>
              <a:rPr lang="en-US" sz="2800" dirty="0"/>
              <a:t>A middle aged man dressed in blue jeans and a hooded sweatshirt enters (</a:t>
            </a:r>
            <a:r>
              <a:rPr lang="en-US" sz="2800" dirty="0">
                <a:solidFill>
                  <a:srgbClr val="FF0000"/>
                </a:solidFill>
              </a:rPr>
              <a:t>your facility</a:t>
            </a:r>
            <a:r>
              <a:rPr lang="en-US" sz="2800" dirty="0"/>
              <a:t>) via (</a:t>
            </a:r>
            <a:r>
              <a:rPr lang="en-US" sz="2800" dirty="0">
                <a:solidFill>
                  <a:srgbClr val="FF0000"/>
                </a:solidFill>
              </a:rPr>
              <a:t>name the entrance</a:t>
            </a:r>
            <a:r>
              <a:rPr lang="en-US" sz="2800" dirty="0"/>
              <a:t>) the </a:t>
            </a:r>
            <a:r>
              <a:rPr lang="en-US" sz="2800" dirty="0">
                <a:solidFill>
                  <a:srgbClr val="FF0000"/>
                </a:solidFill>
              </a:rPr>
              <a:t>XXXX </a:t>
            </a:r>
            <a:r>
              <a:rPr lang="en-US" sz="2800" dirty="0"/>
              <a:t>entrance. </a:t>
            </a:r>
          </a:p>
          <a:p>
            <a:r>
              <a:rPr lang="en-US" sz="2800" dirty="0"/>
              <a:t>He shouts at people as he passes by, “I hate you people. I should blow you all away.” There is no sign of a weapon at this point. He quickly proceeds to the (</a:t>
            </a:r>
            <a:r>
              <a:rPr lang="en-US" sz="2800" dirty="0">
                <a:solidFill>
                  <a:srgbClr val="FF0000"/>
                </a:solidFill>
              </a:rPr>
              <a:t>XXXX</a:t>
            </a:r>
            <a:r>
              <a:rPr lang="en-US" sz="2800" dirty="0"/>
              <a:t>) elevators and enters the elevators, going up.</a:t>
            </a:r>
          </a:p>
          <a:p>
            <a:endParaRPr lang="en-US" dirty="0"/>
          </a:p>
        </p:txBody>
      </p:sp>
      <p:sp>
        <p:nvSpPr>
          <p:cNvPr id="4" name="TextBox 3"/>
          <p:cNvSpPr txBox="1"/>
          <p:nvPr/>
        </p:nvSpPr>
        <p:spPr>
          <a:xfrm>
            <a:off x="609600" y="6096000"/>
            <a:ext cx="3962400" cy="369332"/>
          </a:xfrm>
          <a:prstGeom prst="rect">
            <a:avLst/>
          </a:prstGeom>
          <a:noFill/>
        </p:spPr>
        <p:txBody>
          <a:bodyPr wrap="square" rtlCol="0">
            <a:spAutoFit/>
          </a:bodyPr>
          <a:lstStyle/>
          <a:p>
            <a:r>
              <a:rPr lang="en-US" dirty="0">
                <a:solidFill>
                  <a:srgbClr val="FF0000"/>
                </a:solidFill>
              </a:rPr>
              <a:t>Insert picture of your facility here</a:t>
            </a:r>
          </a:p>
        </p:txBody>
      </p:sp>
    </p:spTree>
    <p:extLst>
      <p:ext uri="{BB962C8B-B14F-4D97-AF65-F5344CB8AC3E}">
        <p14:creationId xmlns:p14="http://schemas.microsoft.com/office/powerpoint/2010/main" val="1107391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What is the response of the staff who witness this angry person and his actions?</a:t>
            </a:r>
          </a:p>
        </p:txBody>
      </p:sp>
    </p:spTree>
    <p:extLst>
      <p:ext uri="{BB962C8B-B14F-4D97-AF65-F5344CB8AC3E}">
        <p14:creationId xmlns:p14="http://schemas.microsoft.com/office/powerpoint/2010/main" val="2494986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Monday, 1:52pm</a:t>
            </a:r>
          </a:p>
        </p:txBody>
      </p:sp>
      <p:sp>
        <p:nvSpPr>
          <p:cNvPr id="3" name="Content Placeholder 2"/>
          <p:cNvSpPr>
            <a:spLocks noGrp="1"/>
          </p:cNvSpPr>
          <p:nvPr>
            <p:ph idx="1"/>
          </p:nvPr>
        </p:nvSpPr>
        <p:spPr/>
        <p:txBody>
          <a:bodyPr>
            <a:normAutofit fontScale="92500" lnSpcReduction="10000"/>
          </a:bodyPr>
          <a:lstStyle/>
          <a:p>
            <a:r>
              <a:rPr lang="en-US" dirty="0"/>
              <a:t>The angry man exits the elevators on the 5</a:t>
            </a:r>
            <a:r>
              <a:rPr lang="en-US" baseline="30000" dirty="0"/>
              <a:t>th</a:t>
            </a:r>
            <a:r>
              <a:rPr lang="en-US" dirty="0"/>
              <a:t> floor and stops at the nurses desk asking for Susan Malloy, a nurse that works on that floor.</a:t>
            </a:r>
          </a:p>
          <a:p>
            <a:r>
              <a:rPr lang="en-US" dirty="0"/>
              <a:t>The unit clerk replies that the nurse was working at the end of the hallway the last time she saw her. </a:t>
            </a:r>
          </a:p>
          <a:p>
            <a:r>
              <a:rPr lang="en-US" dirty="0"/>
              <a:t>The man pulls a gun from his coat and shoots the clerk, saying “Thanks b*****” and heads for the far end of the floor. </a:t>
            </a:r>
          </a:p>
          <a:p>
            <a:r>
              <a:rPr lang="en-US" dirty="0"/>
              <a:t>There are 3 people who saw the shooting who scream and take cover in a nearby room.</a:t>
            </a:r>
          </a:p>
        </p:txBody>
      </p:sp>
    </p:spTree>
    <p:extLst>
      <p:ext uri="{BB962C8B-B14F-4D97-AF65-F5344CB8AC3E}">
        <p14:creationId xmlns:p14="http://schemas.microsoft.com/office/powerpoint/2010/main" val="2007405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What is the response of the staff at this point?</a:t>
            </a:r>
          </a:p>
          <a:p>
            <a:endParaRPr lang="en-US" dirty="0"/>
          </a:p>
          <a:p>
            <a:r>
              <a:rPr lang="en-US" dirty="0"/>
              <a:t>How are we communicating what is going on?</a:t>
            </a:r>
          </a:p>
          <a:p>
            <a:endParaRPr lang="en-US" dirty="0"/>
          </a:p>
          <a:p>
            <a:r>
              <a:rPr lang="en-US" dirty="0"/>
              <a:t>What are our objectives?</a:t>
            </a:r>
          </a:p>
        </p:txBody>
      </p:sp>
    </p:spTree>
    <p:extLst>
      <p:ext uri="{BB962C8B-B14F-4D97-AF65-F5344CB8AC3E}">
        <p14:creationId xmlns:p14="http://schemas.microsoft.com/office/powerpoint/2010/main" val="1682620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Monday, 1:53pm</a:t>
            </a:r>
          </a:p>
        </p:txBody>
      </p:sp>
      <p:sp>
        <p:nvSpPr>
          <p:cNvPr id="3" name="Content Placeholder 2"/>
          <p:cNvSpPr>
            <a:spLocks noGrp="1"/>
          </p:cNvSpPr>
          <p:nvPr>
            <p:ph idx="1"/>
          </p:nvPr>
        </p:nvSpPr>
        <p:spPr/>
        <p:txBody>
          <a:bodyPr>
            <a:normAutofit lnSpcReduction="10000"/>
          </a:bodyPr>
          <a:lstStyle/>
          <a:p>
            <a:r>
              <a:rPr lang="en-US" dirty="0"/>
              <a:t>The gunman shoots an additional 2 people on the way to the end of the hall. </a:t>
            </a:r>
          </a:p>
          <a:p>
            <a:r>
              <a:rPr lang="en-US" dirty="0"/>
              <a:t>The nurse in question had been floated to the 8</a:t>
            </a:r>
            <a:r>
              <a:rPr lang="en-US" baseline="30000" dirty="0"/>
              <a:t>th</a:t>
            </a:r>
            <a:r>
              <a:rPr lang="en-US" dirty="0"/>
              <a:t> floor. After questioning an additional staff person, the gunman takes the stairs to the 8</a:t>
            </a:r>
            <a:r>
              <a:rPr lang="en-US" baseline="30000" dirty="0"/>
              <a:t>th</a:t>
            </a:r>
            <a:r>
              <a:rPr lang="en-US" dirty="0"/>
              <a:t> floor.</a:t>
            </a:r>
          </a:p>
          <a:p>
            <a:r>
              <a:rPr lang="en-US" dirty="0"/>
              <a:t>Security is aware of the situation at this point.</a:t>
            </a:r>
          </a:p>
          <a:p>
            <a:r>
              <a:rPr lang="en-US" dirty="0"/>
              <a:t>Local law enforcement has been called to dispatch officers to the hospital.</a:t>
            </a:r>
          </a:p>
        </p:txBody>
      </p:sp>
    </p:spTree>
    <p:extLst>
      <p:ext uri="{BB962C8B-B14F-4D97-AF65-F5344CB8AC3E}">
        <p14:creationId xmlns:p14="http://schemas.microsoft.com/office/powerpoint/2010/main" val="1330627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What is the response of the staff at this point?</a:t>
            </a:r>
          </a:p>
          <a:p>
            <a:endParaRPr lang="en-US" dirty="0"/>
          </a:p>
          <a:p>
            <a:r>
              <a:rPr lang="en-US" dirty="0"/>
              <a:t>What is the response of law enforcement?</a:t>
            </a:r>
          </a:p>
          <a:p>
            <a:endParaRPr lang="en-US" dirty="0"/>
          </a:p>
          <a:p>
            <a:r>
              <a:rPr lang="en-US" dirty="0"/>
              <a:t>How are we communicating what is going on?</a:t>
            </a:r>
          </a:p>
          <a:p>
            <a:endParaRPr lang="en-US" dirty="0"/>
          </a:p>
          <a:p>
            <a:r>
              <a:rPr lang="en-US" dirty="0"/>
              <a:t>What are the hospital objectives?</a:t>
            </a:r>
          </a:p>
          <a:p>
            <a:endParaRPr lang="en-US" dirty="0"/>
          </a:p>
          <a:p>
            <a:endParaRPr lang="en-US" dirty="0"/>
          </a:p>
        </p:txBody>
      </p:sp>
    </p:spTree>
    <p:extLst>
      <p:ext uri="{BB962C8B-B14F-4D97-AF65-F5344CB8AC3E}">
        <p14:creationId xmlns:p14="http://schemas.microsoft.com/office/powerpoint/2010/main" val="2548922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Content Placeholder 2"/>
          <p:cNvSpPr>
            <a:spLocks noGrp="1"/>
          </p:cNvSpPr>
          <p:nvPr>
            <p:ph idx="1"/>
          </p:nvPr>
        </p:nvSpPr>
        <p:spPr/>
        <p:txBody>
          <a:bodyPr/>
          <a:lstStyle/>
          <a:p>
            <a:r>
              <a:rPr lang="en-US" dirty="0"/>
              <a:t>Hospital Leadership: </a:t>
            </a:r>
            <a:r>
              <a:rPr lang="en-US" dirty="0">
                <a:solidFill>
                  <a:srgbClr val="FF0000"/>
                </a:solidFill>
              </a:rPr>
              <a:t>President, CEO, Director or equivalent </a:t>
            </a:r>
          </a:p>
          <a:p>
            <a:r>
              <a:rPr lang="en-US" dirty="0"/>
              <a:t>Emergency Management Leadership</a:t>
            </a:r>
            <a:r>
              <a:rPr lang="en-US" dirty="0">
                <a:solidFill>
                  <a:srgbClr val="FF0000"/>
                </a:solidFill>
              </a:rPr>
              <a:t>: VP, Director</a:t>
            </a:r>
          </a:p>
        </p:txBody>
      </p:sp>
    </p:spTree>
    <p:extLst>
      <p:ext uri="{BB962C8B-B14F-4D97-AF65-F5344CB8AC3E}">
        <p14:creationId xmlns:p14="http://schemas.microsoft.com/office/powerpoint/2010/main" val="586747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Monday, 1:56pm</a:t>
            </a:r>
          </a:p>
        </p:txBody>
      </p:sp>
      <p:sp>
        <p:nvSpPr>
          <p:cNvPr id="3" name="Content Placeholder 2"/>
          <p:cNvSpPr>
            <a:spLocks noGrp="1"/>
          </p:cNvSpPr>
          <p:nvPr>
            <p:ph idx="1"/>
          </p:nvPr>
        </p:nvSpPr>
        <p:spPr/>
        <p:txBody>
          <a:bodyPr>
            <a:normAutofit fontScale="92500" lnSpcReduction="20000"/>
          </a:bodyPr>
          <a:lstStyle/>
          <a:p>
            <a:r>
              <a:rPr lang="en-US" dirty="0"/>
              <a:t>The gunman goes to the 8</a:t>
            </a:r>
            <a:r>
              <a:rPr lang="en-US" baseline="30000" dirty="0"/>
              <a:t>th</a:t>
            </a:r>
            <a:r>
              <a:rPr lang="en-US" dirty="0"/>
              <a:t> floor looking for the nurse who is his wife. </a:t>
            </a:r>
          </a:p>
          <a:p>
            <a:r>
              <a:rPr lang="en-US" dirty="0"/>
              <a:t>He shoots the unit clerk after they can’t tell him where his wife is. </a:t>
            </a:r>
          </a:p>
          <a:p>
            <a:r>
              <a:rPr lang="en-US" dirty="0"/>
              <a:t>Two other nurses try to help her and they are also shot.</a:t>
            </a:r>
          </a:p>
          <a:p>
            <a:r>
              <a:rPr lang="en-US" dirty="0"/>
              <a:t>A doctor is in the area and is taken by the gunman into the staff break room and locks themselves in. </a:t>
            </a:r>
          </a:p>
          <a:p>
            <a:r>
              <a:rPr lang="en-US" dirty="0"/>
              <a:t>He yells out “I want to see my wife and I will shoot this doctor if I don’t see her in ten minutes.”</a:t>
            </a:r>
          </a:p>
          <a:p>
            <a:pPr>
              <a:buNone/>
            </a:pPr>
            <a:endParaRPr lang="en-US" dirty="0"/>
          </a:p>
          <a:p>
            <a:endParaRPr lang="en-US" dirty="0"/>
          </a:p>
        </p:txBody>
      </p:sp>
    </p:spTree>
    <p:extLst>
      <p:ext uri="{BB962C8B-B14F-4D97-AF65-F5344CB8AC3E}">
        <p14:creationId xmlns:p14="http://schemas.microsoft.com/office/powerpoint/2010/main" val="930213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ormAutofit lnSpcReduction="10000"/>
          </a:bodyPr>
          <a:lstStyle/>
          <a:p>
            <a:r>
              <a:rPr lang="en-US" dirty="0"/>
              <a:t>What is the response of the staff at this point?</a:t>
            </a:r>
          </a:p>
          <a:p>
            <a:endParaRPr lang="en-US" dirty="0"/>
          </a:p>
          <a:p>
            <a:r>
              <a:rPr lang="en-US" dirty="0"/>
              <a:t>What is the leadership response?</a:t>
            </a:r>
          </a:p>
          <a:p>
            <a:endParaRPr lang="en-US" dirty="0"/>
          </a:p>
          <a:p>
            <a:r>
              <a:rPr lang="en-US" dirty="0"/>
              <a:t>How are we communicating what is going on and what actions our staff should be taking?</a:t>
            </a:r>
          </a:p>
          <a:p>
            <a:endParaRPr lang="en-US" dirty="0"/>
          </a:p>
          <a:p>
            <a:r>
              <a:rPr lang="en-US" dirty="0"/>
              <a:t>What are the hospital objectives?</a:t>
            </a:r>
          </a:p>
          <a:p>
            <a:endParaRPr lang="en-US" dirty="0"/>
          </a:p>
        </p:txBody>
      </p:sp>
    </p:spTree>
    <p:extLst>
      <p:ext uri="{BB962C8B-B14F-4D97-AF65-F5344CB8AC3E}">
        <p14:creationId xmlns:p14="http://schemas.microsoft.com/office/powerpoint/2010/main" val="1788162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r>
              <a:rPr lang="en-US" dirty="0"/>
              <a:t>Monday, 2:00pm</a:t>
            </a:r>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a:t>(</a:t>
            </a:r>
            <a:r>
              <a:rPr lang="en-US" dirty="0">
                <a:solidFill>
                  <a:srgbClr val="FF0000"/>
                </a:solidFill>
              </a:rPr>
              <a:t>local television stations</a:t>
            </a:r>
            <a:r>
              <a:rPr lang="en-US" dirty="0"/>
              <a:t>) reporters arrive at (</a:t>
            </a:r>
            <a:r>
              <a:rPr lang="en-US" dirty="0">
                <a:solidFill>
                  <a:srgbClr val="FF0000"/>
                </a:solidFill>
              </a:rPr>
              <a:t>name of hospital</a:t>
            </a:r>
            <a:r>
              <a:rPr lang="en-US" dirty="0"/>
              <a:t>) and attempt to enter the main entrance asking staff and patients standing outside for an interview.</a:t>
            </a:r>
          </a:p>
          <a:p>
            <a:r>
              <a:rPr lang="en-US" dirty="0"/>
              <a:t>Twitter feeds are going out that there is a shooter in the hospital.</a:t>
            </a:r>
          </a:p>
          <a:p>
            <a:r>
              <a:rPr lang="en-US" dirty="0"/>
              <a:t>Staff and patients in the hospital are visibly shaken and afraid. Staff are calling security to see what they should do.</a:t>
            </a:r>
          </a:p>
          <a:p>
            <a:r>
              <a:rPr lang="en-US" dirty="0"/>
              <a:t>Calls are pouring into the switchboard, the hospital units, and cell phones with people worried about their loved ones in the building.</a:t>
            </a:r>
          </a:p>
        </p:txBody>
      </p:sp>
    </p:spTree>
    <p:extLst>
      <p:ext uri="{BB962C8B-B14F-4D97-AF65-F5344CB8AC3E}">
        <p14:creationId xmlns:p14="http://schemas.microsoft.com/office/powerpoint/2010/main" val="20326911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Scenario Monday, 2:00pm </a:t>
            </a:r>
            <a:br>
              <a:rPr lang="en-US" dirty="0"/>
            </a:br>
            <a:r>
              <a:rPr lang="en-US" dirty="0"/>
              <a:t>Law Enforcement Response</a:t>
            </a:r>
          </a:p>
        </p:txBody>
      </p:sp>
      <p:sp>
        <p:nvSpPr>
          <p:cNvPr id="3" name="Content Placeholder 2"/>
          <p:cNvSpPr>
            <a:spLocks noGrp="1"/>
          </p:cNvSpPr>
          <p:nvPr>
            <p:ph idx="1"/>
          </p:nvPr>
        </p:nvSpPr>
        <p:spPr>
          <a:xfrm>
            <a:off x="457200" y="1828800"/>
            <a:ext cx="8229600" cy="4572000"/>
          </a:xfrm>
        </p:spPr>
        <p:txBody>
          <a:bodyPr>
            <a:normAutofit fontScale="92500" lnSpcReduction="10000"/>
          </a:bodyPr>
          <a:lstStyle/>
          <a:p>
            <a:r>
              <a:rPr lang="en-US" dirty="0"/>
              <a:t>(</a:t>
            </a:r>
            <a:r>
              <a:rPr lang="en-US" dirty="0">
                <a:solidFill>
                  <a:srgbClr val="FF0000"/>
                </a:solidFill>
              </a:rPr>
              <a:t>local law enforcement</a:t>
            </a:r>
            <a:r>
              <a:rPr lang="en-US" dirty="0"/>
              <a:t>) Officers arrive at the Hospital, (</a:t>
            </a:r>
            <a:r>
              <a:rPr lang="en-US" dirty="0">
                <a:solidFill>
                  <a:srgbClr val="FF0000"/>
                </a:solidFill>
              </a:rPr>
              <a:t>name</a:t>
            </a:r>
            <a:r>
              <a:rPr lang="en-US" dirty="0"/>
              <a:t>) Entrance.  The on scene command post is established.  Other officers take up perimeter positions and assist with evacuation of staff and ambulatory patients from the hospital.  </a:t>
            </a:r>
          </a:p>
          <a:p>
            <a:r>
              <a:rPr lang="en-US" b="1" dirty="0"/>
              <a:t>2:10:</a:t>
            </a:r>
            <a:r>
              <a:rPr lang="en-US" dirty="0"/>
              <a:t> (</a:t>
            </a:r>
            <a:r>
              <a:rPr lang="en-US" dirty="0">
                <a:solidFill>
                  <a:srgbClr val="FF0000"/>
                </a:solidFill>
              </a:rPr>
              <a:t>local law enforcement</a:t>
            </a:r>
            <a:r>
              <a:rPr lang="en-US" dirty="0"/>
              <a:t>) Officers continue search of 5</a:t>
            </a:r>
            <a:r>
              <a:rPr lang="en-US" baseline="30000" dirty="0"/>
              <a:t>th</a:t>
            </a:r>
            <a:r>
              <a:rPr lang="en-US" dirty="0"/>
              <a:t> floor.  Additional officers assist upon arrival.</a:t>
            </a:r>
          </a:p>
          <a:p>
            <a:r>
              <a:rPr lang="en-US" b="1" dirty="0"/>
              <a:t>2:15: </a:t>
            </a:r>
            <a:r>
              <a:rPr lang="en-US" dirty="0"/>
              <a:t>Officers searching 5</a:t>
            </a:r>
            <a:r>
              <a:rPr lang="en-US" baseline="30000" dirty="0"/>
              <a:t>th</a:t>
            </a:r>
            <a:r>
              <a:rPr lang="en-US" dirty="0"/>
              <a:t> floor receive information from a victim near the stairwell that the shooter has proceeded to the 8</a:t>
            </a:r>
            <a:r>
              <a:rPr lang="en-US" baseline="30000" dirty="0"/>
              <a:t>th</a:t>
            </a:r>
            <a:r>
              <a:rPr lang="en-US" dirty="0"/>
              <a:t> floor.</a:t>
            </a:r>
          </a:p>
        </p:txBody>
      </p:sp>
    </p:spTree>
    <p:extLst>
      <p:ext uri="{BB962C8B-B14F-4D97-AF65-F5344CB8AC3E}">
        <p14:creationId xmlns:p14="http://schemas.microsoft.com/office/powerpoint/2010/main" val="16083555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lstStyle/>
          <a:p>
            <a:r>
              <a:rPr lang="en-US" dirty="0"/>
              <a:t>Scenario, Monday, 2:18</a:t>
            </a:r>
          </a:p>
        </p:txBody>
      </p:sp>
      <p:sp>
        <p:nvSpPr>
          <p:cNvPr id="3" name="Content Placeholder 2"/>
          <p:cNvSpPr>
            <a:spLocks noGrp="1"/>
          </p:cNvSpPr>
          <p:nvPr>
            <p:ph idx="1"/>
          </p:nvPr>
        </p:nvSpPr>
        <p:spPr>
          <a:xfrm>
            <a:off x="457200" y="1676400"/>
            <a:ext cx="8229600" cy="4724400"/>
          </a:xfrm>
        </p:spPr>
        <p:txBody>
          <a:bodyPr>
            <a:normAutofit fontScale="85000" lnSpcReduction="10000"/>
          </a:bodyPr>
          <a:lstStyle/>
          <a:p>
            <a:r>
              <a:rPr lang="en-US" dirty="0"/>
              <a:t>The hostage situation continues on the 8</a:t>
            </a:r>
            <a:r>
              <a:rPr lang="en-US" baseline="30000" dirty="0"/>
              <a:t>th</a:t>
            </a:r>
            <a:r>
              <a:rPr lang="en-US" dirty="0"/>
              <a:t> floor with continued threats from the gunman that he will shoot the doctor if his wife does not show up soon. </a:t>
            </a:r>
          </a:p>
          <a:p>
            <a:r>
              <a:rPr lang="en-US" dirty="0"/>
              <a:t>Officers proceed to 8</a:t>
            </a:r>
            <a:r>
              <a:rPr lang="en-US" baseline="30000" dirty="0"/>
              <a:t>th</a:t>
            </a:r>
            <a:r>
              <a:rPr lang="en-US" dirty="0"/>
              <a:t> floor and make contact with the shooter.  It is determined at that time that the incident has changed from an “Active Shooter” to a barricaded subject.  Communications is advised that the incident is no longer an “Active Shooter” and request made for </a:t>
            </a:r>
            <a:r>
              <a:rPr lang="en-US" dirty="0">
                <a:solidFill>
                  <a:srgbClr val="FF0000"/>
                </a:solidFill>
              </a:rPr>
              <a:t>X</a:t>
            </a:r>
            <a:r>
              <a:rPr lang="en-US" dirty="0"/>
              <a:t>PD SWAT to respond for a barricaded subject.</a:t>
            </a:r>
          </a:p>
          <a:p>
            <a:r>
              <a:rPr lang="en-US" dirty="0"/>
              <a:t>Communications request </a:t>
            </a:r>
            <a:r>
              <a:rPr lang="en-US" dirty="0">
                <a:solidFill>
                  <a:srgbClr val="FF0000"/>
                </a:solidFill>
              </a:rPr>
              <a:t>X </a:t>
            </a:r>
            <a:r>
              <a:rPr lang="en-US" dirty="0"/>
              <a:t>PD SWAT to respond to </a:t>
            </a:r>
            <a:r>
              <a:rPr lang="en-US" dirty="0">
                <a:solidFill>
                  <a:srgbClr val="FF0000"/>
                </a:solidFill>
              </a:rPr>
              <a:t>(the hospital, specific area) </a:t>
            </a:r>
            <a:r>
              <a:rPr lang="en-US" dirty="0"/>
              <a:t>for a barricaded subject.</a:t>
            </a:r>
          </a:p>
          <a:p>
            <a:r>
              <a:rPr lang="en-US" dirty="0"/>
              <a:t>Staff report the nurse/wife had gotten ill 45 minutes earlier and left work.</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28797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What are the hospital objectives? </a:t>
            </a:r>
          </a:p>
          <a:p>
            <a:endParaRPr lang="en-US" dirty="0"/>
          </a:p>
          <a:p>
            <a:r>
              <a:rPr lang="en-US" dirty="0"/>
              <a:t>What are the law enforcement objectives? </a:t>
            </a:r>
          </a:p>
        </p:txBody>
      </p:sp>
    </p:spTree>
    <p:extLst>
      <p:ext uri="{BB962C8B-B14F-4D97-AF65-F5344CB8AC3E}">
        <p14:creationId xmlns:p14="http://schemas.microsoft.com/office/powerpoint/2010/main" val="3158126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3:30</a:t>
            </a:r>
          </a:p>
        </p:txBody>
      </p:sp>
      <p:sp>
        <p:nvSpPr>
          <p:cNvPr id="3" name="Content Placeholder 2"/>
          <p:cNvSpPr>
            <a:spLocks noGrp="1"/>
          </p:cNvSpPr>
          <p:nvPr>
            <p:ph idx="1"/>
          </p:nvPr>
        </p:nvSpPr>
        <p:spPr/>
        <p:txBody>
          <a:bodyPr/>
          <a:lstStyle/>
          <a:p>
            <a:r>
              <a:rPr lang="en-US" dirty="0"/>
              <a:t>After interaction with law enforcement, the gunman agrees to turn over the hostage and is taken into police custody.</a:t>
            </a:r>
          </a:p>
          <a:p>
            <a:r>
              <a:rPr lang="en-US" dirty="0"/>
              <a:t>Total casualty count: 6</a:t>
            </a:r>
          </a:p>
          <a:p>
            <a:pPr lvl="1"/>
            <a:r>
              <a:rPr lang="en-US" dirty="0"/>
              <a:t>1 dead</a:t>
            </a:r>
          </a:p>
          <a:p>
            <a:pPr lvl="1"/>
            <a:r>
              <a:rPr lang="en-US" dirty="0"/>
              <a:t>5 wounded</a:t>
            </a:r>
          </a:p>
          <a:p>
            <a:pPr lvl="1"/>
            <a:endParaRPr lang="en-US" dirty="0"/>
          </a:p>
        </p:txBody>
      </p:sp>
    </p:spTree>
    <p:extLst>
      <p:ext uri="{BB962C8B-B14F-4D97-AF65-F5344CB8AC3E}">
        <p14:creationId xmlns:p14="http://schemas.microsoft.com/office/powerpoint/2010/main" val="5627779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Debrief	</a:t>
            </a:r>
          </a:p>
        </p:txBody>
      </p:sp>
      <p:sp>
        <p:nvSpPr>
          <p:cNvPr id="3" name="Content Placeholder 2"/>
          <p:cNvSpPr>
            <a:spLocks noGrp="1"/>
          </p:cNvSpPr>
          <p:nvPr>
            <p:ph idx="1"/>
          </p:nvPr>
        </p:nvSpPr>
        <p:spPr/>
        <p:txBody>
          <a:bodyPr/>
          <a:lstStyle/>
          <a:p>
            <a:r>
              <a:rPr lang="en-US" dirty="0"/>
              <a:t>What went well?</a:t>
            </a:r>
          </a:p>
          <a:p>
            <a:endParaRPr lang="en-US" dirty="0"/>
          </a:p>
          <a:p>
            <a:r>
              <a:rPr lang="en-US" dirty="0"/>
              <a:t>What did not go well?</a:t>
            </a:r>
          </a:p>
          <a:p>
            <a:endParaRPr lang="en-US" dirty="0"/>
          </a:p>
          <a:p>
            <a:r>
              <a:rPr lang="en-US" dirty="0"/>
              <a:t>What do we need to do to make sure we are ready for this type of real event?</a:t>
            </a:r>
          </a:p>
        </p:txBody>
      </p:sp>
    </p:spTree>
    <p:extLst>
      <p:ext uri="{BB962C8B-B14F-4D97-AF65-F5344CB8AC3E}">
        <p14:creationId xmlns:p14="http://schemas.microsoft.com/office/powerpoint/2010/main" val="1546483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Thank you for your participation!</a:t>
            </a:r>
          </a:p>
          <a:p>
            <a:pPr marL="0" indent="0" algn="ctr">
              <a:buNone/>
            </a:pPr>
            <a:endParaRPr lang="en-US" dirty="0"/>
          </a:p>
          <a:p>
            <a:pPr marL="0" indent="0" algn="ctr">
              <a:buNone/>
            </a:pPr>
            <a:r>
              <a:rPr lang="en-US" dirty="0"/>
              <a:t>Please complete and return your Participant Evaluation Form</a:t>
            </a:r>
          </a:p>
        </p:txBody>
      </p:sp>
    </p:spTree>
    <p:extLst>
      <p:ext uri="{BB962C8B-B14F-4D97-AF65-F5344CB8AC3E}">
        <p14:creationId xmlns:p14="http://schemas.microsoft.com/office/powerpoint/2010/main" val="2008516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This portion of the </a:t>
            </a:r>
            <a:r>
              <a:rPr lang="en-US" dirty="0" err="1"/>
              <a:t>powerpoint</a:t>
            </a:r>
            <a:r>
              <a:rPr lang="en-US" dirty="0"/>
              <a:t> can be used if this tabletop exercise was in preparation for a functional exercise.</a:t>
            </a:r>
          </a:p>
        </p:txBody>
      </p:sp>
    </p:spTree>
    <p:extLst>
      <p:ext uri="{BB962C8B-B14F-4D97-AF65-F5344CB8AC3E}">
        <p14:creationId xmlns:p14="http://schemas.microsoft.com/office/powerpoint/2010/main" val="3093903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p:txBody>
          <a:bodyPr/>
          <a:lstStyle/>
          <a:p>
            <a:r>
              <a:rPr lang="en-US" dirty="0">
                <a:solidFill>
                  <a:srgbClr val="FF0000"/>
                </a:solidFill>
              </a:rPr>
              <a:t>Suggested presenters:</a:t>
            </a:r>
          </a:p>
          <a:p>
            <a:pPr lvl="1"/>
            <a:r>
              <a:rPr lang="en-US" dirty="0">
                <a:solidFill>
                  <a:srgbClr val="FF0000"/>
                </a:solidFill>
              </a:rPr>
              <a:t>Emergency management leader</a:t>
            </a:r>
          </a:p>
          <a:p>
            <a:pPr lvl="1"/>
            <a:r>
              <a:rPr lang="en-US" dirty="0">
                <a:solidFill>
                  <a:srgbClr val="FF0000"/>
                </a:solidFill>
              </a:rPr>
              <a:t>Security leader</a:t>
            </a:r>
          </a:p>
          <a:p>
            <a:pPr lvl="1"/>
            <a:r>
              <a:rPr lang="en-US" dirty="0">
                <a:solidFill>
                  <a:srgbClr val="FF0000"/>
                </a:solidFill>
              </a:rPr>
              <a:t>Local law enforcement</a:t>
            </a:r>
          </a:p>
          <a:p>
            <a:pPr lvl="1"/>
            <a:endParaRPr lang="en-US" dirty="0"/>
          </a:p>
        </p:txBody>
      </p:sp>
    </p:spTree>
    <p:extLst>
      <p:ext uri="{BB962C8B-B14F-4D97-AF65-F5344CB8AC3E}">
        <p14:creationId xmlns:p14="http://schemas.microsoft.com/office/powerpoint/2010/main" val="3537576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Exercise Objectives</a:t>
            </a:r>
          </a:p>
        </p:txBody>
      </p:sp>
      <p:sp>
        <p:nvSpPr>
          <p:cNvPr id="3" name="Content Placeholder 2"/>
          <p:cNvSpPr>
            <a:spLocks noGrp="1"/>
          </p:cNvSpPr>
          <p:nvPr>
            <p:ph idx="1"/>
          </p:nvPr>
        </p:nvSpPr>
        <p:spPr/>
        <p:txBody>
          <a:bodyPr>
            <a:normAutofit fontScale="55000" lnSpcReduction="20000"/>
          </a:bodyPr>
          <a:lstStyle/>
          <a:p>
            <a:pPr>
              <a:buNone/>
            </a:pPr>
            <a:r>
              <a:rPr lang="en-US" b="1" dirty="0"/>
              <a:t>Communication</a:t>
            </a:r>
          </a:p>
          <a:p>
            <a:pPr lvl="0"/>
            <a:r>
              <a:rPr lang="en-US" dirty="0"/>
              <a:t>Demonstrate the ability to maintain a continuous flow of critical information for the duration of the emergency response.</a:t>
            </a:r>
          </a:p>
          <a:p>
            <a:pPr>
              <a:buNone/>
            </a:pPr>
            <a:r>
              <a:rPr lang="en-US" b="1" dirty="0"/>
              <a:t>Public Information </a:t>
            </a:r>
          </a:p>
          <a:p>
            <a:pPr lvl="0"/>
            <a:r>
              <a:rPr lang="en-US" dirty="0"/>
              <a:t>Demonstrate the ability to manage the public information response. </a:t>
            </a:r>
          </a:p>
          <a:p>
            <a:pPr>
              <a:buNone/>
            </a:pPr>
            <a:r>
              <a:rPr lang="en-US" b="1" dirty="0"/>
              <a:t>Emergency Public Safety</a:t>
            </a:r>
          </a:p>
          <a:p>
            <a:pPr lvl="0"/>
            <a:r>
              <a:rPr lang="en-US" dirty="0"/>
              <a:t>Demonstrate the ability to affectively respond to a violent intruder and a hostage situation. </a:t>
            </a:r>
          </a:p>
          <a:p>
            <a:pPr>
              <a:buNone/>
            </a:pPr>
            <a:r>
              <a:rPr lang="en-US" b="1" dirty="0"/>
              <a:t>Hospital Response</a:t>
            </a:r>
          </a:p>
          <a:p>
            <a:pPr lvl="0"/>
            <a:r>
              <a:rPr lang="en-US" dirty="0"/>
              <a:t>Demonstrate the ability to respond to the threat by using the Violent Intruder and Hostage Response Plans. </a:t>
            </a:r>
          </a:p>
          <a:p>
            <a:pPr>
              <a:buNone/>
            </a:pPr>
            <a:r>
              <a:rPr lang="en-US" b="1" dirty="0"/>
              <a:t>Hospital Security</a:t>
            </a:r>
          </a:p>
          <a:p>
            <a:pPr lvl="0"/>
            <a:r>
              <a:rPr lang="en-US" dirty="0"/>
              <a:t>Demonstrate the ability to respond to the threat by using the Violent Intruder and Hostage Response Plans in cooperation with local responding agencies.</a:t>
            </a:r>
          </a:p>
        </p:txBody>
      </p:sp>
    </p:spTree>
    <p:extLst>
      <p:ext uri="{BB962C8B-B14F-4D97-AF65-F5344CB8AC3E}">
        <p14:creationId xmlns:p14="http://schemas.microsoft.com/office/powerpoint/2010/main" val="3852600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to Expect During the Functional Exercise</a:t>
            </a:r>
          </a:p>
        </p:txBody>
      </p:sp>
      <p:sp>
        <p:nvSpPr>
          <p:cNvPr id="3" name="Content Placeholder 2"/>
          <p:cNvSpPr>
            <a:spLocks noGrp="1"/>
          </p:cNvSpPr>
          <p:nvPr>
            <p:ph idx="1"/>
          </p:nvPr>
        </p:nvSpPr>
        <p:spPr/>
        <p:txBody>
          <a:bodyPr>
            <a:normAutofit lnSpcReduction="10000"/>
          </a:bodyPr>
          <a:lstStyle/>
          <a:p>
            <a:r>
              <a:rPr lang="en-US" dirty="0"/>
              <a:t>Press Policy – (</a:t>
            </a:r>
            <a:r>
              <a:rPr lang="en-US" dirty="0">
                <a:solidFill>
                  <a:srgbClr val="FF0000"/>
                </a:solidFill>
              </a:rPr>
              <a:t>Define</a:t>
            </a:r>
            <a:r>
              <a:rPr lang="en-US" dirty="0"/>
              <a:t>) No press in the hospital building during the exercise. </a:t>
            </a:r>
          </a:p>
          <a:p>
            <a:r>
              <a:rPr lang="en-US" dirty="0"/>
              <a:t>Official Press Briefing on (</a:t>
            </a:r>
            <a:r>
              <a:rPr lang="en-US" dirty="0">
                <a:solidFill>
                  <a:srgbClr val="FF0000"/>
                </a:solidFill>
              </a:rPr>
              <a:t>Date, time, and location</a:t>
            </a:r>
            <a:r>
              <a:rPr lang="en-US" dirty="0"/>
              <a:t>)</a:t>
            </a:r>
          </a:p>
          <a:p>
            <a:r>
              <a:rPr lang="en-US" dirty="0"/>
              <a:t>Noise from </a:t>
            </a:r>
            <a:r>
              <a:rPr lang="en-US" dirty="0" err="1"/>
              <a:t>simmunition</a:t>
            </a:r>
            <a:endParaRPr lang="en-US" dirty="0"/>
          </a:p>
          <a:p>
            <a:r>
              <a:rPr lang="en-US" dirty="0"/>
              <a:t>Fear/Anxiety</a:t>
            </a:r>
          </a:p>
          <a:p>
            <a:r>
              <a:rPr lang="en-US" dirty="0"/>
              <a:t>Evaluators and Controllers</a:t>
            </a:r>
          </a:p>
          <a:p>
            <a:r>
              <a:rPr lang="en-US" dirty="0"/>
              <a:t>Visitors – staff should help them shelter or get out, if possible</a:t>
            </a:r>
          </a:p>
        </p:txBody>
      </p:sp>
    </p:spTree>
    <p:extLst>
      <p:ext uri="{BB962C8B-B14F-4D97-AF65-F5344CB8AC3E}">
        <p14:creationId xmlns:p14="http://schemas.microsoft.com/office/powerpoint/2010/main" val="1830891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lstStyle/>
          <a:p>
            <a:r>
              <a:rPr lang="en-US" dirty="0"/>
              <a:t>Safety Considerations</a:t>
            </a:r>
          </a:p>
        </p:txBody>
      </p:sp>
      <p:sp>
        <p:nvSpPr>
          <p:cNvPr id="3" name="Content Placeholder 2"/>
          <p:cNvSpPr>
            <a:spLocks noGrp="1"/>
          </p:cNvSpPr>
          <p:nvPr>
            <p:ph idx="1"/>
          </p:nvPr>
        </p:nvSpPr>
        <p:spPr>
          <a:xfrm>
            <a:off x="457200" y="1295400"/>
            <a:ext cx="8229600" cy="4830763"/>
          </a:xfrm>
        </p:spPr>
        <p:txBody>
          <a:bodyPr>
            <a:normAutofit fontScale="40000" lnSpcReduction="20000"/>
          </a:bodyPr>
          <a:lstStyle/>
          <a:p>
            <a:r>
              <a:rPr lang="en-US" sz="4300" dirty="0"/>
              <a:t>Health, safety, and common sense should guide all participants to operate in their assigned roles in the safest manner possible.  The following general requirements apply to the exercise.</a:t>
            </a:r>
          </a:p>
          <a:p>
            <a:pPr lvl="0"/>
            <a:r>
              <a:rPr lang="en-US" sz="4300" dirty="0"/>
              <a:t>At any time during the exercise participates hear the word “Safety” they should immediately stop all action until directed to continue by a safety officer. </a:t>
            </a:r>
          </a:p>
          <a:p>
            <a:pPr lvl="0"/>
            <a:r>
              <a:rPr lang="en-US" sz="4300" dirty="0"/>
              <a:t>Participants will be responsible for their own and each other’s safety during the exercise.  It is the responsibility of every person associated with the exercise to stop play if, in his or her opinion, a real safety problem exists.  Once the problem is corrected, exercise play may then be restarted at the discretion of the safety officers.</a:t>
            </a:r>
          </a:p>
          <a:p>
            <a:pPr lvl="0"/>
            <a:r>
              <a:rPr lang="en-US" sz="4300" dirty="0"/>
              <a:t>All participants will comply with their respective environmental, health, and safety plans and procedures, as well as all appropriate federal, state, and local environmental health and safety regulations.</a:t>
            </a:r>
          </a:p>
          <a:p>
            <a:pPr lvl="0"/>
            <a:r>
              <a:rPr lang="en-US" sz="4300" dirty="0"/>
              <a:t>No participant shall be under the influence of alcohol or intoxicating medications (legal or illegal).</a:t>
            </a:r>
          </a:p>
          <a:p>
            <a:pPr lvl="0"/>
            <a:r>
              <a:rPr lang="en-US" sz="4300" dirty="0"/>
              <a:t>Participants shall not have pre-existing health conditions that would endanger themselves or other participants.</a:t>
            </a:r>
          </a:p>
          <a:p>
            <a:pPr lvl="0"/>
            <a:r>
              <a:rPr lang="en-US" sz="4300" dirty="0"/>
              <a:t>Participants should be aware that any exercise has potential safety risk.</a:t>
            </a:r>
          </a:p>
          <a:p>
            <a:pPr lvl="0"/>
            <a:r>
              <a:rPr lang="en-US" sz="4300" dirty="0"/>
              <a:t>Do not cross any areas marked with yellow tape or marked off with traffic cones, those area are “out of play”. </a:t>
            </a:r>
          </a:p>
        </p:txBody>
      </p:sp>
    </p:spTree>
    <p:extLst>
      <p:ext uri="{BB962C8B-B14F-4D97-AF65-F5344CB8AC3E}">
        <p14:creationId xmlns:p14="http://schemas.microsoft.com/office/powerpoint/2010/main" val="4917075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lstStyle/>
          <a:p>
            <a:r>
              <a:rPr lang="en-US" dirty="0"/>
              <a:t>Safety Considerations, cont.</a:t>
            </a:r>
          </a:p>
        </p:txBody>
      </p:sp>
      <p:sp>
        <p:nvSpPr>
          <p:cNvPr id="3" name="Content Placeholder 2"/>
          <p:cNvSpPr>
            <a:spLocks noGrp="1"/>
          </p:cNvSpPr>
          <p:nvPr>
            <p:ph idx="1"/>
          </p:nvPr>
        </p:nvSpPr>
        <p:spPr>
          <a:xfrm>
            <a:off x="457200" y="1295400"/>
            <a:ext cx="8229600" cy="4830763"/>
          </a:xfrm>
        </p:spPr>
        <p:txBody>
          <a:bodyPr>
            <a:normAutofit fontScale="25000" lnSpcReduction="20000"/>
          </a:bodyPr>
          <a:lstStyle/>
          <a:p>
            <a:r>
              <a:rPr lang="en-US" sz="7200" dirty="0"/>
              <a:t>All scenarios and role-playing for this course will be done with “inert” guns and/or guns modified to fire only non-lethal cartridges.  The following rules will be strictly enforced:</a:t>
            </a:r>
          </a:p>
          <a:p>
            <a:r>
              <a:rPr lang="en-US" sz="7200" dirty="0"/>
              <a:t>There will be NO LIVE AMMUNITION, BATONS, KNIVES, CHEMICAL AGENTS OR OTHER WEAPONS allowed in the training facility/area/classroom.  Duty firearms will be allowed with training barrels, safety strings from muzzle through chamber, and/or modifications to fire only non-lethal cartridges.</a:t>
            </a:r>
          </a:p>
          <a:p>
            <a:r>
              <a:rPr lang="en-US" sz="7200" dirty="0"/>
              <a:t>Officers will off load all ammunition and leave it in their vehicles or lockers, prior to entering the training facility/area/classroom.</a:t>
            </a:r>
          </a:p>
          <a:p>
            <a:r>
              <a:rPr lang="en-US" sz="7200" dirty="0"/>
              <a:t>Instructors will off load all ammunition and will leave it in their vehicles or lockers, prior to entering the training facility/area/classroom.</a:t>
            </a:r>
          </a:p>
          <a:p>
            <a:r>
              <a:rPr lang="en-US" sz="7200" dirty="0"/>
              <a:t>All visitors and observers will be held to a “NO GUN/NO WEAPON/NO AMMO” rule.  They will off load all guns and ammunition and will leave them in their vehicles or provided lock boxes, prior to entering the training facility/area/classroom.</a:t>
            </a:r>
          </a:p>
          <a:p>
            <a:r>
              <a:rPr lang="en-US" sz="7200" dirty="0"/>
              <a:t>One instructor will be designated as the Training Safety Officer and will be responsible for ensuring all students, instructors, visitors and observers have followed the “NO GUN/NO WEAPON/NO AMMO” rule prior to entering the training facility/area/classroom.</a:t>
            </a:r>
          </a:p>
          <a:p>
            <a:endParaRPr lang="en-US" dirty="0"/>
          </a:p>
        </p:txBody>
      </p:sp>
    </p:spTree>
    <p:extLst>
      <p:ext uri="{BB962C8B-B14F-4D97-AF65-F5344CB8AC3E}">
        <p14:creationId xmlns:p14="http://schemas.microsoft.com/office/powerpoint/2010/main" val="24625734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Functional Exercise Schedule and Debrief</a:t>
            </a:r>
          </a:p>
        </p:txBody>
      </p:sp>
      <p:sp>
        <p:nvSpPr>
          <p:cNvPr id="3" name="Content Placeholder 2"/>
          <p:cNvSpPr>
            <a:spLocks noGrp="1"/>
          </p:cNvSpPr>
          <p:nvPr>
            <p:ph idx="1"/>
          </p:nvPr>
        </p:nvSpPr>
        <p:spPr>
          <a:xfrm>
            <a:off x="533400" y="1600200"/>
            <a:ext cx="8229600" cy="4525963"/>
          </a:xfrm>
          <a:ln>
            <a:noFill/>
          </a:ln>
        </p:spPr>
        <p:txBody>
          <a:bodyPr>
            <a:normAutofit fontScale="62500" lnSpcReduction="20000"/>
          </a:bodyPr>
          <a:lstStyle/>
          <a:p>
            <a:pPr>
              <a:buNone/>
            </a:pPr>
            <a:r>
              <a:rPr lang="en-US" b="1" dirty="0"/>
              <a:t>(</a:t>
            </a:r>
            <a:r>
              <a:rPr lang="en-US" b="1" dirty="0">
                <a:solidFill>
                  <a:srgbClr val="FF0000"/>
                </a:solidFill>
              </a:rPr>
              <a:t>DATE</a:t>
            </a:r>
            <a:r>
              <a:rPr lang="en-US" b="1" dirty="0"/>
              <a:t>) (Modify times as needed)</a:t>
            </a:r>
            <a:endParaRPr lang="en-US" dirty="0"/>
          </a:p>
          <a:p>
            <a:r>
              <a:rPr lang="en-US" dirty="0"/>
              <a:t>12:30 Staff Participant Briefing, (</a:t>
            </a:r>
            <a:r>
              <a:rPr lang="en-US" dirty="0">
                <a:solidFill>
                  <a:srgbClr val="FF0000"/>
                </a:solidFill>
              </a:rPr>
              <a:t>location</a:t>
            </a:r>
            <a:r>
              <a:rPr lang="en-US" dirty="0"/>
              <a:t>)</a:t>
            </a:r>
          </a:p>
          <a:p>
            <a:r>
              <a:rPr lang="en-US" dirty="0"/>
              <a:t>1:30 Command Center staff gather and receive briefing</a:t>
            </a:r>
          </a:p>
          <a:p>
            <a:r>
              <a:rPr lang="en-US" dirty="0"/>
              <a:t>1:50 Announce Exercise Warning</a:t>
            </a:r>
          </a:p>
          <a:p>
            <a:r>
              <a:rPr lang="en-US" dirty="0"/>
              <a:t>1:50: Exercise Starts with Violent Intruder entering (</a:t>
            </a:r>
            <a:r>
              <a:rPr lang="en-US" dirty="0">
                <a:solidFill>
                  <a:srgbClr val="FF0000"/>
                </a:solidFill>
              </a:rPr>
              <a:t>location</a:t>
            </a:r>
            <a:r>
              <a:rPr lang="en-US" dirty="0"/>
              <a:t>)</a:t>
            </a:r>
          </a:p>
          <a:p>
            <a:r>
              <a:rPr lang="en-US" dirty="0"/>
              <a:t>Approx. 2:20 - Violent Intruder becomes Hostage Situation</a:t>
            </a:r>
          </a:p>
          <a:p>
            <a:r>
              <a:rPr lang="en-US" dirty="0"/>
              <a:t>2:20 Call to request LPD SWAT Team</a:t>
            </a:r>
          </a:p>
          <a:p>
            <a:r>
              <a:rPr lang="en-US" dirty="0"/>
              <a:t>2:40 SWAT arrive on scene</a:t>
            </a:r>
          </a:p>
          <a:p>
            <a:r>
              <a:rPr lang="en-US" dirty="0"/>
              <a:t>3:00 </a:t>
            </a:r>
            <a:r>
              <a:rPr lang="en-US" dirty="0" err="1"/>
              <a:t>EndEX</a:t>
            </a:r>
            <a:endParaRPr lang="en-US" dirty="0"/>
          </a:p>
          <a:p>
            <a:r>
              <a:rPr lang="en-US" dirty="0"/>
              <a:t>3:00 Participant Debrief, (</a:t>
            </a:r>
            <a:r>
              <a:rPr lang="en-US" dirty="0">
                <a:solidFill>
                  <a:srgbClr val="FF0000"/>
                </a:solidFill>
              </a:rPr>
              <a:t>location</a:t>
            </a:r>
            <a:r>
              <a:rPr lang="en-US" dirty="0"/>
              <a:t>)</a:t>
            </a:r>
          </a:p>
          <a:p>
            <a:r>
              <a:rPr lang="en-US" dirty="0"/>
              <a:t>3:30 Responder Debrief, (</a:t>
            </a:r>
            <a:r>
              <a:rPr lang="en-US" dirty="0">
                <a:solidFill>
                  <a:srgbClr val="FF0000"/>
                </a:solidFill>
              </a:rPr>
              <a:t>location</a:t>
            </a:r>
            <a:r>
              <a:rPr lang="en-US" dirty="0"/>
              <a:t>)</a:t>
            </a:r>
          </a:p>
          <a:p>
            <a:pPr>
              <a:buNone/>
            </a:pPr>
            <a:endParaRPr lang="en-US" b="1" dirty="0"/>
          </a:p>
          <a:p>
            <a:pPr>
              <a:buNone/>
            </a:pPr>
            <a:r>
              <a:rPr lang="en-US" b="1" dirty="0"/>
              <a:t>(</a:t>
            </a:r>
            <a:r>
              <a:rPr lang="en-US" b="1" dirty="0">
                <a:solidFill>
                  <a:srgbClr val="FF0000"/>
                </a:solidFill>
              </a:rPr>
              <a:t>Later Date</a:t>
            </a:r>
            <a:r>
              <a:rPr lang="en-US" b="1" dirty="0"/>
              <a:t>)</a:t>
            </a:r>
            <a:endParaRPr lang="en-US" dirty="0"/>
          </a:p>
          <a:p>
            <a:r>
              <a:rPr lang="en-US" dirty="0"/>
              <a:t>9:00am </a:t>
            </a:r>
            <a:r>
              <a:rPr lang="en-US" dirty="0" err="1"/>
              <a:t>Hotwash</a:t>
            </a:r>
            <a:r>
              <a:rPr lang="en-US" dirty="0"/>
              <a:t>, (</a:t>
            </a:r>
            <a:r>
              <a:rPr lang="en-US" dirty="0">
                <a:solidFill>
                  <a:srgbClr val="FF0000"/>
                </a:solidFill>
              </a:rPr>
              <a:t>location</a:t>
            </a:r>
            <a:r>
              <a:rPr lang="en-US" dirty="0"/>
              <a:t>)</a:t>
            </a:r>
          </a:p>
          <a:p>
            <a:r>
              <a:rPr lang="en-US" dirty="0"/>
              <a:t>10:00am Press Briefing, (</a:t>
            </a:r>
            <a:r>
              <a:rPr lang="en-US" dirty="0">
                <a:solidFill>
                  <a:srgbClr val="FF0000"/>
                </a:solidFill>
              </a:rPr>
              <a:t>location</a:t>
            </a:r>
            <a:r>
              <a:rPr lang="en-US" dirty="0"/>
              <a:t>)</a:t>
            </a:r>
          </a:p>
        </p:txBody>
      </p:sp>
    </p:spTree>
    <p:extLst>
      <p:ext uri="{BB962C8B-B14F-4D97-AF65-F5344CB8AC3E}">
        <p14:creationId xmlns:p14="http://schemas.microsoft.com/office/powerpoint/2010/main" val="34386533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dirty="0"/>
              <a:t>Questions?</a:t>
            </a:r>
          </a:p>
          <a:p>
            <a:pPr algn="ctr"/>
            <a:endParaRPr lang="en-US" dirty="0"/>
          </a:p>
          <a:p>
            <a:pPr algn="ctr"/>
            <a:r>
              <a:rPr lang="en-US" dirty="0"/>
              <a:t>Concerns?</a:t>
            </a:r>
          </a:p>
          <a:p>
            <a:pPr algn="ctr"/>
            <a:endParaRPr lang="en-US" dirty="0"/>
          </a:p>
          <a:p>
            <a:pPr algn="ctr"/>
            <a:r>
              <a:rPr lang="en-US" dirty="0"/>
              <a:t>Comments?</a:t>
            </a:r>
          </a:p>
        </p:txBody>
      </p:sp>
    </p:spTree>
    <p:extLst>
      <p:ext uri="{BB962C8B-B14F-4D97-AF65-F5344CB8AC3E}">
        <p14:creationId xmlns:p14="http://schemas.microsoft.com/office/powerpoint/2010/main" val="1248178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Objectives</a:t>
            </a:r>
          </a:p>
        </p:txBody>
      </p:sp>
      <p:sp>
        <p:nvSpPr>
          <p:cNvPr id="3" name="Content Placeholder 2"/>
          <p:cNvSpPr>
            <a:spLocks noGrp="1"/>
          </p:cNvSpPr>
          <p:nvPr>
            <p:ph idx="1"/>
          </p:nvPr>
        </p:nvSpPr>
        <p:spPr/>
        <p:txBody>
          <a:bodyPr/>
          <a:lstStyle/>
          <a:p>
            <a:r>
              <a:rPr lang="en-US" dirty="0"/>
              <a:t>Orientation:</a:t>
            </a:r>
          </a:p>
          <a:p>
            <a:pPr lvl="1"/>
            <a:r>
              <a:rPr lang="en-US" dirty="0"/>
              <a:t>Discuss background on violence in hospitals and the community</a:t>
            </a:r>
          </a:p>
          <a:p>
            <a:pPr lvl="1"/>
            <a:r>
              <a:rPr lang="en-US" dirty="0"/>
              <a:t>Review (hospital) Violent Intruder Response Plans</a:t>
            </a:r>
          </a:p>
          <a:p>
            <a:pPr lvl="1"/>
            <a:r>
              <a:rPr lang="en-US" dirty="0"/>
              <a:t>Review Law Enforcement Response Plans</a:t>
            </a:r>
          </a:p>
          <a:p>
            <a:r>
              <a:rPr lang="en-US" dirty="0"/>
              <a:t>Tabletop Exercise: </a:t>
            </a:r>
          </a:p>
          <a:p>
            <a:pPr lvl="1"/>
            <a:r>
              <a:rPr lang="en-US" dirty="0"/>
              <a:t>Scenario Presentation and Group Discussion</a:t>
            </a:r>
          </a:p>
        </p:txBody>
      </p:sp>
    </p:spTree>
    <p:extLst>
      <p:ext uri="{BB962C8B-B14F-4D97-AF65-F5344CB8AC3E}">
        <p14:creationId xmlns:p14="http://schemas.microsoft.com/office/powerpoint/2010/main" val="1871259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Joint Commission Sentinel Event Alert June 3, 2010</a:t>
            </a:r>
            <a:endParaRPr lang="en-US" dirty="0"/>
          </a:p>
        </p:txBody>
      </p:sp>
      <p:sp>
        <p:nvSpPr>
          <p:cNvPr id="3" name="Content Placeholder 2"/>
          <p:cNvSpPr>
            <a:spLocks noGrp="1"/>
          </p:cNvSpPr>
          <p:nvPr>
            <p:ph idx="1"/>
          </p:nvPr>
        </p:nvSpPr>
        <p:spPr/>
        <p:txBody>
          <a:bodyPr>
            <a:normAutofit fontScale="92500" lnSpcReduction="10000"/>
          </a:bodyPr>
          <a:lstStyle/>
          <a:p>
            <a:r>
              <a:rPr lang="en-US" dirty="0"/>
              <a:t>Health Care institutions are facing steadily increasing rates of crime, including violent crimes such as assault, rape, and homicide.</a:t>
            </a:r>
          </a:p>
          <a:p>
            <a:r>
              <a:rPr lang="en-US" dirty="0"/>
              <a:t>Criminal activity spilling over from the streets into hospitals.</a:t>
            </a:r>
          </a:p>
          <a:p>
            <a:pPr marL="341313" lvl="1">
              <a:buClr>
                <a:schemeClr val="accent6"/>
              </a:buClr>
              <a:buSzPct val="110000"/>
              <a:buFont typeface="Wingdings" pitchFamily="2" charset="2"/>
              <a:buChar char=""/>
            </a:pPr>
            <a:r>
              <a:rPr lang="en-US" dirty="0">
                <a:ea typeface="+mn-ea"/>
                <a:cs typeface="+mn-cs"/>
              </a:rPr>
              <a:t>Assault, rape, and homicide are consistently among the top 10 types of sentinel events reported to Joint Commission.</a:t>
            </a:r>
          </a:p>
          <a:p>
            <a:r>
              <a:rPr lang="en-US" dirty="0"/>
              <a:t>Safety and Security of patients, visitors, and staff requires increasingly vigilant attention.</a:t>
            </a:r>
          </a:p>
        </p:txBody>
      </p:sp>
    </p:spTree>
    <p:extLst>
      <p:ext uri="{BB962C8B-B14F-4D97-AF65-F5344CB8AC3E}">
        <p14:creationId xmlns:p14="http://schemas.microsoft.com/office/powerpoint/2010/main" val="2614463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Workplace Violence Statistics</a:t>
            </a:r>
          </a:p>
        </p:txBody>
      </p:sp>
      <p:sp>
        <p:nvSpPr>
          <p:cNvPr id="3" name="Content Placeholder 2"/>
          <p:cNvSpPr>
            <a:spLocks noGrp="1"/>
          </p:cNvSpPr>
          <p:nvPr>
            <p:ph idx="1"/>
          </p:nvPr>
        </p:nvSpPr>
        <p:spPr/>
        <p:txBody>
          <a:bodyPr/>
          <a:lstStyle/>
          <a:p>
            <a:r>
              <a:rPr lang="en-US" dirty="0"/>
              <a:t>2 million Americans face workplace violence annually in the US</a:t>
            </a:r>
          </a:p>
          <a:p>
            <a:r>
              <a:rPr lang="en-US" dirty="0"/>
              <a:t>Homicide is one of leading causes of job related deaths in US</a:t>
            </a:r>
          </a:p>
          <a:p>
            <a:r>
              <a:rPr lang="en-US" dirty="0"/>
              <a:t>8666 occupational homicides (1997 to 2010) – 79% by firearms</a:t>
            </a:r>
          </a:p>
          <a:p>
            <a:r>
              <a:rPr lang="en-US" dirty="0"/>
              <a:t>Rate of assaults on healthcare workers 8 of 10,000 compared to 2 of 10,000 for private sector industries</a:t>
            </a:r>
          </a:p>
          <a:p>
            <a:pPr marL="0" indent="0">
              <a:buNone/>
            </a:pPr>
            <a:r>
              <a:rPr lang="en-US" sz="1200" dirty="0"/>
              <a:t>Reference: </a:t>
            </a:r>
            <a:r>
              <a:rPr lang="en-US" sz="1200" dirty="0" err="1"/>
              <a:t>Kelen</a:t>
            </a:r>
            <a:r>
              <a:rPr lang="en-US" sz="1200" dirty="0"/>
              <a:t>, Catlett, </a:t>
            </a:r>
            <a:r>
              <a:rPr lang="en-US" sz="1200" dirty="0" err="1"/>
              <a:t>Kubit</a:t>
            </a:r>
            <a:r>
              <a:rPr lang="en-US" sz="1200" dirty="0"/>
              <a:t>, Hsieh (2012). Hospital-based shootings in the United States: 2000 to 2011. Annals of Emergency Medicine.</a:t>
            </a:r>
          </a:p>
          <a:p>
            <a:endParaRPr lang="en-US" dirty="0"/>
          </a:p>
        </p:txBody>
      </p:sp>
    </p:spTree>
    <p:extLst>
      <p:ext uri="{BB962C8B-B14F-4D97-AF65-F5344CB8AC3E}">
        <p14:creationId xmlns:p14="http://schemas.microsoft.com/office/powerpoint/2010/main" val="212149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a:t>Hospital-Based Shooting Study Findings</a:t>
            </a:r>
          </a:p>
        </p:txBody>
      </p:sp>
      <p:sp>
        <p:nvSpPr>
          <p:cNvPr id="3" name="Content Placeholder 2"/>
          <p:cNvSpPr>
            <a:spLocks noGrp="1"/>
          </p:cNvSpPr>
          <p:nvPr>
            <p:ph idx="1"/>
          </p:nvPr>
        </p:nvSpPr>
        <p:spPr>
          <a:xfrm>
            <a:off x="533400" y="1600200"/>
            <a:ext cx="8229600" cy="3962400"/>
          </a:xfrm>
        </p:spPr>
        <p:txBody>
          <a:bodyPr/>
          <a:lstStyle/>
          <a:p>
            <a:r>
              <a:rPr lang="en-US" dirty="0"/>
              <a:t>Out of 154 hospital shootings:</a:t>
            </a:r>
          </a:p>
          <a:p>
            <a:pPr lvl="1"/>
            <a:r>
              <a:rPr lang="en-US" dirty="0"/>
              <a:t>59% inside hospital vs 41% outside</a:t>
            </a:r>
          </a:p>
          <a:p>
            <a:pPr lvl="1"/>
            <a:r>
              <a:rPr lang="en-US" dirty="0"/>
              <a:t>91% of shooters were male</a:t>
            </a:r>
          </a:p>
          <a:p>
            <a:pPr lvl="1"/>
            <a:r>
              <a:rPr lang="en-US" dirty="0"/>
              <a:t>Location: 29% ED, 23% parking lot, 19% patient room</a:t>
            </a:r>
          </a:p>
          <a:p>
            <a:pPr lvl="1"/>
            <a:r>
              <a:rPr lang="en-US" dirty="0"/>
              <a:t>Motive: 27% grudge, 21% suicide, 14% euthanize relative, 11% prisoner escape</a:t>
            </a:r>
          </a:p>
          <a:p>
            <a:pPr lvl="1"/>
            <a:r>
              <a:rPr lang="en-US" dirty="0"/>
              <a:t>Victim: 45% perpetrator, 20% hospital employee, 3% physician, 5% nurse</a:t>
            </a:r>
          </a:p>
          <a:p>
            <a:pPr lvl="1"/>
            <a:r>
              <a:rPr lang="en-US" dirty="0"/>
              <a:t>23% of ED shootings, weapon taken from security guard </a:t>
            </a:r>
          </a:p>
        </p:txBody>
      </p:sp>
    </p:spTree>
    <p:extLst>
      <p:ext uri="{BB962C8B-B14F-4D97-AF65-F5344CB8AC3E}">
        <p14:creationId xmlns:p14="http://schemas.microsoft.com/office/powerpoint/2010/main" val="3845194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Critical Incident Facts</a:t>
            </a:r>
          </a:p>
        </p:txBody>
      </p:sp>
      <p:sp>
        <p:nvSpPr>
          <p:cNvPr id="3" name="Content Placeholder 2"/>
          <p:cNvSpPr>
            <a:spLocks noGrp="1"/>
          </p:cNvSpPr>
          <p:nvPr>
            <p:ph idx="1"/>
          </p:nvPr>
        </p:nvSpPr>
        <p:spPr/>
        <p:txBody>
          <a:bodyPr/>
          <a:lstStyle/>
          <a:p>
            <a:r>
              <a:rPr lang="en-US" dirty="0"/>
              <a:t>(</a:t>
            </a:r>
            <a:r>
              <a:rPr lang="en-US" dirty="0">
                <a:solidFill>
                  <a:srgbClr val="FF0000"/>
                </a:solidFill>
              </a:rPr>
              <a:t>Your city</a:t>
            </a:r>
            <a:r>
              <a:rPr lang="en-US" dirty="0"/>
              <a:t>) Statistics</a:t>
            </a:r>
          </a:p>
        </p:txBody>
      </p:sp>
    </p:spTree>
    <p:extLst>
      <p:ext uri="{BB962C8B-B14F-4D97-AF65-F5344CB8AC3E}">
        <p14:creationId xmlns:p14="http://schemas.microsoft.com/office/powerpoint/2010/main" val="3264112668"/>
      </p:ext>
    </p:extLst>
  </p:cSld>
  <p:clrMapOvr>
    <a:masterClrMapping/>
  </p:clrMapOvr>
</p:sld>
</file>

<file path=ppt/theme/theme1.xml><?xml version="1.0" encoding="utf-8"?>
<a:theme xmlns:a="http://schemas.openxmlformats.org/drawingml/2006/main" name="MHA Presentation">
  <a:themeElements>
    <a:clrScheme name="MHA2">
      <a:dk1>
        <a:srgbClr val="4C4546"/>
      </a:dk1>
      <a:lt1>
        <a:srgbClr val="FFFFFF"/>
      </a:lt1>
      <a:dk2>
        <a:srgbClr val="4C4546"/>
      </a:dk2>
      <a:lt2>
        <a:srgbClr val="FFFFFF"/>
      </a:lt2>
      <a:accent1>
        <a:srgbClr val="007770"/>
      </a:accent1>
      <a:accent2>
        <a:srgbClr val="A4B7A6"/>
      </a:accent2>
      <a:accent3>
        <a:srgbClr val="B8D4BA"/>
      </a:accent3>
      <a:accent4>
        <a:srgbClr val="B2AFB0"/>
      </a:accent4>
      <a:accent5>
        <a:srgbClr val="A31A1F"/>
      </a:accent5>
      <a:accent6>
        <a:srgbClr val="8A1E26"/>
      </a:accent6>
      <a:hlink>
        <a:srgbClr val="007770"/>
      </a:hlink>
      <a:folHlink>
        <a:srgbClr val="AECC90"/>
      </a:folHlink>
    </a:clrScheme>
    <a:fontScheme name="MH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HA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HA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HA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HA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HA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HA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HA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HA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HA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HA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HA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HA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MHA">
      <a:dk1>
        <a:srgbClr val="4C4546"/>
      </a:dk1>
      <a:lt1>
        <a:srgbClr val="FFFFFF"/>
      </a:lt1>
      <a:dk2>
        <a:srgbClr val="4C4546"/>
      </a:dk2>
      <a:lt2>
        <a:srgbClr val="FFFFFF"/>
      </a:lt2>
      <a:accent1>
        <a:srgbClr val="007770"/>
      </a:accent1>
      <a:accent2>
        <a:srgbClr val="A4B7A6"/>
      </a:accent2>
      <a:accent3>
        <a:srgbClr val="B8D4BA"/>
      </a:accent3>
      <a:accent4>
        <a:srgbClr val="B2AFB0"/>
      </a:accent4>
      <a:accent5>
        <a:srgbClr val="A31A1F"/>
      </a:accent5>
      <a:accent6>
        <a:srgbClr val="8A1E26"/>
      </a:accent6>
      <a:hlink>
        <a:srgbClr val="007770"/>
      </a:hlink>
      <a:folHlink>
        <a:srgbClr val="AECC90"/>
      </a:folHlink>
    </a:clrScheme>
    <a:fontScheme name="MH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MHA Presentation</Template>
  <TotalTime>306</TotalTime>
  <Words>2787</Words>
  <Application>Microsoft Office PowerPoint</Application>
  <PresentationFormat>On-screen Show (4:3)</PresentationFormat>
  <Paragraphs>266</Paragraphs>
  <Slides>45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45</vt:i4>
      </vt:variant>
    </vt:vector>
  </HeadingPairs>
  <TitlesOfParts>
    <vt:vector size="54" baseType="lpstr">
      <vt:lpstr>Arial</vt:lpstr>
      <vt:lpstr>Calibri</vt:lpstr>
      <vt:lpstr>Tahoma</vt:lpstr>
      <vt:lpstr>Times New Roman</vt:lpstr>
      <vt:lpstr>Verdana</vt:lpstr>
      <vt:lpstr>Wingdings</vt:lpstr>
      <vt:lpstr>Wingdings 3</vt:lpstr>
      <vt:lpstr>MHA Presentation</vt:lpstr>
      <vt:lpstr>Blank</vt:lpstr>
      <vt:lpstr>This exercise program was developed and made available by the Missouri Hospital Association through funds from the ASPR Hospital Preparedness Program CFDA 93.889, through a subcontract from the Missouri Department of Health and Senior Services for the purposes of individual hospital preparedness and exercise.  Sources used in the development of these materials are noted in the Notes Section except where general knowledge.   This exercise is intended to be modified to be pertinent to the exercising hospital’s characteristics as identified in preparedness and hazard vulnerability efforts. Wording in red is specifically intended to be modified by exercise designers.</vt:lpstr>
      <vt:lpstr>Hospital Violent Intruder Tabletop Exercise</vt:lpstr>
      <vt:lpstr>Welcome</vt:lpstr>
      <vt:lpstr>Presenters</vt:lpstr>
      <vt:lpstr>Exercise Objectives</vt:lpstr>
      <vt:lpstr>Joint Commission Sentinel Event Alert June 3, 2010</vt:lpstr>
      <vt:lpstr>Workplace Violence Statistics</vt:lpstr>
      <vt:lpstr>Hospital-Based Shooting Study Findings</vt:lpstr>
      <vt:lpstr>Background – Critical Incident Facts</vt:lpstr>
      <vt:lpstr>Background – Critical Incident Facts</vt:lpstr>
      <vt:lpstr>Violent Intruder Response OUT Principle </vt:lpstr>
      <vt:lpstr>OUT Principle – GET OUT</vt:lpstr>
      <vt:lpstr>OUT Principle – CALL OUT</vt:lpstr>
      <vt:lpstr>OUT Principle – SPREAD OUT</vt:lpstr>
      <vt:lpstr>OUT Principle – KEEP OUT</vt:lpstr>
      <vt:lpstr>OUT Principle – HIDE OUT</vt:lpstr>
      <vt:lpstr>OUT Principle – TAKE OUT</vt:lpstr>
      <vt:lpstr>OUT Principle – HELP OUT</vt:lpstr>
      <vt:lpstr>Hostage Situation</vt:lpstr>
      <vt:lpstr>Law Enforcement Response</vt:lpstr>
      <vt:lpstr>Law Enforcement Response, cont.</vt:lpstr>
      <vt:lpstr>PowerPoint Presentation</vt:lpstr>
      <vt:lpstr>PowerPoint Presentation</vt:lpstr>
      <vt:lpstr>Scenario Monday, 1:50pm</vt:lpstr>
      <vt:lpstr>Questions</vt:lpstr>
      <vt:lpstr>Scenario Monday, 1:52pm</vt:lpstr>
      <vt:lpstr>Questions</vt:lpstr>
      <vt:lpstr>Scenario Monday, 1:53pm</vt:lpstr>
      <vt:lpstr>Questions</vt:lpstr>
      <vt:lpstr>Scenario Monday, 1:56pm</vt:lpstr>
      <vt:lpstr>Questions</vt:lpstr>
      <vt:lpstr>Monday, 2:00pm</vt:lpstr>
      <vt:lpstr>Scenario Monday, 2:00pm  Law Enforcement Response</vt:lpstr>
      <vt:lpstr>Scenario, Monday, 2:18</vt:lpstr>
      <vt:lpstr>Questions</vt:lpstr>
      <vt:lpstr>Scenario, 3:30</vt:lpstr>
      <vt:lpstr>Debrief </vt:lpstr>
      <vt:lpstr>PowerPoint Presentation</vt:lpstr>
      <vt:lpstr>PowerPoint Presentation</vt:lpstr>
      <vt:lpstr>Functional Exercise Objectives</vt:lpstr>
      <vt:lpstr>What to Expect During the Functional Exercise</vt:lpstr>
      <vt:lpstr>Safety Considerations</vt:lpstr>
      <vt:lpstr>Safety Considerations, cont.</vt:lpstr>
      <vt:lpstr>Functional Exercise Schedule and Debrief</vt:lpstr>
      <vt:lpstr>PowerPoint Presentation</vt:lpstr>
    </vt:vector>
  </TitlesOfParts>
  <Company>Missouri Hospital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Violent Intruder Tabletop Exercise</dc:title>
  <dc:creator>Chris Smith</dc:creator>
  <cp:lastModifiedBy>Fischer, Nancy</cp:lastModifiedBy>
  <cp:revision>15</cp:revision>
  <dcterms:created xsi:type="dcterms:W3CDTF">2013-09-27T19:28:09Z</dcterms:created>
  <dcterms:modified xsi:type="dcterms:W3CDTF">2019-01-02T19:08:42Z</dcterms:modified>
</cp:coreProperties>
</file>