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7"/>
  </p:notesMasterIdLst>
  <p:sldIdLst>
    <p:sldId id="263" r:id="rId5"/>
    <p:sldId id="256" r:id="rId6"/>
    <p:sldId id="257" r:id="rId7"/>
    <p:sldId id="258" r:id="rId8"/>
    <p:sldId id="259" r:id="rId9"/>
    <p:sldId id="260" r:id="rId10"/>
    <p:sldId id="262" r:id="rId11"/>
    <p:sldId id="261" r:id="rId12"/>
    <p:sldId id="264" r:id="rId13"/>
    <p:sldId id="265" r:id="rId14"/>
    <p:sldId id="267" r:id="rId15"/>
    <p:sldId id="287" r:id="rId16"/>
    <p:sldId id="271" r:id="rId17"/>
    <p:sldId id="272" r:id="rId18"/>
    <p:sldId id="274" r:id="rId19"/>
    <p:sldId id="273" r:id="rId20"/>
    <p:sldId id="277" r:id="rId21"/>
    <p:sldId id="286" r:id="rId22"/>
    <p:sldId id="276" r:id="rId23"/>
    <p:sldId id="278" r:id="rId24"/>
    <p:sldId id="281" r:id="rId25"/>
    <p:sldId id="279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333333"/>
    <a:srgbClr val="002F80"/>
    <a:srgbClr val="00006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922" autoAdjust="0"/>
  </p:normalViewPr>
  <p:slideViewPr>
    <p:cSldViewPr>
      <p:cViewPr>
        <p:scale>
          <a:sx n="70" d="100"/>
          <a:sy n="70" d="100"/>
        </p:scale>
        <p:origin x="-1890" y="-7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8C2E23-DF45-4352-BA04-AC340C3EBFB0}" type="datetimeFigureOut">
              <a:rPr lang="en-US" smtClean="0"/>
              <a:pPr/>
              <a:t>3/28/2013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C84FED-3F94-4C44-A9A4-BE018A5079C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094195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Organizations can modify and augment this presentation as needed.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C84FED-3F94-4C44-A9A4-BE018A5079C7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39556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Populate</a:t>
            </a:r>
            <a:r>
              <a:rPr lang="en-US" baseline="0" dirty="0" smtClean="0"/>
              <a:t> this slide with any decisions made at the Midterm Planning Meeting, as well as any progress made between that meeting and the FPM. If a MSEL Meeting was held, also provide updates on that meeting’s outcomes.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C84FED-3F94-4C44-A9A4-BE018A5079C7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0" dirty="0" smtClean="0"/>
              <a:t>The</a:t>
            </a:r>
            <a:r>
              <a:rPr lang="en-US" b="0" baseline="0" dirty="0" smtClean="0"/>
              <a:t> planning team should review and confirm the exercise objectives and aligned core capabilities. </a:t>
            </a:r>
          </a:p>
          <a:p>
            <a:endParaRPr lang="en-US" b="0" baseline="0" dirty="0" smtClean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 smtClean="0"/>
              <a:t>Exercise objectives </a:t>
            </a:r>
            <a:r>
              <a:rPr lang="en-US" dirty="0" smtClean="0"/>
              <a:t>are the distinct outcomes an organization wishes to achieve during an exercise. Exercise</a:t>
            </a:r>
            <a:r>
              <a:rPr lang="en-US" baseline="0" dirty="0" smtClean="0"/>
              <a:t> objectives are written as SMART objectives (specific, measurable, achievable, relevant, and time-bound).</a:t>
            </a:r>
            <a:endParaRPr lang="en-US" dirty="0" smtClean="0"/>
          </a:p>
          <a:p>
            <a:endParaRPr lang="en-US" b="0" dirty="0" smtClean="0"/>
          </a:p>
          <a:p>
            <a:r>
              <a:rPr lang="en-US" b="1" dirty="0" smtClean="0"/>
              <a:t>Core capabilities </a:t>
            </a:r>
            <a:r>
              <a:rPr lang="en-US" dirty="0" smtClean="0"/>
              <a:t>are the distinct critical elements necessary to achieve the</a:t>
            </a:r>
            <a:r>
              <a:rPr lang="en-US" baseline="0" dirty="0" smtClean="0"/>
              <a:t> specific mission areas of prevention, protection, mitigation, response, and recovery.  </a:t>
            </a:r>
          </a:p>
          <a:p>
            <a:endParaRPr lang="en-US" baseline="0" dirty="0" smtClean="0"/>
          </a:p>
          <a:p>
            <a:r>
              <a:rPr lang="en-US" baseline="0" dirty="0" smtClean="0"/>
              <a:t>Each exercise objective is aligned to one or more core capabilities. Aligning objectives to a standard set of capabilities enables:</a:t>
            </a:r>
          </a:p>
          <a:p>
            <a:pPr marL="171450" lvl="0" indent="-171450">
              <a:buFont typeface="Arial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Systematic tracking of progress over the course of exercise programs and/or cycles;</a:t>
            </a:r>
          </a:p>
          <a:p>
            <a:pPr marL="171450" lvl="0" indent="-171450">
              <a:buFont typeface="Arial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Standardized exercise data collection to inform preparedness assessments; and </a:t>
            </a:r>
          </a:p>
          <a:p>
            <a:pPr marL="171450" lvl="0" indent="-171450">
              <a:buFont typeface="Arial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Fulfillment of grant or funding-specific reporting requirements.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C84FED-3F94-4C44-A9A4-BE018A5079C7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planning team should confirm all </a:t>
            </a:r>
            <a:r>
              <a:rPr lang="en-US" baseline="0" dirty="0" smtClean="0"/>
              <a:t>participating organizations, as well as the extent of play for each organization.  As needed, the planning team should also identify the number of players from each organization.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C84FED-3F94-4C44-A9A4-BE018A5079C7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</a:t>
            </a:r>
            <a:r>
              <a:rPr lang="en-US" baseline="0" dirty="0" smtClean="0"/>
              <a:t> exercise planning team should review and finalize all draft exercise documentation.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C84FED-3F94-4C44-A9A4-BE018A5079C7}" type="slidenum">
              <a:rPr lang="en-US" smtClean="0"/>
              <a:pPr/>
              <a:t>14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planning team should identify any local issues, concerns, or sensitivities</a:t>
            </a:r>
            <a:r>
              <a:rPr lang="en-US" baseline="0" dirty="0" smtClean="0"/>
              <a:t> that should be considered during exercise planning. If any issues were identified at prior meetings, the planning team should provide an update on if/how those issues were resolved.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C84FED-3F94-4C44-A9A4-BE018A5079C7}" type="slidenum">
              <a:rPr lang="en-US" smtClean="0"/>
              <a:pPr/>
              <a:t>15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planning team should</a:t>
            </a:r>
            <a:r>
              <a:rPr lang="en-US" baseline="0" dirty="0" smtClean="0"/>
              <a:t> finalize the exercise schedule for exercise preparation, conduct, and wrap-up activities.  For discussion-based exercises, the planning team should also confirm times for each module, with breakout sessions and moderated discussions, as needed.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C84FED-3F94-4C44-A9A4-BE018A5079C7}" type="slidenum">
              <a:rPr lang="en-US" smtClean="0"/>
              <a:pPr/>
              <a:t>18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exercise planning team</a:t>
            </a:r>
            <a:r>
              <a:rPr lang="en-US" baseline="0" dirty="0" smtClean="0"/>
              <a:t> should confirm staffing requirements for the exercise, including:</a:t>
            </a:r>
          </a:p>
          <a:p>
            <a:pPr>
              <a:buFont typeface="Arial" pitchFamily="34" charset="0"/>
              <a:buChar char="•"/>
            </a:pPr>
            <a:r>
              <a:rPr lang="en-US" baseline="0" dirty="0" smtClean="0"/>
              <a:t>  Controllers, including functional area controllers and/or Simulation Cell controllers</a:t>
            </a:r>
          </a:p>
          <a:p>
            <a:pPr>
              <a:buFont typeface="Arial" pitchFamily="34" charset="0"/>
              <a:buChar char="•"/>
            </a:pPr>
            <a:r>
              <a:rPr lang="en-US" baseline="0" dirty="0" smtClean="0"/>
              <a:t>  Evaluators, including any specific subject-matter experts</a:t>
            </a:r>
          </a:p>
          <a:p>
            <a:pPr>
              <a:buFont typeface="Arial" pitchFamily="34" charset="0"/>
              <a:buChar char="•"/>
            </a:pPr>
            <a:r>
              <a:rPr lang="en-US" baseline="0" dirty="0" smtClean="0"/>
              <a:t>  Other exercise support staff or SMEs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C84FED-3F94-4C44-A9A4-BE018A5079C7}" type="slidenum">
              <a:rPr lang="en-US" smtClean="0"/>
              <a:pPr/>
              <a:t>19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planning team should address any outstanding issues or concerns</a:t>
            </a:r>
            <a:r>
              <a:rPr lang="en-US" baseline="0" dirty="0" smtClean="0"/>
              <a:t> that came up during the meeting.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C84FED-3F94-4C44-A9A4-BE018A5079C7}" type="slidenum">
              <a:rPr lang="en-US" smtClean="0"/>
              <a:pPr/>
              <a:t>21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40" y="228600"/>
            <a:ext cx="7772400" cy="1143000"/>
          </a:xfrm>
        </p:spPr>
        <p:txBody>
          <a:bodyPr>
            <a:normAutofit/>
          </a:bodyPr>
          <a:lstStyle>
            <a:lvl1pPr algn="l">
              <a:defRPr sz="4200">
                <a:solidFill>
                  <a:srgbClr val="002F80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" y="1371600"/>
            <a:ext cx="6400800" cy="1371600"/>
          </a:xfrm>
        </p:spPr>
        <p:txBody>
          <a:bodyPr>
            <a:normAutofit/>
          </a:bodyPr>
          <a:lstStyle>
            <a:lvl1pPr marL="0" indent="0" algn="l">
              <a:buNone/>
              <a:defRPr sz="2500">
                <a:solidFill>
                  <a:srgbClr val="333333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600"/>
              </a:spcBef>
              <a:defRPr/>
            </a:lvl1pPr>
            <a:lvl2pPr>
              <a:spcBef>
                <a:spcPts val="600"/>
              </a:spcBef>
              <a:defRPr/>
            </a:lvl2pPr>
            <a:lvl3pPr>
              <a:spcBef>
                <a:spcPts val="600"/>
              </a:spcBef>
              <a:defRPr/>
            </a:lvl3pPr>
            <a:lvl4pPr>
              <a:spcBef>
                <a:spcPts val="600"/>
              </a:spcBef>
              <a:defRPr/>
            </a:lvl4pPr>
            <a:lvl5pPr>
              <a:spcBef>
                <a:spcPts val="600"/>
              </a:spcBef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5" descr="Your-Org-Logo"/>
          <p:cNvPicPr>
            <a:picLocks noChangeAspect="1" noChangeArrowheads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200" y="5867400"/>
            <a:ext cx="236220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6" r:id="rId7"/>
    <p:sldLayoutId id="2147483657" r:id="rId8"/>
    <p:sldLayoutId id="2147483658" r:id="rId9"/>
    <p:sldLayoutId id="2147483659" r:id="rId10"/>
  </p:sldLayoutIdLst>
  <p:txStyles>
    <p:titleStyle>
      <a:lvl1pPr algn="l" defTabSz="914400" rtl="0" eaLnBrk="1" latinLnBrk="0" hangingPunct="1">
        <a:spcBef>
          <a:spcPct val="0"/>
        </a:spcBef>
        <a:buNone/>
        <a:defRPr sz="4200" kern="1200">
          <a:solidFill>
            <a:srgbClr val="002F80"/>
          </a:solidFill>
          <a:latin typeface="Times New Roman" pitchFamily="18" charset="0"/>
          <a:ea typeface="+mj-ea"/>
          <a:cs typeface="Times New Roman" pitchFamily="18" charset="0"/>
        </a:defRPr>
      </a:lvl1pPr>
    </p:titleStyle>
    <p:bodyStyle>
      <a:lvl1pPr marL="234950" indent="-234950" algn="l" defTabSz="914400" rtl="0" eaLnBrk="1" latinLnBrk="0" hangingPunct="1">
        <a:spcBef>
          <a:spcPct val="20000"/>
        </a:spcBef>
        <a:buFont typeface="Wingdings" pitchFamily="2" charset="2"/>
        <a:buChar char="§"/>
        <a:defRPr sz="22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1pPr>
      <a:lvl2pPr marL="457200" indent="-234950" algn="l" defTabSz="914400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2pPr>
      <a:lvl3pPr marL="692150" indent="-234950" algn="l" defTabSz="914400" rtl="0" eaLnBrk="1" latinLnBrk="0" hangingPunct="1">
        <a:spcBef>
          <a:spcPct val="20000"/>
        </a:spcBef>
        <a:buFont typeface="Wingdings" pitchFamily="2" charset="2"/>
        <a:buChar char="§"/>
        <a:defRPr sz="22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3pPr>
      <a:lvl4pPr marL="914400" indent="-2349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4pPr>
      <a:lvl5pPr marL="1149350" indent="-234950" algn="l" defTabSz="914400" rtl="0" eaLnBrk="1" latinLnBrk="0" hangingPunct="1">
        <a:spcBef>
          <a:spcPct val="20000"/>
        </a:spcBef>
        <a:buFont typeface="Wingdings" pitchFamily="2" charset="2"/>
        <a:buChar char="§"/>
        <a:defRPr sz="20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F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Directions for this Template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bg1"/>
              </a:buClr>
            </a:pPr>
            <a:r>
              <a:rPr lang="en-US" dirty="0" smtClean="0">
                <a:solidFill>
                  <a:schemeClr val="bg1"/>
                </a:solidFill>
              </a:rPr>
              <a:t>Use the Slide Master to make universal changes to the presentation, including inserting your organization’s logo</a:t>
            </a:r>
          </a:p>
          <a:p>
            <a:pPr lvl="1">
              <a:buClr>
                <a:schemeClr val="bg1"/>
              </a:buClr>
            </a:pPr>
            <a:r>
              <a:rPr lang="en-US" dirty="0" smtClean="0">
                <a:solidFill>
                  <a:schemeClr val="bg1"/>
                </a:solidFill>
              </a:rPr>
              <a:t>“View” tab &gt; “Slide Master”</a:t>
            </a:r>
          </a:p>
          <a:p>
            <a:pPr>
              <a:buClr>
                <a:schemeClr val="bg1"/>
              </a:buClr>
            </a:pPr>
            <a:r>
              <a:rPr lang="en-US" dirty="0" smtClean="0">
                <a:solidFill>
                  <a:schemeClr val="bg1"/>
                </a:solidFill>
              </a:rPr>
              <a:t>Replace placeholders (indicated by brackets [ ]) with information specific to your exercise</a:t>
            </a:r>
          </a:p>
          <a:p>
            <a:pPr>
              <a:buClr>
                <a:schemeClr val="bg1"/>
              </a:buClr>
            </a:pPr>
            <a:r>
              <a:rPr lang="en-US" dirty="0" smtClean="0">
                <a:solidFill>
                  <a:schemeClr val="bg1"/>
                </a:solidFill>
              </a:rPr>
              <a:t>Delete any slides that are not relevant for your meeting</a:t>
            </a:r>
          </a:p>
          <a:p>
            <a:pPr>
              <a:buClr>
                <a:schemeClr val="bg1"/>
              </a:buClr>
            </a:pPr>
            <a:r>
              <a:rPr lang="en-US" dirty="0" smtClean="0">
                <a:solidFill>
                  <a:schemeClr val="bg1"/>
                </a:solidFill>
              </a:rPr>
              <a:t>Font size should not be smaller than 22pt</a:t>
            </a:r>
          </a:p>
          <a:p>
            <a:pPr algn="r">
              <a:buClr>
                <a:schemeClr val="bg1"/>
              </a:buClr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 algn="r">
              <a:buClr>
                <a:schemeClr val="bg1"/>
              </a:buClr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chemeClr val="bg1"/>
                </a:solidFill>
              </a:rPr>
              <a:t>Rev. April 2013</a:t>
            </a:r>
          </a:p>
          <a:p>
            <a:pPr>
              <a:buNone/>
            </a:pPr>
            <a:r>
              <a:rPr lang="en-US" dirty="0" smtClean="0">
                <a:solidFill>
                  <a:schemeClr val="bg1"/>
                </a:solidFill>
              </a:rPr>
              <a:t>HSEEP-DD04</a:t>
            </a:r>
          </a:p>
          <a:p>
            <a:endParaRPr lang="en-US" dirty="0" smtClean="0"/>
          </a:p>
          <a:p>
            <a:pPr>
              <a:buClr>
                <a:schemeClr val="bg1"/>
              </a:buClr>
            </a:pPr>
            <a:endParaRPr lang="en-US" dirty="0" smtClean="0">
              <a:solidFill>
                <a:schemeClr val="bg1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5DFF13A9-1037-4D5A-A349-B944681F0EB5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 Design Discussion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ct val="0"/>
              </a:spcBef>
              <a:spcAft>
                <a:spcPts val="875"/>
              </a:spcAft>
            </a:pPr>
            <a:r>
              <a:rPr lang="en-US" dirty="0" smtClean="0">
                <a:cs typeface="Arial" charset="0"/>
              </a:rPr>
              <a:t>Review and confirm </a:t>
            </a:r>
            <a:r>
              <a:rPr lang="en-US" dirty="0">
                <a:cs typeface="Arial" charset="0"/>
              </a:rPr>
              <a:t>exercise design </a:t>
            </a:r>
            <a:r>
              <a:rPr lang="en-US" dirty="0" smtClean="0">
                <a:cs typeface="Arial" charset="0"/>
              </a:rPr>
              <a:t>elements</a:t>
            </a:r>
            <a:endParaRPr lang="en-US" dirty="0">
              <a:cs typeface="Arial" charset="0"/>
            </a:endParaRPr>
          </a:p>
          <a:p>
            <a:pPr>
              <a:spcBef>
                <a:spcPct val="0"/>
              </a:spcBef>
              <a:spcAft>
                <a:spcPts val="875"/>
              </a:spcAft>
            </a:pPr>
            <a:r>
              <a:rPr lang="en-US" dirty="0" smtClean="0">
                <a:cs typeface="Arial" charset="0"/>
              </a:rPr>
              <a:t>Review and finalize the </a:t>
            </a:r>
            <a:r>
              <a:rPr lang="en-US" dirty="0">
                <a:cs typeface="Arial" charset="0"/>
              </a:rPr>
              <a:t>scenario timeline</a:t>
            </a:r>
          </a:p>
          <a:p>
            <a:pPr>
              <a:spcBef>
                <a:spcPct val="0"/>
              </a:spcBef>
              <a:spcAft>
                <a:spcPts val="875"/>
              </a:spcAft>
            </a:pPr>
            <a:r>
              <a:rPr lang="en-US" dirty="0" smtClean="0">
                <a:cs typeface="Arial" charset="0"/>
              </a:rPr>
              <a:t>Review and approve exercise </a:t>
            </a:r>
            <a:r>
              <a:rPr lang="en-US" dirty="0" smtClean="0">
                <a:cs typeface="Arial" charset="0"/>
              </a:rPr>
              <a:t>documentation</a:t>
            </a:r>
          </a:p>
          <a:p>
            <a:pPr lvl="1">
              <a:spcBef>
                <a:spcPct val="0"/>
              </a:spcBef>
              <a:spcAft>
                <a:spcPts val="875"/>
              </a:spcAft>
            </a:pPr>
            <a:r>
              <a:rPr lang="en-US" dirty="0" smtClean="0">
                <a:cs typeface="Arial" charset="0"/>
              </a:rPr>
              <a:t>[Situation Manual (SitMan) or Exercise Plan (ExPlan)</a:t>
            </a:r>
          </a:p>
          <a:p>
            <a:pPr lvl="1">
              <a:spcBef>
                <a:spcPct val="0"/>
              </a:spcBef>
              <a:spcAft>
                <a:spcPts val="875"/>
              </a:spcAft>
            </a:pPr>
            <a:r>
              <a:rPr lang="en-US" dirty="0" smtClean="0">
                <a:cs typeface="Arial" charset="0"/>
              </a:rPr>
              <a:t>[Facilitator Guide or Controller/Evaluator (C/E) Handbook</a:t>
            </a:r>
            <a:r>
              <a:rPr lang="en-US" dirty="0" smtClean="0">
                <a:cs typeface="Arial" charset="0"/>
              </a:rPr>
              <a:t>]</a:t>
            </a:r>
          </a:p>
          <a:p>
            <a:pPr lvl="1">
              <a:spcBef>
                <a:spcPct val="0"/>
              </a:spcBef>
              <a:spcAft>
                <a:spcPts val="875"/>
              </a:spcAft>
            </a:pPr>
            <a:r>
              <a:rPr lang="en-US" dirty="0" smtClean="0">
                <a:cs typeface="Arial" charset="0"/>
              </a:rPr>
              <a:t>Exercise Evaluation Guides (EEGs</a:t>
            </a:r>
            <a:r>
              <a:rPr lang="en-US" dirty="0" smtClean="0">
                <a:cs typeface="Arial" charset="0"/>
              </a:rPr>
              <a:t>)</a:t>
            </a:r>
            <a:endParaRPr lang="en-US" dirty="0" smtClean="0">
              <a:cs typeface="Arial" charset="0"/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5DFF13A9-1037-4D5A-A349-B944681F0EB5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 and Core Capabilities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5DFF13A9-1037-4D5A-A349-B944681F0EB5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Objective 1: [Objective]</a:t>
            </a:r>
          </a:p>
          <a:p>
            <a:pPr lvl="1"/>
            <a:r>
              <a:rPr lang="en-US" dirty="0" smtClean="0"/>
              <a:t>Aligns to: [Core Capabilities]</a:t>
            </a:r>
          </a:p>
          <a:p>
            <a:r>
              <a:rPr lang="en-US" dirty="0" smtClean="0"/>
              <a:t>Objective 2: [Objective]</a:t>
            </a:r>
          </a:p>
          <a:p>
            <a:pPr lvl="1"/>
            <a:r>
              <a:rPr lang="en-US" dirty="0" smtClean="0"/>
              <a:t>Aligns to: [Core Capabilities]</a:t>
            </a:r>
          </a:p>
          <a:p>
            <a:r>
              <a:rPr lang="en-US" dirty="0" smtClean="0"/>
              <a:t> Objective 3: [Objective]</a:t>
            </a:r>
          </a:p>
          <a:p>
            <a:pPr lvl="1"/>
            <a:r>
              <a:rPr lang="en-US" dirty="0" smtClean="0"/>
              <a:t>Aligns to: [Core Capabilities]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Scenario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[Overview of the scenario and any details that need to be discussed or finalized]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5DFF13A9-1037-4D5A-A349-B944681F0EB5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 Participants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[Participating organization]</a:t>
            </a:r>
          </a:p>
          <a:p>
            <a:pPr lvl="1"/>
            <a:r>
              <a:rPr lang="en-US" dirty="0" smtClean="0"/>
              <a:t>[Role (e.g., Player, Observer)]</a:t>
            </a:r>
          </a:p>
          <a:p>
            <a:pPr lvl="1"/>
            <a:r>
              <a:rPr lang="en-US" dirty="0" smtClean="0"/>
              <a:t>[Extent of play]</a:t>
            </a:r>
          </a:p>
          <a:p>
            <a:r>
              <a:rPr lang="en-US" dirty="0" smtClean="0"/>
              <a:t>[Participating organization]</a:t>
            </a:r>
          </a:p>
          <a:p>
            <a:pPr lvl="1"/>
            <a:r>
              <a:rPr lang="en-US" dirty="0" smtClean="0"/>
              <a:t>[Role (e.g., Player, Observer)]</a:t>
            </a:r>
          </a:p>
          <a:p>
            <a:pPr lvl="1"/>
            <a:r>
              <a:rPr lang="en-US" dirty="0" smtClean="0"/>
              <a:t>[Extent of play]</a:t>
            </a:r>
          </a:p>
          <a:p>
            <a:r>
              <a:rPr lang="en-US" dirty="0" smtClean="0"/>
              <a:t>[Participating organization]</a:t>
            </a:r>
          </a:p>
          <a:p>
            <a:pPr lvl="1"/>
            <a:r>
              <a:rPr lang="en-US" dirty="0" smtClean="0"/>
              <a:t>[Role (e.g., Player, Observer)]</a:t>
            </a:r>
          </a:p>
          <a:p>
            <a:pPr lvl="1"/>
            <a:r>
              <a:rPr lang="en-US" dirty="0" smtClean="0"/>
              <a:t>[Extent of play]</a:t>
            </a:r>
          </a:p>
          <a:p>
            <a:pPr lvl="1"/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5DFF13A9-1037-4D5A-A349-B944681F0EB5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Exercise Documentation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[SitMan or ExPlan]</a:t>
            </a:r>
          </a:p>
          <a:p>
            <a:r>
              <a:rPr lang="en-US" dirty="0" smtClean="0"/>
              <a:t>[Facilitator Guide or C/E Handbook]</a:t>
            </a:r>
          </a:p>
          <a:p>
            <a:r>
              <a:rPr lang="en-US" dirty="0" smtClean="0"/>
              <a:t>EEGs</a:t>
            </a:r>
          </a:p>
          <a:p>
            <a:r>
              <a:rPr lang="en-US" dirty="0" smtClean="0"/>
              <a:t>[Other documents as needed]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5DFF13A9-1037-4D5A-A349-B944681F0EB5}" type="slidenum">
              <a:rPr lang="en-US" smtClean="0"/>
              <a:pPr/>
              <a:t>14</a:t>
            </a:fld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Local Issues and Concerns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[Any issues, concerns, or sensitivities for discussion and consideration]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5DFF13A9-1037-4D5A-A349-B944681F0EB5}" type="slidenum">
              <a:rPr lang="en-US" smtClean="0"/>
              <a:pPr/>
              <a:t>15</a:t>
            </a:fld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Exercise Development Discussion Points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Confirm all exercise logistical arrangements</a:t>
            </a:r>
          </a:p>
          <a:p>
            <a:r>
              <a:rPr lang="en-US" dirty="0" smtClean="0"/>
              <a:t>Finalize exercise schedule </a:t>
            </a:r>
          </a:p>
          <a:p>
            <a:r>
              <a:rPr lang="en-US" dirty="0" smtClean="0"/>
              <a:t>Finalize exercise staffing requirements</a:t>
            </a:r>
          </a:p>
          <a:p>
            <a:r>
              <a:rPr lang="en-US" dirty="0" smtClean="0"/>
              <a:t>Finalize exercise planning timeline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5DFF13A9-1037-4D5A-A349-B944681F0EB5}" type="slidenum">
              <a:rPr lang="en-US" smtClean="0"/>
              <a:pPr/>
              <a:t>16</a:t>
            </a:fld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 Logistics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Exercise location</a:t>
            </a:r>
          </a:p>
          <a:p>
            <a:pPr lvl="1"/>
            <a:r>
              <a:rPr lang="en-US" dirty="0" smtClean="0"/>
              <a:t>[Venue arrangements, including location(s), setup, etc.]</a:t>
            </a:r>
          </a:p>
          <a:p>
            <a:pPr lvl="1"/>
            <a:r>
              <a:rPr lang="en-US" dirty="0" smtClean="0"/>
              <a:t>[Any locations for designated exercise areas, such as exercise assembly area, observer/media area, etc.]</a:t>
            </a:r>
          </a:p>
          <a:p>
            <a:r>
              <a:rPr lang="en-US" dirty="0" smtClean="0"/>
              <a:t>A/V requirements</a:t>
            </a:r>
          </a:p>
          <a:p>
            <a:pPr lvl="1"/>
            <a:r>
              <a:rPr lang="en-US" dirty="0" smtClean="0"/>
              <a:t>[A/V arrangements, such as screens, microphones, etc.]</a:t>
            </a:r>
          </a:p>
          <a:p>
            <a:r>
              <a:rPr lang="en-US" dirty="0" smtClean="0"/>
              <a:t>Badging and identification</a:t>
            </a:r>
          </a:p>
          <a:p>
            <a:pPr lvl="1"/>
            <a:r>
              <a:rPr lang="en-US" dirty="0" smtClean="0"/>
              <a:t>[Badging and identification arrangements]</a:t>
            </a:r>
          </a:p>
          <a:p>
            <a:r>
              <a:rPr lang="en-US" dirty="0" smtClean="0"/>
              <a:t>Parking and transportation</a:t>
            </a:r>
          </a:p>
          <a:p>
            <a:pPr lvl="1"/>
            <a:r>
              <a:rPr lang="en-US" dirty="0" smtClean="0"/>
              <a:t>[Parking and transportation arrangements]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5DFF13A9-1037-4D5A-A349-B944681F0EB5}" type="slidenum">
              <a:rPr lang="en-US" smtClean="0"/>
              <a:pPr/>
              <a:t>17</a:t>
            </a:fld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 Schedule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5DFF13A9-1037-4D5A-A349-B944681F0EB5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Controller/Evaluator briefing: [Date/time]</a:t>
            </a:r>
          </a:p>
          <a:p>
            <a:r>
              <a:rPr lang="en-US" dirty="0" smtClean="0"/>
              <a:t>[Date]</a:t>
            </a:r>
          </a:p>
          <a:p>
            <a:pPr lvl="1"/>
            <a:r>
              <a:rPr lang="en-US" dirty="0" smtClean="0"/>
              <a:t>Participant registration: [Time]</a:t>
            </a:r>
          </a:p>
          <a:p>
            <a:pPr lvl="1"/>
            <a:r>
              <a:rPr lang="en-US" dirty="0" smtClean="0"/>
              <a:t>Participant briefing: [Time]</a:t>
            </a:r>
          </a:p>
          <a:p>
            <a:pPr lvl="1"/>
            <a:r>
              <a:rPr lang="en-US" dirty="0" smtClean="0"/>
              <a:t>Start of exercise (StartEx): [Time]</a:t>
            </a:r>
          </a:p>
          <a:p>
            <a:pPr lvl="1"/>
            <a:r>
              <a:rPr lang="en-US" dirty="0" smtClean="0"/>
              <a:t>End of exercise (EndEx): [Time]</a:t>
            </a:r>
          </a:p>
          <a:p>
            <a:pPr lvl="1"/>
            <a:r>
              <a:rPr lang="en-US" dirty="0" smtClean="0"/>
              <a:t>Hot Wash: Immediately after EndEx</a:t>
            </a:r>
          </a:p>
          <a:p>
            <a:r>
              <a:rPr lang="en-US" dirty="0" smtClean="0"/>
              <a:t>[Date]</a:t>
            </a:r>
          </a:p>
          <a:p>
            <a:pPr lvl="1"/>
            <a:r>
              <a:rPr lang="en-US" dirty="0" smtClean="0"/>
              <a:t>Controller/Evaluator debriefing: [Time]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550188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 Staffing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Subject-Matter Experts</a:t>
            </a:r>
          </a:p>
          <a:p>
            <a:pPr lvl="1"/>
            <a:r>
              <a:rPr lang="en-US" dirty="0" smtClean="0"/>
              <a:t>[Any identified SMEs]</a:t>
            </a:r>
          </a:p>
          <a:p>
            <a:r>
              <a:rPr lang="en-US" dirty="0" smtClean="0"/>
              <a:t>Exercise control</a:t>
            </a:r>
          </a:p>
          <a:p>
            <a:pPr lvl="1"/>
            <a:r>
              <a:rPr lang="en-US" dirty="0" smtClean="0"/>
              <a:t>Lead or Senior Controller: [Name/organization]</a:t>
            </a:r>
          </a:p>
          <a:p>
            <a:pPr lvl="1"/>
            <a:r>
              <a:rPr lang="en-US" dirty="0" smtClean="0"/>
              <a:t>Safety Controller: [Name/organization]</a:t>
            </a:r>
          </a:p>
          <a:p>
            <a:pPr lvl="1"/>
            <a:r>
              <a:rPr lang="en-US" dirty="0" smtClean="0"/>
              <a:t>[Other controllers as needed]</a:t>
            </a:r>
          </a:p>
          <a:p>
            <a:r>
              <a:rPr lang="en-US" dirty="0" smtClean="0"/>
              <a:t>Exercise evaluation</a:t>
            </a:r>
          </a:p>
          <a:p>
            <a:pPr lvl="1"/>
            <a:r>
              <a:rPr lang="en-US" dirty="0" smtClean="0"/>
              <a:t>Lead Evaluator: [Name/organization]</a:t>
            </a:r>
          </a:p>
          <a:p>
            <a:pPr lvl="1"/>
            <a:r>
              <a:rPr lang="en-US" dirty="0" smtClean="0"/>
              <a:t>[Site- or function-specific evaluators, as needed]</a:t>
            </a:r>
          </a:p>
          <a:p>
            <a:r>
              <a:rPr lang="en-US" dirty="0" smtClean="0"/>
              <a:t>[Other staff as needed]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5DFF13A9-1037-4D5A-A349-B944681F0EB5}" type="slidenum">
              <a:rPr lang="en-US" smtClean="0"/>
              <a:pPr/>
              <a:t>19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Exercise Name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Final Planning Meeting</a:t>
            </a:r>
          </a:p>
          <a:p>
            <a:r>
              <a:rPr lang="en-US" dirty="0" smtClean="0"/>
              <a:t>[Date]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381000" y="1143000"/>
            <a:ext cx="8229600" cy="0"/>
          </a:xfrm>
          <a:prstGeom prst="line">
            <a:avLst/>
          </a:prstGeom>
          <a:ln w="12700">
            <a:solidFill>
              <a:srgbClr val="002F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 Planning Timeline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Exercise:  [Date and location]</a:t>
            </a:r>
          </a:p>
          <a:p>
            <a:r>
              <a:rPr lang="en-US" dirty="0" smtClean="0"/>
              <a:t>Draft AAR: [Date]</a:t>
            </a:r>
          </a:p>
          <a:p>
            <a:r>
              <a:rPr lang="en-US" dirty="0" smtClean="0"/>
              <a:t>After-Action Meeting: [Date and location]</a:t>
            </a:r>
          </a:p>
          <a:p>
            <a:r>
              <a:rPr lang="en-US" dirty="0" smtClean="0"/>
              <a:t>Final AAR/IP: [Date]</a:t>
            </a:r>
          </a:p>
          <a:p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5DFF13A9-1037-4D5A-A349-B944681F0EB5}" type="slidenum">
              <a:rPr lang="en-US" smtClean="0"/>
              <a:pPr/>
              <a:t>20</a:t>
            </a:fld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Outstanding Issues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[Any outstanding issues to address]</a:t>
            </a:r>
          </a:p>
          <a:p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5DFF13A9-1037-4D5A-A349-B944681F0EB5}" type="slidenum">
              <a:rPr lang="en-US" smtClean="0"/>
              <a:pPr/>
              <a:t>21</a:t>
            </a:fld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Action Items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Distribute FPM minutes: [Responsible organization/individual], [Due date]</a:t>
            </a:r>
          </a:p>
          <a:p>
            <a:r>
              <a:rPr lang="en-US" dirty="0" smtClean="0"/>
              <a:t>Finalize and distribute exercise documentation: [Responsible organization/individual], [Due date]</a:t>
            </a:r>
          </a:p>
          <a:p>
            <a:r>
              <a:rPr lang="en-US" dirty="0" smtClean="0"/>
              <a:t>Finalize logistics: [Responsible organization/individual], [Due date]</a:t>
            </a:r>
          </a:p>
          <a:p>
            <a:r>
              <a:rPr lang="en-US" dirty="0" smtClean="0"/>
              <a:t>[Additional action items]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5DFF13A9-1037-4D5A-A349-B944681F0EB5}" type="slidenum">
              <a:rPr lang="en-US" smtClean="0"/>
              <a:pPr/>
              <a:t>22</a:t>
            </a:fld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Welcome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[Name]</a:t>
            </a:r>
          </a:p>
          <a:p>
            <a:r>
              <a:rPr lang="en-US" dirty="0" smtClean="0"/>
              <a:t>[Title (e.g., Exercise Director or Lead Planner)]</a:t>
            </a:r>
          </a:p>
          <a:p>
            <a:r>
              <a:rPr lang="en-US" dirty="0" smtClean="0"/>
              <a:t>[Organization]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5DFF13A9-1037-4D5A-A349-B944681F0EB5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Administrative Remarks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Safety and emergency information</a:t>
            </a:r>
          </a:p>
          <a:p>
            <a:r>
              <a:rPr lang="en-US" dirty="0" smtClean="0"/>
              <a:t>Restrooms</a:t>
            </a:r>
          </a:p>
          <a:p>
            <a:r>
              <a:rPr lang="en-US" dirty="0" smtClean="0"/>
              <a:t>Cell phone etiquette</a:t>
            </a:r>
          </a:p>
          <a:p>
            <a:r>
              <a:rPr lang="en-US" dirty="0" smtClean="0"/>
              <a:t>Breaks and lunch</a:t>
            </a:r>
          </a:p>
          <a:p>
            <a:r>
              <a:rPr lang="en-US" dirty="0" smtClean="0"/>
              <a:t>Microphones (if applicable)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5DFF13A9-1037-4D5A-A349-B944681F0EB5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Name</a:t>
            </a:r>
          </a:p>
          <a:p>
            <a:r>
              <a:rPr lang="en-US" dirty="0" smtClean="0"/>
              <a:t>Organization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5DFF13A9-1037-4D5A-A349-B944681F0EB5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Trusted Agents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cs typeface="Arial" charset="0"/>
              </a:rPr>
              <a:t>Trusted agents are the individuals on the Exercise Planning Team(s) who are trusted not to reveal exercise and scenario details to players or third parties before exercise conduct.</a:t>
            </a:r>
          </a:p>
          <a:p>
            <a:r>
              <a:rPr lang="en-US" dirty="0" smtClean="0">
                <a:cs typeface="Arial" charset="0"/>
              </a:rPr>
              <a:t>Trusted agents also develop pre-exercise materials, conduct exercise briefings, and support training sessions.</a:t>
            </a:r>
          </a:p>
          <a:p>
            <a:r>
              <a:rPr lang="en-US" dirty="0" smtClean="0">
                <a:cs typeface="Arial" charset="0"/>
              </a:rPr>
              <a:t>Information in this document is intended for the exclusive use of the exercise planners and is not to be released to the public or other personnel who do not have a valid need-to-know without prior approval from an authorized sponsor organization representative. </a:t>
            </a:r>
          </a:p>
          <a:p>
            <a:r>
              <a:rPr lang="en-US" dirty="0" smtClean="0">
                <a:cs typeface="Arial" charset="0"/>
              </a:rPr>
              <a:t>This document is not releasable to any public website.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5DFF13A9-1037-4D5A-A349-B944681F0EB5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[Time] Welcome and introductions</a:t>
            </a:r>
          </a:p>
          <a:p>
            <a:r>
              <a:rPr lang="en-US" dirty="0" smtClean="0"/>
              <a:t>[Time] Planning updates</a:t>
            </a:r>
          </a:p>
          <a:p>
            <a:r>
              <a:rPr lang="en-US" dirty="0" smtClean="0"/>
              <a:t>[Time] Exercise design</a:t>
            </a:r>
          </a:p>
          <a:p>
            <a:r>
              <a:rPr lang="en-US" dirty="0" smtClean="0"/>
              <a:t>[Time] Exercise development</a:t>
            </a:r>
          </a:p>
          <a:p>
            <a:r>
              <a:rPr lang="en-US" dirty="0" smtClean="0"/>
              <a:t>[Time] Action items and next steps</a:t>
            </a:r>
          </a:p>
          <a:p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5DFF13A9-1037-4D5A-A349-B944681F0EB5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Meeting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Review and approve all draft exercise material</a:t>
            </a:r>
          </a:p>
          <a:p>
            <a:r>
              <a:rPr lang="en-US" dirty="0" smtClean="0"/>
              <a:t>Ensure all logistical requirements are met</a:t>
            </a:r>
          </a:p>
          <a:p>
            <a:r>
              <a:rPr lang="en-US" dirty="0" smtClean="0"/>
              <a:t>Identify and resolve any outstanding issues</a:t>
            </a:r>
          </a:p>
          <a:p>
            <a:endParaRPr lang="en-US" dirty="0" smtClean="0"/>
          </a:p>
          <a:p>
            <a:endParaRPr lang="en-US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5DFF13A9-1037-4D5A-A349-B944681F0EB5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Planning Updates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Outcomes of the Midterm Planning Meeting</a:t>
            </a:r>
          </a:p>
          <a:p>
            <a:r>
              <a:rPr lang="en-US" dirty="0" smtClean="0"/>
              <a:t>[Outcomes of MSEL Meeting, if held] </a:t>
            </a:r>
          </a:p>
          <a:p>
            <a:r>
              <a:rPr lang="en-US" dirty="0" smtClean="0"/>
              <a:t>Additional updates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5DFF13A9-1037-4D5A-A349-B944681F0EB5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34846B34AE7F479F149FA167C949BE" ma:contentTypeVersion="0" ma:contentTypeDescription="Create a new document." ma:contentTypeScope="" ma:versionID="bed22beb008dccb59db764c9d24dbdf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EE66B39-644D-4EC9-9E3C-FFA0F09E011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FAC3BC6-61E9-4727-BD30-08F8748A678B}">
  <ds:schemaRefs>
    <ds:schemaRef ds:uri="http://schemas.microsoft.com/office/2006/documentManagement/types"/>
    <ds:schemaRef ds:uri="http://purl.org/dc/elements/1.1/"/>
    <ds:schemaRef ds:uri="http://purl.org/dc/terms/"/>
    <ds:schemaRef ds:uri="http://purl.org/dc/dcmitype/"/>
    <ds:schemaRef ds:uri="http://www.w3.org/XML/1998/namespace"/>
    <ds:schemaRef ds:uri="http://schemas.microsoft.com/office/2006/metadata/properties"/>
    <ds:schemaRef ds:uri="http://schemas.openxmlformats.org/package/2006/metadata/core-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755D9961-2B32-4CD6-969F-ADC612C9ECF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3296</TotalTime>
  <Words>1172</Words>
  <Application>Microsoft Office PowerPoint</Application>
  <PresentationFormat>On-screen Show (4:3)</PresentationFormat>
  <Paragraphs>181</Paragraphs>
  <Slides>22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Directions for this Template</vt:lpstr>
      <vt:lpstr>Exercise Name</vt:lpstr>
      <vt:lpstr>Welcome</vt:lpstr>
      <vt:lpstr>Administrative Remarks</vt:lpstr>
      <vt:lpstr>Introductions</vt:lpstr>
      <vt:lpstr>Trusted Agents</vt:lpstr>
      <vt:lpstr>Agenda</vt:lpstr>
      <vt:lpstr>Meeting Objectives</vt:lpstr>
      <vt:lpstr>Planning Updates</vt:lpstr>
      <vt:lpstr>Exercise Design Discussion Points</vt:lpstr>
      <vt:lpstr>Objectives and Core Capabilities</vt:lpstr>
      <vt:lpstr>Scenario</vt:lpstr>
      <vt:lpstr>Exercise Participants</vt:lpstr>
      <vt:lpstr>Review Exercise Documentation</vt:lpstr>
      <vt:lpstr>Local Issues and Concerns</vt:lpstr>
      <vt:lpstr>Exercise Development Discussion Points </vt:lpstr>
      <vt:lpstr>Exercise Logistics</vt:lpstr>
      <vt:lpstr>Exercise Schedule</vt:lpstr>
      <vt:lpstr>Exercise Staffing</vt:lpstr>
      <vt:lpstr>Exercise Planning Timeline</vt:lpstr>
      <vt:lpstr>Outstanding Issues </vt:lpstr>
      <vt:lpstr>Action Items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Final Planning Meeting Presentation Template</dc:title>
  <dc:creator>HSEEP Support Team</dc:creator>
  <cp:keywords>HSEEP, Template, Final Planning Meeting, FPM, Design and Development</cp:keywords>
  <cp:lastModifiedBy>lbeury</cp:lastModifiedBy>
  <cp:revision>127</cp:revision>
  <dcterms:created xsi:type="dcterms:W3CDTF">2013-02-05T19:24:59Z</dcterms:created>
  <dcterms:modified xsi:type="dcterms:W3CDTF">2013-03-28T19:06:01Z</dcterms:modified>
  <cp:category>Template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0x0101002134846B34AE7F479F149FA167C949BE</vt:lpwstr>
  </property>
</Properties>
</file>