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tags/tag9.xml" ContentType="application/vnd.openxmlformats-officedocument.presentationml.tags+xml"/>
  <Override PartName="/ppt/notesSlides/notesSlide3.xml" ContentType="application/vnd.openxmlformats-officedocument.presentationml.notesSlide+xml"/>
  <Override PartName="/ppt/tags/tag10.xml" ContentType="application/vnd.openxmlformats-officedocument.presentationml.tags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notesSlides/notesSlide5.xml" ContentType="application/vnd.openxmlformats-officedocument.presentationml.notesSlide+xml"/>
  <Override PartName="/ppt/tags/tag12.xml" ContentType="application/vnd.openxmlformats-officedocument.presentationml.tags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notesSlides/notesSlide7.xml" ContentType="application/vnd.openxmlformats-officedocument.presentationml.notesSlide+xml"/>
  <Override PartName="/ppt/tags/tag14.xml" ContentType="application/vnd.openxmlformats-officedocument.presentationml.tags+xml"/>
  <Override PartName="/ppt/notesSlides/notesSlide8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9.xml" ContentType="application/vnd.openxmlformats-officedocument.presentationml.notesSlide+xml"/>
  <Override PartName="/ppt/tags/tag18.xml" ContentType="application/vnd.openxmlformats-officedocument.presentationml.tags+xml"/>
  <Override PartName="/ppt/notesSlides/notesSlide10.xml" ContentType="application/vnd.openxmlformats-officedocument.presentationml.notesSlide+xml"/>
  <Override PartName="/ppt/tags/tag19.xml" ContentType="application/vnd.openxmlformats-officedocument.presentationml.tags+xml"/>
  <Override PartName="/ppt/notesSlides/notesSlide11.xml" ContentType="application/vnd.openxmlformats-officedocument.presentationml.notesSlide+xml"/>
  <Override PartName="/ppt/tags/tag20.xml" ContentType="application/vnd.openxmlformats-officedocument.presentationml.tags+xml"/>
  <Override PartName="/ppt/notesSlides/notesSlide12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13.xml" ContentType="application/vnd.openxmlformats-officedocument.presentationml.notesSlide+xml"/>
  <Override PartName="/ppt/tags/tag34.xml" ContentType="application/vnd.openxmlformats-officedocument.presentationml.tags+xml"/>
  <Override PartName="/ppt/notesSlides/notesSlide14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15.xml" ContentType="application/vnd.openxmlformats-officedocument.presentationml.notesSlide+xml"/>
  <Override PartName="/ppt/tags/tag37.xml" ContentType="application/vnd.openxmlformats-officedocument.presentationml.tags+xml"/>
  <Override PartName="/ppt/notesSlides/notesSlide16.xml" ContentType="application/vnd.openxmlformats-officedocument.presentationml.notesSlide+xml"/>
  <Override PartName="/ppt/tags/tag38.xml" ContentType="application/vnd.openxmlformats-officedocument.presentationml.tags+xml"/>
  <Override PartName="/ppt/notesSlides/notesSlide17.xml" ContentType="application/vnd.openxmlformats-officedocument.presentationml.notesSlide+xml"/>
  <Override PartName="/ppt/tags/tag39.xml" ContentType="application/vnd.openxmlformats-officedocument.presentationml.tags+xml"/>
  <Override PartName="/ppt/notesSlides/notesSlide18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19.xml" ContentType="application/vnd.openxmlformats-officedocument.presentationml.notesSlide+xml"/>
  <Override PartName="/ppt/tags/tag42.xml" ContentType="application/vnd.openxmlformats-officedocument.presentationml.tags+xml"/>
  <Override PartName="/ppt/notesSlides/notesSlide20.xml" ContentType="application/vnd.openxmlformats-officedocument.presentationml.notesSlide+xml"/>
  <Override PartName="/ppt/tags/tag43.xml" ContentType="application/vnd.openxmlformats-officedocument.presentationml.tags+xml"/>
  <Override PartName="/ppt/notesSlides/notesSlide21.xml" ContentType="application/vnd.openxmlformats-officedocument.presentationml.notesSlide+xml"/>
  <Override PartName="/ppt/tags/tag44.xml" ContentType="application/vnd.openxmlformats-officedocument.presentationml.tags+xml"/>
  <Override PartName="/ppt/notesSlides/notesSlide22.xml" ContentType="application/vnd.openxmlformats-officedocument.presentationml.notesSlide+xml"/>
  <Override PartName="/ppt/tags/tag45.xml" ContentType="application/vnd.openxmlformats-officedocument.presentationml.tags+xml"/>
  <Override PartName="/ppt/notesSlides/notesSlide23.xml" ContentType="application/vnd.openxmlformats-officedocument.presentationml.notesSlide+xml"/>
  <Override PartName="/ppt/tags/tag46.xml" ContentType="application/vnd.openxmlformats-officedocument.presentationml.tags+xml"/>
  <Override PartName="/ppt/notesSlides/notesSlide24.xml" ContentType="application/vnd.openxmlformats-officedocument.presentationml.notesSlide+xml"/>
  <Override PartName="/ppt/tags/tag47.xml" ContentType="application/vnd.openxmlformats-officedocument.presentationml.tags+xml"/>
  <Override PartName="/ppt/notesSlides/notesSlide25.xml" ContentType="application/vnd.openxmlformats-officedocument.presentationml.notesSlid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notesSlides/notesSlide26.xml" ContentType="application/vnd.openxmlformats-officedocument.presentationml.notesSlide+xml"/>
  <Override PartName="/ppt/tags/tag50.xml" ContentType="application/vnd.openxmlformats-officedocument.presentationml.tags+xml"/>
  <Override PartName="/ppt/notesSlides/notesSlide27.xml" ContentType="application/vnd.openxmlformats-officedocument.presentationml.notesSlide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notesSlides/notesSlide28.xml" ContentType="application/vnd.openxmlformats-officedocument.presentationml.notesSlide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notesSlides/notesSlide29.xml" ContentType="application/vnd.openxmlformats-officedocument.presentationml.notesSlide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notesSlides/notesSlide30.xml" ContentType="application/vnd.openxmlformats-officedocument.presentationml.notesSlide+xml"/>
  <Override PartName="/ppt/tags/tag69.xml" ContentType="application/vnd.openxmlformats-officedocument.presentationml.tags+xml"/>
  <Override PartName="/ppt/notesSlides/notesSlide31.xml" ContentType="application/vnd.openxmlformats-officedocument.presentationml.notesSlide+xml"/>
  <Override PartName="/ppt/tags/tag70.xml" ContentType="application/vnd.openxmlformats-officedocument.presentationml.tags+xml"/>
  <Override PartName="/ppt/notesSlides/notesSlide32.xml" ContentType="application/vnd.openxmlformats-officedocument.presentationml.notesSlide+xml"/>
  <Override PartName="/ppt/tags/tag71.xml" ContentType="application/vnd.openxmlformats-officedocument.presentationml.tags+xml"/>
  <Override PartName="/ppt/notesSlides/notesSlide33.xml" ContentType="application/vnd.openxmlformats-officedocument.presentationml.notesSlide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2" r:id="rId1"/>
  </p:sldMasterIdLst>
  <p:notesMasterIdLst>
    <p:notesMasterId r:id="rId79"/>
  </p:notesMasterIdLst>
  <p:handoutMasterIdLst>
    <p:handoutMasterId r:id="rId80"/>
  </p:handoutMasterIdLst>
  <p:sldIdLst>
    <p:sldId id="256" r:id="rId2"/>
    <p:sldId id="259" r:id="rId3"/>
    <p:sldId id="291" r:id="rId4"/>
    <p:sldId id="335" r:id="rId5"/>
    <p:sldId id="261" r:id="rId6"/>
    <p:sldId id="260" r:id="rId7"/>
    <p:sldId id="336" r:id="rId8"/>
    <p:sldId id="262" r:id="rId9"/>
    <p:sldId id="263" r:id="rId10"/>
    <p:sldId id="337" r:id="rId11"/>
    <p:sldId id="344" r:id="rId12"/>
    <p:sldId id="269" r:id="rId13"/>
    <p:sldId id="270" r:id="rId14"/>
    <p:sldId id="290" r:id="rId15"/>
    <p:sldId id="272" r:id="rId16"/>
    <p:sldId id="347" r:id="rId17"/>
    <p:sldId id="348" r:id="rId18"/>
    <p:sldId id="349" r:id="rId19"/>
    <p:sldId id="350" r:id="rId20"/>
    <p:sldId id="351" r:id="rId21"/>
    <p:sldId id="352" r:id="rId22"/>
    <p:sldId id="395" r:id="rId23"/>
    <p:sldId id="396" r:id="rId24"/>
    <p:sldId id="353" r:id="rId25"/>
    <p:sldId id="397" r:id="rId26"/>
    <p:sldId id="355" r:id="rId27"/>
    <p:sldId id="356" r:id="rId28"/>
    <p:sldId id="398" r:id="rId29"/>
    <p:sldId id="358" r:id="rId30"/>
    <p:sldId id="273" r:id="rId31"/>
    <p:sldId id="399" r:id="rId32"/>
    <p:sldId id="274" r:id="rId33"/>
    <p:sldId id="345" r:id="rId34"/>
    <p:sldId id="275" r:id="rId35"/>
    <p:sldId id="276" r:id="rId36"/>
    <p:sldId id="277" r:id="rId37"/>
    <p:sldId id="278" r:id="rId38"/>
    <p:sldId id="346" r:id="rId39"/>
    <p:sldId id="280" r:id="rId40"/>
    <p:sldId id="281" r:id="rId41"/>
    <p:sldId id="282" r:id="rId42"/>
    <p:sldId id="400" r:id="rId43"/>
    <p:sldId id="401" r:id="rId44"/>
    <p:sldId id="279" r:id="rId45"/>
    <p:sldId id="283" r:id="rId46"/>
    <p:sldId id="285" r:id="rId47"/>
    <p:sldId id="402" r:id="rId48"/>
    <p:sldId id="338" r:id="rId49"/>
    <p:sldId id="403" r:id="rId50"/>
    <p:sldId id="339" r:id="rId51"/>
    <p:sldId id="340" r:id="rId52"/>
    <p:sldId id="341" r:id="rId53"/>
    <p:sldId id="342" r:id="rId54"/>
    <p:sldId id="343" r:id="rId55"/>
    <p:sldId id="292" r:id="rId56"/>
    <p:sldId id="333" r:id="rId57"/>
    <p:sldId id="334" r:id="rId58"/>
    <p:sldId id="359" r:id="rId59"/>
    <p:sldId id="394" r:id="rId60"/>
    <p:sldId id="360" r:id="rId61"/>
    <p:sldId id="361" r:id="rId62"/>
    <p:sldId id="362" r:id="rId63"/>
    <p:sldId id="363" r:id="rId64"/>
    <p:sldId id="364" r:id="rId65"/>
    <p:sldId id="365" r:id="rId66"/>
    <p:sldId id="367" r:id="rId67"/>
    <p:sldId id="368" r:id="rId68"/>
    <p:sldId id="404" r:id="rId69"/>
    <p:sldId id="385" r:id="rId70"/>
    <p:sldId id="386" r:id="rId71"/>
    <p:sldId id="387" r:id="rId72"/>
    <p:sldId id="371" r:id="rId73"/>
    <p:sldId id="373" r:id="rId74"/>
    <p:sldId id="405" r:id="rId75"/>
    <p:sldId id="374" r:id="rId76"/>
    <p:sldId id="375" r:id="rId77"/>
    <p:sldId id="366" r:id="rId78"/>
  </p:sldIdLst>
  <p:sldSz cx="9144000" cy="6858000" type="screen4x3"/>
  <p:notesSz cx="7010400" cy="9296400"/>
  <p:custDataLst>
    <p:tags r:id="rId8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392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wiles" initials="dw" lastIdx="1" clrIdx="0"/>
  <p:cmAuthor id="1" name="LRoss" initials="LR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00"/>
    <a:srgbClr val="000066"/>
    <a:srgbClr val="000000"/>
    <a:srgbClr val="3333FF"/>
    <a:srgbClr val="660033"/>
    <a:srgbClr val="577054"/>
    <a:srgbClr val="3A4A38"/>
    <a:srgbClr val="D0D2CC"/>
    <a:srgbClr val="003366"/>
    <a:srgbClr val="0000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0" autoAdjust="0"/>
    <p:restoredTop sz="86410" autoAdjust="0"/>
  </p:normalViewPr>
  <p:slideViewPr>
    <p:cSldViewPr>
      <p:cViewPr varScale="1">
        <p:scale>
          <a:sx n="84" d="100"/>
          <a:sy n="84" d="100"/>
        </p:scale>
        <p:origin x="-954" y="-78"/>
      </p:cViewPr>
      <p:guideLst>
        <p:guide orient="horz" pos="1392"/>
        <p:guide pos="2880"/>
      </p:guideLst>
    </p:cSldViewPr>
  </p:slideViewPr>
  <p:outlineViewPr>
    <p:cViewPr>
      <p:scale>
        <a:sx n="33" d="100"/>
        <a:sy n="33" d="100"/>
      </p:scale>
      <p:origin x="0" y="-385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1998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handoutMaster" Target="handoutMasters/handoutMaster1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tags" Target="tags/tag1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fld id="{9C5F5205-3D14-4759-B141-26B5F79F00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3832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6298EDF-5935-43E3-96A7-964E7186D0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3240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57200" marR="0" lvl="0" indent="-347472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94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57200" marR="0" lvl="0" indent="-347472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2757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C61A68-8DBA-47A7-8F0F-33920CCFCC4E}" type="slidenum">
              <a:rPr lang="en-US" smtClean="0">
                <a:latin typeface="Arial" charset="0"/>
              </a:rPr>
              <a:pPr/>
              <a:t>4</a:t>
            </a:fld>
            <a:endParaRPr lang="en-US" dirty="0" smtClean="0">
              <a:latin typeface="Arial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1808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C61A68-8DBA-47A7-8F0F-33920CCFCC4E}" type="slidenum">
              <a:rPr lang="en-US" smtClean="0">
                <a:latin typeface="Arial" charset="0"/>
              </a:rPr>
              <a:pPr/>
              <a:t>5</a:t>
            </a:fld>
            <a:endParaRPr lang="en-US" dirty="0" smtClean="0">
              <a:latin typeface="Arial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5679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04C6E8-51AE-4673-BD39-CA03DE2973F9}" type="slidenum">
              <a:rPr lang="en-US" smtClean="0">
                <a:latin typeface="Arial" charset="0"/>
              </a:rPr>
              <a:pPr/>
              <a:t>6</a:t>
            </a:fld>
            <a:endParaRPr lang="en-US" dirty="0" smtClean="0">
              <a:latin typeface="Arial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8200" cy="3486150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4416425"/>
            <a:ext cx="5607050" cy="4181475"/>
          </a:xfrm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6537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04C6E8-51AE-4673-BD39-CA03DE2973F9}" type="slidenum">
              <a:rPr lang="en-US" smtClean="0">
                <a:latin typeface="Arial" charset="0"/>
              </a:rPr>
              <a:pPr/>
              <a:t>7</a:t>
            </a:fld>
            <a:endParaRPr lang="en-US" dirty="0" smtClean="0">
              <a:latin typeface="Arial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8200" cy="3486150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4416425"/>
            <a:ext cx="5607050" cy="4181475"/>
          </a:xfrm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4095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6521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D37D82-5F6B-4173-A0DF-1B7A29D83718}" type="slidenum">
              <a:rPr lang="en-US" smtClean="0">
                <a:latin typeface="Arial" charset="0"/>
              </a:rPr>
              <a:pPr/>
              <a:t>9</a:t>
            </a:fld>
            <a:endParaRPr lang="en-US" dirty="0" smtClean="0">
              <a:latin typeface="Arial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5635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216CEE-CF35-4D35-9CDB-C9BCE9F678C5}" type="slidenum">
              <a:rPr lang="en-US" smtClean="0">
                <a:latin typeface="Arial" charset="0"/>
              </a:rPr>
              <a:pPr/>
              <a:t>12</a:t>
            </a:fld>
            <a:endParaRPr lang="en-US" dirty="0" smtClean="0">
              <a:latin typeface="Arial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7573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86649D-A55C-43FE-BCF7-133FAEA61981}" type="slidenum">
              <a:rPr lang="en-US" smtClean="0">
                <a:latin typeface="Arial" charset="0"/>
              </a:rPr>
              <a:pPr/>
              <a:t>13</a:t>
            </a:fld>
            <a:endParaRPr lang="en-US" dirty="0" smtClean="0">
              <a:latin typeface="Arial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09728" indent="0">
              <a:buFont typeface="+mj-lt"/>
              <a:buNone/>
            </a:pPr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8546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298EDF-5935-43E3-96A7-964E7186D03B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6966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59C5E5-8C1E-495B-BD88-36C3567EE629}" type="slidenum">
              <a:rPr lang="en-US" smtClean="0">
                <a:latin typeface="Arial" charset="0"/>
              </a:rPr>
              <a:pPr/>
              <a:t>15</a:t>
            </a:fld>
            <a:endParaRPr lang="en-US" dirty="0" smtClean="0">
              <a:latin typeface="Arial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8200" cy="3486150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4416425"/>
            <a:ext cx="5607050" cy="4181475"/>
          </a:xfrm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9322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2C0C9C-7A31-42AE-95E4-EAEE2B4D5E8A}" type="slidenum">
              <a:rPr lang="en-US" smtClean="0">
                <a:latin typeface="Arial" charset="0"/>
              </a:rPr>
              <a:pPr/>
              <a:t>30</a:t>
            </a:fld>
            <a:endParaRPr lang="en-US" dirty="0" smtClean="0">
              <a:latin typeface="Arial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81846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FBFE5A-807D-4A23-B80D-6381E4F976FD}" type="slidenum">
              <a:rPr lang="en-US" smtClean="0">
                <a:latin typeface="Arial" charset="0"/>
              </a:rPr>
              <a:pPr/>
              <a:t>32</a:t>
            </a:fld>
            <a:endParaRPr lang="en-US" dirty="0" smtClean="0">
              <a:latin typeface="Arial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7737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None/>
            </a:pPr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127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718924-3A0B-4BE1-9A0D-2E95B704E4A2}" type="slidenum">
              <a:rPr lang="en-US" smtClean="0">
                <a:latin typeface="Arial" charset="0"/>
              </a:rPr>
              <a:pPr/>
              <a:t>34</a:t>
            </a:fld>
            <a:endParaRPr lang="en-US" dirty="0" smtClean="0">
              <a:latin typeface="Arial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8200" cy="3486150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4416425"/>
            <a:ext cx="5607050" cy="4181475"/>
          </a:xfrm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3828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4FC8AC-954E-447E-969B-F638D74B248F}" type="slidenum">
              <a:rPr lang="en-US" smtClean="0">
                <a:latin typeface="Arial" charset="0"/>
              </a:rPr>
              <a:pPr/>
              <a:t>35</a:t>
            </a:fld>
            <a:endParaRPr lang="en-US" dirty="0" smtClean="0">
              <a:latin typeface="Arial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5449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AFD5A2-3F92-44AB-B780-3C2D0844DEC9}" type="slidenum">
              <a:rPr lang="en-US" smtClean="0">
                <a:latin typeface="Arial" charset="0"/>
              </a:rPr>
              <a:pPr/>
              <a:t>36</a:t>
            </a:fld>
            <a:endParaRPr lang="en-US" dirty="0" smtClean="0">
              <a:latin typeface="Arial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3971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386CF2-BD5D-42D3-AB96-13E2AF852026}" type="slidenum">
              <a:rPr lang="en-US" smtClean="0">
                <a:latin typeface="Arial" charset="0"/>
              </a:rPr>
              <a:pPr/>
              <a:t>37</a:t>
            </a:fld>
            <a:endParaRPr lang="en-US" dirty="0" smtClean="0">
              <a:latin typeface="Arial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5013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058E21-A9C1-404D-AF78-F6BF957378E3}" type="slidenum">
              <a:rPr lang="en-US" smtClean="0">
                <a:latin typeface="Arial" charset="0"/>
              </a:rPr>
              <a:pPr/>
              <a:t>39</a:t>
            </a:fld>
            <a:endParaRPr lang="en-US" dirty="0" smtClean="0">
              <a:latin typeface="Arial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9494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35D8D4-DCBA-4E83-86D9-490885C68BB4}" type="slidenum">
              <a:rPr lang="en-US" smtClean="0">
                <a:latin typeface="Arial" charset="0"/>
              </a:rPr>
              <a:pPr/>
              <a:t>40</a:t>
            </a:fld>
            <a:endParaRPr lang="en-US" dirty="0" smtClean="0">
              <a:latin typeface="Arial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8200" cy="3486150"/>
          </a:xfrm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4416425"/>
            <a:ext cx="5607050" cy="4181475"/>
          </a:xfrm>
          <a:noFill/>
          <a:ln/>
        </p:spPr>
        <p:txBody>
          <a:bodyPr/>
          <a:lstStyle/>
          <a:p>
            <a:pPr eaLnBrk="1" hangingPunct="1"/>
            <a:endParaRPr lang="en-US" b="1" u="sng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719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2546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7420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3D8E9A-3B6F-4771-B418-FB8CDB5C7FDA}" type="slidenum">
              <a:rPr lang="en-US" smtClean="0">
                <a:latin typeface="Arial" charset="0"/>
              </a:rPr>
              <a:pPr/>
              <a:t>44</a:t>
            </a:fld>
            <a:endParaRPr lang="en-US" dirty="0" smtClean="0">
              <a:latin typeface="Arial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9011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CC3E14-BDAD-4696-95A2-1CDAA58F71EE}" type="slidenum">
              <a:rPr lang="en-US" smtClean="0">
                <a:latin typeface="Arial" charset="0"/>
              </a:rPr>
              <a:pPr/>
              <a:t>45</a:t>
            </a:fld>
            <a:endParaRPr lang="en-US" dirty="0" smtClean="0">
              <a:latin typeface="Arial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  <a:p>
            <a:pPr marL="822960" lvl="1"/>
            <a:r>
              <a:rPr lang="en-US" dirty="0" smtClean="0"/>
              <a:t>.</a:t>
            </a:r>
          </a:p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67949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624BE1-6DA1-4430-9F25-DF1C4257EDB6}" type="slidenum">
              <a:rPr lang="en-US" smtClean="0">
                <a:latin typeface="Arial" charset="0"/>
              </a:rPr>
              <a:pPr/>
              <a:t>46</a:t>
            </a:fld>
            <a:endParaRPr lang="en-US" dirty="0" smtClean="0">
              <a:latin typeface="Arial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6908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BB230A-0F7B-45DE-90B1-A7922DEF0894}" type="slidenum">
              <a:rPr lang="en-US" smtClean="0">
                <a:latin typeface="Arial" charset="0"/>
              </a:rPr>
              <a:pPr/>
              <a:t>50</a:t>
            </a:fld>
            <a:endParaRPr lang="en-US" dirty="0" smtClean="0">
              <a:latin typeface="Arial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24656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E1BAB5-0461-42D2-B001-A7381B6588CE}" type="slidenum">
              <a:rPr lang="en-US" smtClean="0">
                <a:latin typeface="Arial" charset="0"/>
              </a:rPr>
              <a:pPr/>
              <a:t>51</a:t>
            </a:fld>
            <a:endParaRPr lang="en-US" dirty="0" smtClean="0">
              <a:latin typeface="Arial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601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BB728F-CE13-4137-A70B-3B2B68B27141}" type="slidenum">
              <a:rPr lang="en-US" smtClean="0">
                <a:latin typeface="Arial" charset="0"/>
              </a:rPr>
              <a:pPr/>
              <a:t>53</a:t>
            </a:fld>
            <a:endParaRPr lang="en-US" dirty="0" smtClean="0">
              <a:latin typeface="Arial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3122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AEE7A0-3E31-4DA7-831D-E2D2A609ACF7}" type="slidenum">
              <a:rPr lang="en-US" smtClean="0">
                <a:latin typeface="Arial" charset="0"/>
              </a:rPr>
              <a:pPr/>
              <a:t>56</a:t>
            </a:fld>
            <a:endParaRPr lang="en-US" dirty="0" smtClean="0">
              <a:latin typeface="Arial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8500"/>
            <a:ext cx="4646612" cy="3484563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5" y="4416425"/>
            <a:ext cx="5607050" cy="4181475"/>
          </a:xfrm>
          <a:noFill/>
          <a:ln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658300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298EDF-5935-43E3-96A7-964E7186D03B}" type="slidenum">
              <a:rPr lang="en-US" smtClean="0"/>
              <a:pPr>
                <a:defRPr/>
              </a:pPr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809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298EDF-5935-43E3-96A7-964E7186D03B}" type="slidenum">
              <a:rPr lang="en-US" smtClean="0"/>
              <a:pPr>
                <a:defRPr/>
              </a:pPr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92458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298EDF-5935-43E3-96A7-964E7186D03B}" type="slidenum">
              <a:rPr lang="en-US" smtClean="0"/>
              <a:pPr>
                <a:defRPr/>
              </a:pPr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32357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298EDF-5935-43E3-96A7-964E7186D03B}" type="slidenum">
              <a:rPr lang="en-US" smtClean="0"/>
              <a:pPr>
                <a:defRPr/>
              </a:pPr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211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304800" y="762000"/>
            <a:ext cx="83820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58775"/>
            <a:ext cx="7772400" cy="708025"/>
          </a:xfrm>
        </p:spPr>
        <p:txBody>
          <a:bodyPr/>
          <a:lstStyle>
            <a:lvl1pPr algn="ctr">
              <a:defRPr sz="2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6" y="1143000"/>
            <a:ext cx="7848600" cy="685800"/>
          </a:xfrm>
        </p:spPr>
        <p:txBody>
          <a:bodyPr/>
          <a:lstStyle>
            <a:lvl1pPr marL="0" indent="0" algn="ctr">
              <a:buNone/>
              <a:defRPr sz="3200" b="1">
                <a:latin typeface="+mn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1938336" y="2286000"/>
            <a:ext cx="5272088" cy="2819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 1.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66712" y="5257800"/>
            <a:ext cx="8458200" cy="533400"/>
          </a:xfrm>
        </p:spPr>
        <p:txBody>
          <a:bodyPr/>
          <a:lstStyle>
            <a:lvl1pPr marL="0" indent="0">
              <a:buFontTx/>
              <a:buNone/>
              <a:defRPr sz="1600" baseline="0"/>
            </a:lvl1pPr>
            <a:lvl2pPr marL="285750" indent="0">
              <a:buFontTx/>
              <a:buNone/>
              <a:defRPr sz="1600"/>
            </a:lvl2pPr>
            <a:lvl3pPr marL="571500" indent="0">
              <a:buFontTx/>
              <a:buNone/>
              <a:defRPr sz="1600"/>
            </a:lvl3pPr>
            <a:lvl4pPr marL="857250" indent="0">
              <a:buFontTx/>
              <a:buNone/>
              <a:defRPr sz="1600"/>
            </a:lvl4pPr>
            <a:lvl5pPr marL="1143000" indent="0">
              <a:buFontTx/>
              <a:buNone/>
              <a:defRPr sz="1600"/>
            </a:lvl5pPr>
          </a:lstStyle>
          <a:p>
            <a:pPr lvl="0"/>
            <a:r>
              <a:rPr lang="en-US" dirty="0" smtClean="0"/>
              <a:t>Click to enter photo description/credit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304800" y="762000"/>
            <a:ext cx="83820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7620000" y="4038600"/>
            <a:ext cx="1371600" cy="1371600"/>
          </a:xfrm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285750" indent="0">
              <a:buNone/>
              <a:defRPr sz="800">
                <a:solidFill>
                  <a:schemeClr val="bg1"/>
                </a:solidFill>
              </a:defRPr>
            </a:lvl2pPr>
            <a:lvl3pPr marL="628650" indent="0">
              <a:buNone/>
              <a:defRPr sz="800">
                <a:solidFill>
                  <a:schemeClr val="bg1"/>
                </a:solidFill>
              </a:defRPr>
            </a:lvl3pPr>
            <a:lvl4pPr marL="857250" indent="0">
              <a:buNone/>
              <a:defRPr sz="800">
                <a:solidFill>
                  <a:schemeClr val="bg1"/>
                </a:solidFill>
              </a:defRPr>
            </a:lvl4pPr>
            <a:lvl5pPr marL="1143000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0749228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0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5750" indent="-285750">
              <a:lnSpc>
                <a:spcPts val="2900"/>
              </a:lnSpc>
              <a:spcBef>
                <a:spcPts val="1200"/>
              </a:spcBef>
              <a:buFont typeface="Arial" pitchFamily="34" charset="0"/>
              <a:buChar char="•"/>
              <a:tabLst/>
              <a:defRPr lang="en-US" dirty="0" smtClean="0"/>
            </a:lvl1pPr>
            <a:lvl2pPr>
              <a:lnSpc>
                <a:spcPts val="2500"/>
              </a:lnSpc>
              <a:spcBef>
                <a:spcPts val="600"/>
              </a:spcBef>
              <a:defRPr lang="en-US" dirty="0" smtClean="0"/>
            </a:lvl2pPr>
            <a:lvl3pPr>
              <a:lnSpc>
                <a:spcPts val="2900"/>
              </a:lnSpc>
              <a:spcBef>
                <a:spcPts val="600"/>
              </a:spcBef>
              <a:defRPr lang="en-US" dirty="0" smtClean="0"/>
            </a:lvl3pPr>
            <a:lvl4pPr>
              <a:lnSpc>
                <a:spcPts val="2900"/>
              </a:lnSpc>
              <a:spcBef>
                <a:spcPts val="600"/>
              </a:spcBef>
              <a:defRPr lang="en-US" dirty="0" smtClean="0"/>
            </a:lvl4pPr>
            <a:lvl5pPr marL="1428750" indent="-228600">
              <a:lnSpc>
                <a:spcPts val="2500"/>
              </a:lnSpc>
              <a:spcBef>
                <a:spcPts val="0"/>
              </a:spcBef>
              <a:buFont typeface="Arial" pitchFamily="34" charset="0"/>
              <a:buChar char="»"/>
              <a:tabLst/>
              <a:defRPr lang="en-US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3.</a:t>
            </a:r>
            <a:fld id="{36232454-6D5B-4C59-BC03-C674ED2900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7620000" y="4038600"/>
            <a:ext cx="1371600" cy="1371600"/>
          </a:xfrm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285750" indent="0">
              <a:buNone/>
              <a:defRPr sz="800">
                <a:solidFill>
                  <a:schemeClr val="bg1"/>
                </a:solidFill>
              </a:defRPr>
            </a:lvl2pPr>
            <a:lvl3pPr marL="628650" indent="0">
              <a:buNone/>
              <a:defRPr sz="800">
                <a:solidFill>
                  <a:schemeClr val="bg1"/>
                </a:solidFill>
              </a:defRPr>
            </a:lvl3pPr>
            <a:lvl4pPr marL="857250" indent="0">
              <a:buNone/>
              <a:defRPr sz="800">
                <a:solidFill>
                  <a:schemeClr val="bg1"/>
                </a:solidFill>
              </a:defRPr>
            </a:lvl4pPr>
            <a:lvl5pPr marL="1143000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1564410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 bwMode="auto">
          <a:xfrm>
            <a:off x="152400" y="1143000"/>
            <a:ext cx="88392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 1.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609600"/>
            <a:ext cx="7772400" cy="533400"/>
          </a:xfrm>
        </p:spPr>
        <p:txBody>
          <a:bodyPr anchor="b"/>
          <a:lstStyle>
            <a:lvl1pPr marL="0" indent="0" algn="ctr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1981200"/>
            <a:ext cx="7772400" cy="2657475"/>
          </a:xfrm>
        </p:spPr>
        <p:txBody>
          <a:bodyPr anchor="t"/>
          <a:lstStyle>
            <a:lvl1pPr algn="ctr">
              <a:defRPr sz="3200" b="1" cap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 userDrawn="1"/>
        </p:nvSpPr>
        <p:spPr bwMode="auto">
          <a:xfrm>
            <a:off x="152400" y="1143000"/>
            <a:ext cx="88392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99542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 1.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306682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0020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 1.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179192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 1.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077450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 1.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7640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1.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92219"/>
      </p:ext>
    </p:extLst>
  </p:cSld>
  <p:clrMapOvr>
    <a:masterClrMapping/>
  </p:clrMapOvr>
  <p:transition>
    <p:wipe dir="r"/>
  </p:transition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 1.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37616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B9363-4EC0-4149-8F04-C4473948E780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5/5/2015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 1.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51114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 1.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250733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 1.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16180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1.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4" name="Picture 3" descr="A stylized image of a question mark sitting on a puzzle piece." title="Graphic: Question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650" y="1327150"/>
            <a:ext cx="2806700" cy="4203700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7620000" y="4038600"/>
            <a:ext cx="1371600" cy="1371600"/>
          </a:xfrm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285750" indent="0">
              <a:buNone/>
              <a:defRPr sz="800">
                <a:solidFill>
                  <a:schemeClr val="bg1"/>
                </a:solidFill>
              </a:defRPr>
            </a:lvl2pPr>
            <a:lvl3pPr marL="628650" indent="0">
              <a:buNone/>
              <a:defRPr sz="800">
                <a:solidFill>
                  <a:schemeClr val="bg1"/>
                </a:solidFill>
              </a:defRPr>
            </a:lvl3pPr>
            <a:lvl4pPr marL="857250" indent="0">
              <a:buNone/>
              <a:defRPr sz="800">
                <a:solidFill>
                  <a:schemeClr val="bg1"/>
                </a:solidFill>
              </a:defRPr>
            </a:lvl4pPr>
            <a:lvl5pPr marL="1143000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72146874"/>
      </p:ext>
    </p:extLst>
  </p:cSld>
  <p:clrMapOvr>
    <a:masterClrMapping/>
  </p:clrMapOvr>
  <p:transition>
    <p:wipe dir="r"/>
  </p:transition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 descr="FEMA Visual Template"/>
          <p:cNvPicPr>
            <a:picLocks noChangeAspect="1" noChangeArrowheads="1"/>
          </p:cNvPicPr>
          <p:nvPr/>
        </p:nvPicPr>
        <p:blipFill>
          <a:blip r:embed="rId16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 1.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custDataLst>
      <p:tags r:id="rId15"/>
    </p:custDataLst>
    <p:extLst>
      <p:ext uri="{BB962C8B-B14F-4D97-AF65-F5344CB8AC3E}">
        <p14:creationId xmlns:p14="http://schemas.microsoft.com/office/powerpoint/2010/main" val="252232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+mn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9pPr>
    </p:titleStyle>
    <p:bodyStyle>
      <a:lvl1pPr marL="285750" indent="-285750" algn="l" rtl="0" eaLnBrk="1" fontAlgn="base" hangingPunct="1">
        <a:spcBef>
          <a:spcPts val="600"/>
        </a:spcBef>
        <a:spcAft>
          <a:spcPct val="0"/>
        </a:spcAft>
        <a:buSzPct val="121000"/>
        <a:buChar char="•"/>
        <a:tabLst/>
        <a:defRPr sz="2800" b="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‒"/>
        <a:tabLst/>
        <a:defRPr sz="2400" b="0">
          <a:solidFill>
            <a:schemeClr val="tx1"/>
          </a:solidFill>
          <a:latin typeface="+mn-lt"/>
          <a:cs typeface="+mn-cs"/>
        </a:defRPr>
      </a:lvl2pPr>
      <a:lvl3pPr marL="85725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tabLst/>
        <a:defRPr sz="2400" b="0">
          <a:solidFill>
            <a:schemeClr val="tx1"/>
          </a:solidFill>
          <a:latin typeface="+mn-lt"/>
          <a:cs typeface="+mn-cs"/>
        </a:defRPr>
      </a:lvl3pPr>
      <a:lvl4pPr marL="1143000" indent="-285750" algn="l" rtl="0" eaLnBrk="1" fontAlgn="base" hangingPunct="1">
        <a:spcBef>
          <a:spcPct val="20000"/>
        </a:spcBef>
        <a:spcAft>
          <a:spcPct val="0"/>
        </a:spcAft>
        <a:buFont typeface="Courier New" pitchFamily="49" charset="0"/>
        <a:buChar char="o"/>
        <a:tabLst/>
        <a:defRPr sz="2400" b="0">
          <a:solidFill>
            <a:schemeClr val="tx1"/>
          </a:solidFill>
          <a:latin typeface="+mn-lt"/>
          <a:cs typeface="+mn-cs"/>
        </a:defRPr>
      </a:lvl4pPr>
      <a:lvl5pPr marL="1371600" indent="-228600" algn="l" rtl="0" eaLnBrk="1" fontAlgn="base" hangingPunct="1">
        <a:spcBef>
          <a:spcPct val="20000"/>
        </a:spcBef>
        <a:spcAft>
          <a:spcPct val="0"/>
        </a:spcAft>
        <a:buChar char="»"/>
        <a:tabLst/>
        <a:defRPr sz="2000" b="0">
          <a:solidFill>
            <a:schemeClr val="tx1"/>
          </a:solidFill>
          <a:latin typeface="+mn-lt"/>
          <a:cs typeface="+mn-cs"/>
        </a:defRPr>
      </a:lvl5pPr>
      <a:lvl6pPr marL="26320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6pPr>
      <a:lvl7pPr marL="30892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7pPr>
      <a:lvl8pPr marL="35464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8pPr>
      <a:lvl9pPr marL="40036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link.backlight.tv/innguard/videos/muscatatuck-urban-training-center-information-video-367.html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4" Type="http://schemas.openxmlformats.org/officeDocument/2006/relationships/image" Target="../media/image5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4" Type="http://schemas.openxmlformats.org/officeDocument/2006/relationships/image" Target="../media/image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Relationship Id="rId4" Type="http://schemas.openxmlformats.org/officeDocument/2006/relationships/image" Target="../media/image4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Relationship Id="rId4" Type="http://schemas.openxmlformats.org/officeDocument/2006/relationships/image" Target="../media/image7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6.xml"/><Relationship Id="rId4" Type="http://schemas.openxmlformats.org/officeDocument/2006/relationships/image" Target="../media/image4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7.xml"/><Relationship Id="rId4" Type="http://schemas.openxmlformats.org/officeDocument/2006/relationships/image" Target="../media/image4.JP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0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5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5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5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9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0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8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9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0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4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5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hyperlink" Target="E136_Unit_04_Slides_Final.pptx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E136: MASTER EXERCISE PRACTITIONER </a:t>
            </a:r>
            <a:br>
              <a:rPr lang="en-US" dirty="0" smtClean="0"/>
            </a:br>
            <a:r>
              <a:rPr lang="en-US" dirty="0" smtClean="0"/>
              <a:t>CAPSTONE COURSE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Unit 3: Full-Scale Exercises and Proficiency Demonstration #1</a:t>
            </a:r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3.</a:t>
            </a:r>
            <a:fld id="{167A036F-738C-4416-983E-5B04119587A4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PHOTO: </a:t>
            </a:r>
            <a:r>
              <a:rPr lang="en-US" dirty="0" smtClean="0"/>
              <a:t> Emergency </a:t>
            </a:r>
            <a:r>
              <a:rPr lang="en-US" dirty="0"/>
              <a:t>management personnel work in an EOC.</a:t>
            </a:r>
          </a:p>
        </p:txBody>
      </p:sp>
      <p:pic>
        <p:nvPicPr>
          <p:cNvPr id="6" name="Picture 2" descr="Emergency management personnel work in an EOC." title="Photo: EO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4631" y="2362200"/>
            <a:ext cx="4400969" cy="2909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0" name="TextBox 5"/>
          <p:cNvSpPr txBox="1"/>
          <p:nvPr/>
        </p:nvSpPr>
        <p:spPr>
          <a:xfrm>
            <a:off x="2438400" y="5316379"/>
            <a:ext cx="42862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 smtClean="0"/>
              <a:t>FEMA News Photo</a:t>
            </a:r>
            <a:endParaRPr lang="en-US" sz="1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31556615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Describe the characteristics of a full-scale exercise (FSE)</a:t>
            </a:r>
          </a:p>
          <a:p>
            <a:r>
              <a:rPr lang="en-US" dirty="0" smtClean="0"/>
              <a:t>Describe how the HSEEP Exercise Cycle applies to an FSE</a:t>
            </a:r>
          </a:p>
          <a:p>
            <a:pPr lvl="0"/>
            <a:r>
              <a:rPr lang="en-US" dirty="0" smtClean="0"/>
              <a:t>Identify the exercise participants utilized in an FSE and their roles/responsibilities</a:t>
            </a:r>
          </a:p>
          <a:p>
            <a:r>
              <a:rPr lang="en-US" dirty="0" smtClean="0"/>
              <a:t>Identify benefits and challenges of an FSE</a:t>
            </a:r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3.2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83891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Objectives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Apply the roles and responsibilities of players, controllers, simulators, actors, and evaluators in </a:t>
            </a:r>
            <a:r>
              <a:rPr lang="en-US" dirty="0"/>
              <a:t>an </a:t>
            </a:r>
            <a:r>
              <a:rPr lang="en-US" dirty="0" smtClean="0"/>
              <a:t>FSE environment</a:t>
            </a:r>
          </a:p>
          <a:p>
            <a:pPr lvl="0"/>
            <a:r>
              <a:rPr lang="en-US" dirty="0" smtClean="0"/>
              <a:t>Develop an AAR/IP for an FSE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3.3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2545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Full-Scale Exercise?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FSEs are typically the most complex and resource-intensive type of exercise: </a:t>
            </a:r>
          </a:p>
          <a:p>
            <a:pPr lvl="1"/>
            <a:r>
              <a:rPr lang="en-US" dirty="0" smtClean="0"/>
              <a:t>Involving multiple agencies, organizations, and jurisdictions, and validate many facets of preparedness</a:t>
            </a:r>
          </a:p>
          <a:p>
            <a:pPr lvl="1"/>
            <a:r>
              <a:rPr lang="en-US" dirty="0" smtClean="0"/>
              <a:t>Including many players operating under cooperative systems such as the Incident Command System or Unified Command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3.</a:t>
            </a:r>
            <a:fld id="{27800D0A-807B-4EA2-8F66-2F6812038F77}" type="slidenum">
              <a:rPr lang="en-US" smtClean="0"/>
              <a:t>4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6107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Full-Scale Exercise? (cont’d.)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Discussion:</a:t>
            </a:r>
          </a:p>
          <a:p>
            <a:pPr lvl="1"/>
            <a:r>
              <a:rPr lang="en-US" dirty="0" smtClean="0"/>
              <a:t>How do FSEs differ from FEs?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3.</a:t>
            </a:r>
            <a:fld id="{27800D0A-807B-4EA2-8F66-2F6812038F77}" type="slidenum">
              <a:rPr lang="en-US" smtClean="0"/>
              <a:t>5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85520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Full-Scale Exercise? (cont’d.)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Players are mobilized/deployed to the designated response area where they respond in a free-play environment</a:t>
            </a:r>
          </a:p>
          <a:p>
            <a:r>
              <a:rPr lang="en-US" dirty="0" smtClean="0"/>
              <a:t>Players use problem solving skills and critical thinking to determine what steps to take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3.</a:t>
            </a:r>
            <a:fld id="{9417F4D8-C8E2-4DD1-94DE-3BB42CDBC0BD}" type="slidenum">
              <a:rPr lang="en-US" smtClean="0"/>
              <a:t>6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141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Full-Scale Exercise? (cont’d.)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Players respond as if it were an actual incident with minimal interference from controllers or evaluators</a:t>
            </a:r>
          </a:p>
          <a:p>
            <a:pPr lvl="1"/>
            <a:r>
              <a:rPr lang="en-US" dirty="0" smtClean="0"/>
              <a:t>Responders wear appropriate gear/PPE</a:t>
            </a:r>
          </a:p>
          <a:p>
            <a:r>
              <a:rPr lang="en-US" dirty="0" smtClean="0"/>
              <a:t>There should be minimal simulation</a:t>
            </a:r>
          </a:p>
          <a:p>
            <a:r>
              <a:rPr lang="en-US" dirty="0" smtClean="0"/>
              <a:t>If something is not to be demonstrated, it should be documented in the Exercise Plan (ExPlan), under Assumptions and Artificialities</a:t>
            </a:r>
            <a:endParaRPr lang="en-US" dirty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3.</a:t>
            </a:r>
            <a:fld id="{9417F4D8-C8E2-4DD1-94DE-3BB42CDBC0BD}" type="slidenum">
              <a:rPr lang="en-US" smtClean="0"/>
              <a:t>7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85871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Full-Scale Exercise?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SAFETY is a paramount issue!</a:t>
            </a:r>
          </a:p>
          <a:p>
            <a:pPr lvl="1"/>
            <a:r>
              <a:rPr lang="en-US" dirty="0" smtClean="0"/>
              <a:t>Responders can be injured in field response play</a:t>
            </a:r>
          </a:p>
          <a:p>
            <a:pPr lvl="1"/>
            <a:r>
              <a:rPr lang="en-US" dirty="0" smtClean="0"/>
              <a:t>A dedicated Safety Officer should be designated</a:t>
            </a:r>
          </a:p>
          <a:p>
            <a:pPr lvl="1"/>
            <a:r>
              <a:rPr lang="en-US" dirty="0" smtClean="0"/>
              <a:t>Players should also designate a Safety Officer as part of the ICS</a:t>
            </a:r>
          </a:p>
          <a:p>
            <a:pPr lvl="1"/>
            <a:r>
              <a:rPr lang="en-US" dirty="0" smtClean="0"/>
              <a:t>If possible, have a dedicated EMS unit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3.</a:t>
            </a:r>
            <a:fld id="{2225F3FA-3C1E-424A-8892-ADA1D51BB0BF}" type="slidenum">
              <a:rPr lang="en-US" smtClean="0"/>
              <a:t>8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5039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Full-Scale Exercise? (cont’d.)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exercise will typically be conducted in multiple locations:</a:t>
            </a:r>
          </a:p>
          <a:p>
            <a:pPr lvl="1"/>
            <a:r>
              <a:rPr lang="en-US" dirty="0" smtClean="0"/>
              <a:t>Command locations (e.g., ICP)</a:t>
            </a:r>
          </a:p>
          <a:p>
            <a:pPr lvl="1"/>
            <a:r>
              <a:rPr lang="en-US" dirty="0" smtClean="0"/>
              <a:t>Field activity locations</a:t>
            </a:r>
          </a:p>
          <a:p>
            <a:pPr lvl="1"/>
            <a:r>
              <a:rPr lang="en-US" dirty="0" smtClean="0"/>
              <a:t>Support locations (e.g., hospitals)</a:t>
            </a:r>
          </a:p>
          <a:p>
            <a:pPr lvl="1"/>
            <a:r>
              <a:rPr lang="en-US" dirty="0" smtClean="0"/>
              <a:t>EOC</a:t>
            </a:r>
          </a:p>
          <a:p>
            <a:r>
              <a:rPr lang="en-US" dirty="0" smtClean="0"/>
              <a:t>Actual locations are preferred, but substitute locations can be used 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3.</a:t>
            </a:r>
            <a:fld id="{1DEDA020-5E12-49E2-9EFD-AB64393A67F0}" type="slidenum">
              <a:rPr lang="en-US" smtClean="0"/>
              <a:t>9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886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Full-Scale Exercise?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Discussion:</a:t>
            </a:r>
          </a:p>
          <a:p>
            <a:pPr lvl="1"/>
            <a:r>
              <a:rPr lang="en-US" dirty="0" smtClean="0"/>
              <a:t>What are some other locations in which an FSE can be conducted?</a:t>
            </a:r>
          </a:p>
          <a:p>
            <a:pPr>
              <a:spcBef>
                <a:spcPts val="5400"/>
              </a:spcBef>
            </a:pPr>
            <a:r>
              <a:rPr lang="en-US" dirty="0" smtClean="0"/>
              <a:t>Video</a:t>
            </a:r>
            <a:r>
              <a:rPr lang="en-US" dirty="0"/>
              <a:t>: </a:t>
            </a:r>
            <a:endParaRPr lang="en-US" dirty="0" smtClean="0"/>
          </a:p>
          <a:p>
            <a:pPr lvl="1"/>
            <a:r>
              <a:rPr lang="en-US" dirty="0">
                <a:hlinkClick r:id="rId3"/>
              </a:rPr>
              <a:t>http://link.backlight.tv/innguard/videos/muscatatuck-urban-training-center-information-video-367.html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3.</a:t>
            </a:r>
            <a:fld id="{167A036F-738C-4416-983E-5B04119587A4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8051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HSEEP Exercise Cycle and FSEs</a:t>
            </a:r>
            <a:endParaRPr lang="en-US" dirty="0"/>
          </a:p>
        </p:txBody>
      </p:sp>
      <p:pic>
        <p:nvPicPr>
          <p:cNvPr id="5" name="Content Placeholder 4" descr="A graphic showing the HSEEP Exercise Cycle. Design and Development leads to Conduct, which leads to Evaluation, Which leads to Improvement Planning, which leads back to Design and Development." title="Graphic: HSEEP Exercise Cycle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134" y="1447799"/>
            <a:ext cx="4289742" cy="4191001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3.</a:t>
            </a:r>
            <a:fld id="{36232454-6D5B-4C59-BC03-C674ED290099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GRAPHIC: A graphic showing the HSEEP Exercise Cycle. Design and Development leads to Conduct, which leads to Evaluation, Which leads to Improvement Planning, which leads back to Design and Development.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7623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and Development Phase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Base improvements on input from previous exercises</a:t>
            </a:r>
          </a:p>
          <a:p>
            <a:r>
              <a:rPr lang="en-US" dirty="0" smtClean="0"/>
              <a:t>Review exercise needs assessment for accuracy</a:t>
            </a:r>
          </a:p>
          <a:p>
            <a:r>
              <a:rPr lang="en-US" dirty="0" smtClean="0"/>
              <a:t>Assess capability to conduct an FSE</a:t>
            </a:r>
          </a:p>
          <a:p>
            <a:r>
              <a:rPr lang="en-US" dirty="0" smtClean="0"/>
              <a:t>Address costs and liabilities</a:t>
            </a:r>
            <a:br>
              <a:rPr lang="en-US" dirty="0" smtClean="0"/>
            </a:br>
            <a:r>
              <a:rPr lang="en-US" dirty="0" smtClean="0"/>
              <a:t>—usually higher</a:t>
            </a:r>
          </a:p>
          <a:p>
            <a:r>
              <a:rPr lang="en-US" dirty="0" smtClean="0"/>
              <a:t>Gain support and announce </a:t>
            </a:r>
            <a:br>
              <a:rPr lang="en-US" dirty="0" smtClean="0"/>
            </a:br>
            <a:r>
              <a:rPr lang="en-US" dirty="0" smtClean="0"/>
              <a:t>the exercise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3.</a:t>
            </a:r>
            <a:fld id="{6A79657C-F037-42EC-961C-0BF2B508AA7A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GRAPHIC: A graphic showing the HSEEP Exercise Cycle. Design and Development leads to Conduct, which leads to Evaluation, Which leads to Improvement Planning, which leads back to Design and Development.</a:t>
            </a:r>
          </a:p>
        </p:txBody>
      </p:sp>
      <p:pic>
        <p:nvPicPr>
          <p:cNvPr id="5" name="Content Placeholder 4" descr="A graphic showing the HSEEP Exercise Cycle. Design and Development leads to Conduct, which leads to Evaluation, Which leads to Improvement Planning, which leads back to Design and Development." title="Graphic: HSEEP Exercise Cycl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05600" y="3657600"/>
            <a:ext cx="2105873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67880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and Development Phase (cont’d.)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Apply the Eight Exercise Design Steps:</a:t>
            </a:r>
          </a:p>
          <a:p>
            <a:pPr marL="742950" lvl="1" indent="-457200">
              <a:buFont typeface="+mj-lt"/>
              <a:buAutoNum type="arabicPeriod"/>
            </a:pPr>
            <a:r>
              <a:rPr lang="en-US" dirty="0" smtClean="0"/>
              <a:t>Assess needs</a:t>
            </a:r>
          </a:p>
          <a:p>
            <a:pPr marL="742950" lvl="1" indent="-457200">
              <a:buFont typeface="+mj-lt"/>
              <a:buAutoNum type="arabicPeriod"/>
            </a:pPr>
            <a:r>
              <a:rPr lang="en-US" dirty="0" smtClean="0"/>
              <a:t>Define the scope</a:t>
            </a:r>
          </a:p>
          <a:p>
            <a:pPr marL="742950" lvl="1" indent="-457200">
              <a:buFont typeface="+mj-lt"/>
              <a:buAutoNum type="arabicPeriod"/>
            </a:pPr>
            <a:r>
              <a:rPr lang="en-US" dirty="0" smtClean="0"/>
              <a:t>Write a statement of purpose</a:t>
            </a:r>
          </a:p>
          <a:p>
            <a:pPr marL="742950" lvl="1" indent="-457200">
              <a:buFont typeface="+mj-lt"/>
              <a:buAutoNum type="arabicPeriod"/>
            </a:pPr>
            <a:r>
              <a:rPr lang="en-US" dirty="0" smtClean="0"/>
              <a:t>Define objectives</a:t>
            </a:r>
          </a:p>
          <a:p>
            <a:pPr marL="742950" lvl="1" indent="-457200">
              <a:buFont typeface="+mj-lt"/>
              <a:buAutoNum type="arabicPeriod"/>
            </a:pPr>
            <a:r>
              <a:rPr lang="en-US" dirty="0" smtClean="0"/>
              <a:t>Compose a narrative</a:t>
            </a:r>
          </a:p>
          <a:p>
            <a:pPr marL="742950" lvl="1" indent="-457200">
              <a:buFont typeface="+mj-lt"/>
              <a:buAutoNum type="arabicPeriod"/>
            </a:pPr>
            <a:r>
              <a:rPr lang="en-US" dirty="0" smtClean="0"/>
              <a:t>Write major and detailed events</a:t>
            </a:r>
          </a:p>
          <a:p>
            <a:pPr marL="742950" lvl="1" indent="-457200">
              <a:buFont typeface="+mj-lt"/>
              <a:buAutoNum type="arabicPeriod"/>
            </a:pPr>
            <a:r>
              <a:rPr lang="en-US" dirty="0" smtClean="0"/>
              <a:t>List expected actions</a:t>
            </a:r>
          </a:p>
          <a:p>
            <a:pPr marL="742950" lvl="1" indent="-457200">
              <a:buFont typeface="+mj-lt"/>
              <a:buAutoNum type="arabicPeriod"/>
            </a:pPr>
            <a:r>
              <a:rPr lang="en-US" dirty="0" smtClean="0"/>
              <a:t>Prepare messages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3.</a:t>
            </a:r>
            <a:fld id="{9E636C35-0636-4667-9699-9CB8C7A81401}" type="slidenum">
              <a:rPr lang="en-US" smtClean="0"/>
              <a:t>13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85912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and Development Phase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Conduct exercise planning meetings</a:t>
            </a:r>
          </a:p>
          <a:p>
            <a:pPr lvl="1"/>
            <a:r>
              <a:rPr lang="en-US" dirty="0" smtClean="0"/>
              <a:t>Concept and Objectives (C&amp;O) Meeting</a:t>
            </a:r>
          </a:p>
          <a:p>
            <a:pPr lvl="1"/>
            <a:r>
              <a:rPr lang="en-US" dirty="0" smtClean="0"/>
              <a:t>Initial Planning Meeting (IPM)</a:t>
            </a:r>
          </a:p>
          <a:p>
            <a:pPr lvl="1"/>
            <a:r>
              <a:rPr lang="en-US" dirty="0" smtClean="0"/>
              <a:t>Midterm Planning Meeting (MPM)</a:t>
            </a:r>
          </a:p>
          <a:p>
            <a:pPr lvl="1"/>
            <a:r>
              <a:rPr lang="en-US" dirty="0" smtClean="0"/>
              <a:t>Master Scenario Events List (MSEL) Meeting (optional—can be done during MPM)</a:t>
            </a:r>
          </a:p>
          <a:p>
            <a:pPr lvl="1"/>
            <a:r>
              <a:rPr lang="en-US" dirty="0" smtClean="0"/>
              <a:t>Final Planning Meeting (FPM)</a:t>
            </a:r>
            <a:endParaRPr lang="en-US" dirty="0"/>
          </a:p>
          <a:p>
            <a:pPr marL="285750" lvl="1" indent="0">
              <a:spcBef>
                <a:spcPts val="3000"/>
              </a:spcBef>
              <a:buNone/>
            </a:pPr>
            <a:r>
              <a:rPr lang="en-US" dirty="0" smtClean="0"/>
              <a:t>NOTE: Multiple site visits and additional meetings may also be necessary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3.</a:t>
            </a:r>
            <a:fld id="{0E0CCAEC-0F1F-4327-BB8B-2579949F45EB}" type="slidenum">
              <a:rPr lang="en-US" smtClean="0"/>
              <a:t>14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8729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and Development Phase (cont’d.)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 the necessary documentation for </a:t>
            </a:r>
            <a:br>
              <a:rPr lang="en-US" dirty="0" smtClean="0"/>
            </a:br>
            <a:r>
              <a:rPr lang="en-US" dirty="0" smtClean="0"/>
              <a:t>an FSE:</a:t>
            </a:r>
          </a:p>
          <a:p>
            <a:pPr lvl="1"/>
            <a:r>
              <a:rPr lang="en-US" dirty="0" smtClean="0"/>
              <a:t>Exercise Plan (ExPlan)</a:t>
            </a:r>
          </a:p>
          <a:p>
            <a:pPr lvl="1"/>
            <a:r>
              <a:rPr lang="en-US" dirty="0" smtClean="0"/>
              <a:t>Controller/Evaluator Handbook (C/E Handbook)</a:t>
            </a:r>
          </a:p>
          <a:p>
            <a:pPr lvl="1"/>
            <a:r>
              <a:rPr lang="en-US" dirty="0" smtClean="0"/>
              <a:t>MSEL</a:t>
            </a:r>
          </a:p>
          <a:p>
            <a:pPr lvl="1"/>
            <a:r>
              <a:rPr lang="en-US" dirty="0" smtClean="0"/>
              <a:t>Exercise Evaluator Packets (EEGs, plans, maps)</a:t>
            </a:r>
          </a:p>
          <a:p>
            <a:pPr lvl="1"/>
            <a:r>
              <a:rPr lang="en-US" dirty="0" smtClean="0"/>
              <a:t>Communication plan</a:t>
            </a:r>
          </a:p>
          <a:p>
            <a:pPr lvl="1"/>
            <a:r>
              <a:rPr lang="en-US" dirty="0" smtClean="0"/>
              <a:t>Briefing materials</a:t>
            </a:r>
          </a:p>
          <a:p>
            <a:pPr lvl="1"/>
            <a:r>
              <a:rPr lang="en-US" dirty="0" smtClean="0"/>
              <a:t>Participant feedback forms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3.</a:t>
            </a:r>
            <a:fld id="{8FF5BC18-EC23-4E71-802B-E80EC14500BA}" type="slidenum">
              <a:rPr lang="en-US" smtClean="0"/>
              <a:t>15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43978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and Development Phase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Identify exercise participants:</a:t>
            </a:r>
          </a:p>
          <a:p>
            <a:pPr lvl="1"/>
            <a:r>
              <a:rPr lang="en-US" dirty="0" smtClean="0"/>
              <a:t>Players</a:t>
            </a:r>
          </a:p>
          <a:p>
            <a:pPr lvl="1"/>
            <a:r>
              <a:rPr lang="en-US" dirty="0" smtClean="0"/>
              <a:t>Actors</a:t>
            </a:r>
          </a:p>
          <a:p>
            <a:pPr lvl="1"/>
            <a:r>
              <a:rPr lang="en-US" dirty="0" smtClean="0"/>
              <a:t>Exercise Director</a:t>
            </a:r>
          </a:p>
          <a:p>
            <a:pPr lvl="1"/>
            <a:r>
              <a:rPr lang="en-US" dirty="0" smtClean="0"/>
              <a:t>Senior Controller</a:t>
            </a:r>
          </a:p>
          <a:p>
            <a:pPr lvl="2"/>
            <a:r>
              <a:rPr lang="en-US" dirty="0" smtClean="0"/>
              <a:t>Controller</a:t>
            </a:r>
          </a:p>
          <a:p>
            <a:pPr lvl="2"/>
            <a:r>
              <a:rPr lang="en-US" dirty="0" smtClean="0"/>
              <a:t>Venue Controller (Field)</a:t>
            </a:r>
          </a:p>
          <a:p>
            <a:pPr lvl="2"/>
            <a:r>
              <a:rPr lang="en-US" dirty="0" smtClean="0"/>
              <a:t>Safety Controller</a:t>
            </a:r>
          </a:p>
          <a:p>
            <a:pPr lvl="2"/>
            <a:r>
              <a:rPr lang="en-US" dirty="0" smtClean="0"/>
              <a:t>Simulator</a:t>
            </a:r>
          </a:p>
          <a:p>
            <a:pPr lvl="1"/>
            <a:r>
              <a:rPr lang="en-US" dirty="0" smtClean="0"/>
              <a:t>Evaluators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3.</a:t>
            </a:r>
            <a:fld id="{36232454-6D5B-4C59-BC03-C674ED290099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0055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and Development Phase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Players</a:t>
            </a:r>
          </a:p>
          <a:p>
            <a:pPr lvl="1"/>
            <a:r>
              <a:rPr lang="en-US" dirty="0" smtClean="0"/>
              <a:t>Individuals </a:t>
            </a:r>
            <a:r>
              <a:rPr lang="en-US" dirty="0"/>
              <a:t>who have an active role in responding to the simulated emergency and perform their regular roles and responsibilities during the </a:t>
            </a:r>
            <a:r>
              <a:rPr lang="en-US" dirty="0" smtClean="0"/>
              <a:t>exercise </a:t>
            </a:r>
            <a:endParaRPr lang="en-US" dirty="0"/>
          </a:p>
          <a:p>
            <a:pPr lvl="1"/>
            <a:r>
              <a:rPr lang="en-US" dirty="0" smtClean="0"/>
              <a:t>Initiate </a:t>
            </a:r>
            <a:r>
              <a:rPr lang="en-US" dirty="0"/>
              <a:t>actions that will respond to and mitigate the simulated emergency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3.</a:t>
            </a:r>
            <a:fld id="{C81BBB13-94F1-4C4F-A922-214D3E812CB4}" type="slidenum">
              <a:rPr lang="en-US" smtClean="0"/>
              <a:t>17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8785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and Development Phase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Actors</a:t>
            </a:r>
            <a:r>
              <a:rPr lang="en-US" dirty="0"/>
              <a:t> </a:t>
            </a:r>
          </a:p>
          <a:p>
            <a:pPr lvl="1"/>
            <a:r>
              <a:rPr lang="en-US" dirty="0" smtClean="0"/>
              <a:t>Exercise </a:t>
            </a:r>
            <a:r>
              <a:rPr lang="en-US" dirty="0"/>
              <a:t>participants who act or simulate specific roles during exercise </a:t>
            </a:r>
            <a:r>
              <a:rPr lang="en-US" dirty="0" smtClean="0"/>
              <a:t>play </a:t>
            </a:r>
            <a:endParaRPr lang="en-US" dirty="0"/>
          </a:p>
          <a:p>
            <a:pPr lvl="1"/>
            <a:r>
              <a:rPr lang="en-US" dirty="0" smtClean="0"/>
              <a:t>Typically </a:t>
            </a:r>
            <a:r>
              <a:rPr lang="en-US" dirty="0"/>
              <a:t>volunteers who have been recruited to play the role of victims or other </a:t>
            </a:r>
            <a:r>
              <a:rPr lang="en-US" dirty="0" smtClean="0"/>
              <a:t>bystanders</a:t>
            </a:r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3.</a:t>
            </a:r>
            <a:fld id="{A3B03A8B-9D11-4A56-870F-6C2FD60302BF}" type="slidenum">
              <a:rPr lang="en-US" smtClean="0"/>
              <a:t>18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85357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and Development Phase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Exercise Director</a:t>
            </a:r>
          </a:p>
          <a:p>
            <a:pPr lvl="1"/>
            <a:r>
              <a:rPr lang="en-US" dirty="0" smtClean="0"/>
              <a:t>Plans, coordinates, </a:t>
            </a:r>
            <a:r>
              <a:rPr lang="en-US" dirty="0"/>
              <a:t>and </a:t>
            </a:r>
            <a:r>
              <a:rPr lang="en-US" dirty="0" smtClean="0"/>
              <a:t>oversees </a:t>
            </a:r>
            <a:r>
              <a:rPr lang="en-US" dirty="0"/>
              <a:t>all exercise </a:t>
            </a:r>
            <a:r>
              <a:rPr lang="en-US" dirty="0" smtClean="0"/>
              <a:t>functions </a:t>
            </a:r>
            <a:endParaRPr lang="en-US" dirty="0"/>
          </a:p>
          <a:p>
            <a:pPr lvl="1"/>
            <a:r>
              <a:rPr lang="en-US" dirty="0" smtClean="0"/>
              <a:t>Manages </a:t>
            </a:r>
            <a:r>
              <a:rPr lang="en-US" dirty="0"/>
              <a:t>the exercise </a:t>
            </a:r>
            <a:r>
              <a:rPr lang="en-US" dirty="0" smtClean="0"/>
              <a:t>activities</a:t>
            </a:r>
          </a:p>
          <a:p>
            <a:pPr lvl="1"/>
            <a:r>
              <a:rPr lang="en-US" dirty="0" smtClean="0"/>
              <a:t>Maintains </a:t>
            </a:r>
            <a:r>
              <a:rPr lang="en-US" dirty="0"/>
              <a:t>a close dialogue with the Senior Controller regarding the status of play and the achievement of the exercise design </a:t>
            </a:r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3.</a:t>
            </a:r>
            <a:fld id="{942F8419-6054-4A54-86AF-EBB27BC3C264}" type="slidenum">
              <a:rPr lang="en-US" smtClean="0"/>
              <a:t>19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492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and Development Phase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Senior Controller</a:t>
            </a:r>
          </a:p>
          <a:p>
            <a:pPr lvl="1"/>
            <a:r>
              <a:rPr lang="en-US" dirty="0" smtClean="0"/>
              <a:t>Is responsible </a:t>
            </a:r>
            <a:r>
              <a:rPr lang="en-US" dirty="0"/>
              <a:t>for the overall organization of the </a:t>
            </a:r>
            <a:r>
              <a:rPr lang="en-US" dirty="0" smtClean="0"/>
              <a:t>exercise and exercise setup</a:t>
            </a:r>
            <a:endParaRPr lang="en-US" dirty="0"/>
          </a:p>
          <a:p>
            <a:pPr lvl="1"/>
            <a:r>
              <a:rPr lang="en-US" dirty="0"/>
              <a:t>Takes direction from the Exercise </a:t>
            </a:r>
            <a:r>
              <a:rPr lang="en-US" dirty="0" smtClean="0"/>
              <a:t>Director</a:t>
            </a:r>
            <a:endParaRPr lang="en-US" dirty="0"/>
          </a:p>
          <a:p>
            <a:pPr lvl="1"/>
            <a:r>
              <a:rPr lang="en-US" dirty="0"/>
              <a:t>Monitors exercise progress and coordinates decisions regarding deviations or significant changes to the </a:t>
            </a:r>
            <a:r>
              <a:rPr lang="en-US" dirty="0" smtClean="0"/>
              <a:t>scenario</a:t>
            </a:r>
          </a:p>
          <a:p>
            <a:pPr lvl="1"/>
            <a:r>
              <a:rPr lang="en-US" dirty="0" smtClean="0"/>
              <a:t>Is the “eyes and ears” for the Exercise Director</a:t>
            </a:r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3.</a:t>
            </a:r>
            <a:fld id="{B36433D2-4408-4EB0-B049-0D8632F67132}" type="slidenum">
              <a:rPr lang="en-US" smtClean="0"/>
              <a:t>20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365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and Development Phase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4163" indent="-284163">
              <a:spcBef>
                <a:spcPts val="275"/>
              </a:spcBef>
            </a:pPr>
            <a:r>
              <a:rPr lang="en-US" b="1" dirty="0"/>
              <a:t>Senior </a:t>
            </a:r>
            <a:r>
              <a:rPr lang="en-US" b="1" dirty="0" smtClean="0"/>
              <a:t>Controller (cont’d.)</a:t>
            </a:r>
            <a:endParaRPr lang="en-US" b="1" dirty="0"/>
          </a:p>
          <a:p>
            <a:pPr lvl="1"/>
            <a:r>
              <a:rPr lang="en-US" dirty="0"/>
              <a:t>Monitors actions by individual controllers/simulators and ensures they implement all designated and modified actions at the appropriate </a:t>
            </a:r>
            <a:r>
              <a:rPr lang="en-US" dirty="0" smtClean="0"/>
              <a:t>time </a:t>
            </a:r>
            <a:endParaRPr lang="en-US" dirty="0"/>
          </a:p>
          <a:p>
            <a:pPr lvl="1">
              <a:spcBef>
                <a:spcPts val="275"/>
              </a:spcBef>
            </a:pPr>
            <a:r>
              <a:rPr lang="en-US" dirty="0" smtClean="0"/>
              <a:t>Debriefs </a:t>
            </a:r>
            <a:r>
              <a:rPr lang="en-US" dirty="0"/>
              <a:t>the controllers and evaluators after the exercise and oversees the </a:t>
            </a:r>
            <a:r>
              <a:rPr lang="en-US" dirty="0" smtClean="0"/>
              <a:t>setup </a:t>
            </a:r>
            <a:r>
              <a:rPr lang="en-US" dirty="0"/>
              <a:t>and takedown of the </a:t>
            </a:r>
            <a:r>
              <a:rPr lang="en-US" dirty="0" smtClean="0"/>
              <a:t>exercise </a:t>
            </a:r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3.</a:t>
            </a:r>
            <a:fld id="{BCF110B7-423E-4B67-9842-1AEC6419D23A}" type="slidenum">
              <a:rPr lang="en-US" smtClean="0"/>
              <a:t>21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3428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and Development Phase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4163" indent="-284163">
              <a:spcBef>
                <a:spcPts val="275"/>
              </a:spcBef>
            </a:pPr>
            <a:r>
              <a:rPr lang="en-US" b="1" dirty="0" smtClean="0"/>
              <a:t>Controllers</a:t>
            </a:r>
            <a:endParaRPr lang="en-US" b="1" dirty="0"/>
          </a:p>
          <a:p>
            <a:pPr lvl="1"/>
            <a:r>
              <a:rPr lang="en-US" dirty="0" smtClean="0"/>
              <a:t>Plan </a:t>
            </a:r>
            <a:r>
              <a:rPr lang="en-US" dirty="0"/>
              <a:t>and manage exercise </a:t>
            </a:r>
            <a:r>
              <a:rPr lang="en-US" dirty="0" smtClean="0"/>
              <a:t>play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et </a:t>
            </a:r>
            <a:r>
              <a:rPr lang="en-US" dirty="0"/>
              <a:t>up and operate the exercise incident </a:t>
            </a:r>
            <a:r>
              <a:rPr lang="en-US" dirty="0" smtClean="0"/>
              <a:t>site</a:t>
            </a:r>
          </a:p>
          <a:p>
            <a:pPr lvl="1"/>
            <a:r>
              <a:rPr lang="en-US" dirty="0" smtClean="0"/>
              <a:t>When necessary, take on the </a:t>
            </a:r>
            <a:r>
              <a:rPr lang="en-US" dirty="0"/>
              <a:t>roles of individuals and agencies not actually participating in the </a:t>
            </a:r>
            <a:r>
              <a:rPr lang="en-US" dirty="0" smtClean="0"/>
              <a:t>exercise</a:t>
            </a:r>
          </a:p>
          <a:p>
            <a:pPr lvl="1"/>
            <a:r>
              <a:rPr lang="en-US" dirty="0" smtClean="0"/>
              <a:t>Direct </a:t>
            </a:r>
            <a:r>
              <a:rPr lang="en-US" dirty="0"/>
              <a:t>the pace of exercise </a:t>
            </a:r>
            <a:r>
              <a:rPr lang="en-US" dirty="0" smtClean="0"/>
              <a:t>play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rovide </a:t>
            </a:r>
            <a:r>
              <a:rPr lang="en-US" dirty="0"/>
              <a:t>key data to </a:t>
            </a:r>
            <a:r>
              <a:rPr lang="en-US" dirty="0" smtClean="0"/>
              <a:t>players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ay </a:t>
            </a:r>
            <a:r>
              <a:rPr lang="en-US" dirty="0"/>
              <a:t>prompt or initiate certain player actions and injects </a:t>
            </a:r>
            <a:r>
              <a:rPr lang="en-US" dirty="0" smtClean="0"/>
              <a:t>to </a:t>
            </a:r>
            <a:r>
              <a:rPr lang="en-US" dirty="0"/>
              <a:t>ensure exercise continuity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3.</a:t>
            </a:r>
            <a:fld id="{BCF110B7-423E-4B67-9842-1AEC6419D23A}" type="slidenum">
              <a:rPr lang="en-US" smtClean="0"/>
              <a:t>22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29140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and Development Phase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4163" indent="-284163">
              <a:spcBef>
                <a:spcPts val="275"/>
              </a:spcBef>
            </a:pPr>
            <a:r>
              <a:rPr lang="en-US" b="1" dirty="0" smtClean="0"/>
              <a:t>Controllers (cont’d.)</a:t>
            </a:r>
            <a:endParaRPr lang="en-US" b="1" dirty="0"/>
          </a:p>
          <a:p>
            <a:pPr lvl="1"/>
            <a:r>
              <a:rPr lang="en-US" dirty="0" smtClean="0"/>
              <a:t>Issue </a:t>
            </a:r>
            <a:r>
              <a:rPr lang="en-US" dirty="0"/>
              <a:t>exercise materials to players as </a:t>
            </a:r>
            <a:r>
              <a:rPr lang="en-US" dirty="0" smtClean="0"/>
              <a:t>required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onitor </a:t>
            </a:r>
            <a:r>
              <a:rPr lang="en-US" dirty="0"/>
              <a:t>the exercise </a:t>
            </a:r>
            <a:r>
              <a:rPr lang="en-US" dirty="0" smtClean="0"/>
              <a:t>timeline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upervise </a:t>
            </a:r>
            <a:r>
              <a:rPr lang="en-US" dirty="0"/>
              <a:t>the safety of all exercise </a:t>
            </a:r>
            <a:r>
              <a:rPr lang="en-US" dirty="0" smtClean="0"/>
              <a:t>participants</a:t>
            </a:r>
          </a:p>
          <a:p>
            <a:pPr lvl="1"/>
            <a:r>
              <a:rPr lang="en-US" dirty="0" smtClean="0"/>
              <a:t>Are the only participants who should provide information or direction to players</a:t>
            </a:r>
          </a:p>
          <a:p>
            <a:pPr lvl="1"/>
            <a:r>
              <a:rPr lang="en-US" dirty="0" smtClean="0"/>
              <a:t>Are </a:t>
            </a:r>
            <a:r>
              <a:rPr lang="en-US" dirty="0"/>
              <a:t>accountable to one </a:t>
            </a:r>
            <a:r>
              <a:rPr lang="en-US" dirty="0" smtClean="0"/>
              <a:t>Senior Controller</a:t>
            </a:r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3.</a:t>
            </a:r>
            <a:fld id="{BCF110B7-423E-4B67-9842-1AEC6419D23A}" type="slidenum">
              <a:rPr lang="en-US" smtClean="0"/>
              <a:t>23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087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and Development Phase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Venue </a:t>
            </a:r>
            <a:r>
              <a:rPr lang="en-US" b="1" dirty="0"/>
              <a:t>Controller (Field)</a:t>
            </a:r>
          </a:p>
          <a:p>
            <a:pPr lvl="1"/>
            <a:r>
              <a:rPr lang="en-US" dirty="0" smtClean="0"/>
              <a:t>Assists </a:t>
            </a:r>
            <a:r>
              <a:rPr lang="en-US" dirty="0"/>
              <a:t>the Senior Controller </a:t>
            </a:r>
            <a:r>
              <a:rPr lang="en-US" dirty="0" smtClean="0"/>
              <a:t>in the </a:t>
            </a:r>
            <a:r>
              <a:rPr lang="en-US" dirty="0"/>
              <a:t>overall organization of the </a:t>
            </a:r>
            <a:r>
              <a:rPr lang="en-US" dirty="0" smtClean="0"/>
              <a:t>exercise</a:t>
            </a:r>
          </a:p>
          <a:p>
            <a:pPr lvl="1"/>
            <a:r>
              <a:rPr lang="en-US" dirty="0" smtClean="0"/>
              <a:t>Is a direct report to the Senior Controller</a:t>
            </a:r>
          </a:p>
          <a:p>
            <a:pPr lvl="1"/>
            <a:r>
              <a:rPr lang="en-US" dirty="0" smtClean="0"/>
              <a:t>Monitors </a:t>
            </a:r>
            <a:r>
              <a:rPr lang="en-US" dirty="0"/>
              <a:t>exercise progress and coordinates decisions </a:t>
            </a:r>
            <a:r>
              <a:rPr lang="en-US" dirty="0" smtClean="0"/>
              <a:t>to the Senior Controller regarding </a:t>
            </a:r>
            <a:r>
              <a:rPr lang="en-US" dirty="0"/>
              <a:t>deviations or significant changes to the scenario caused by field venue during the exercise </a:t>
            </a:r>
            <a:endParaRPr lang="en-US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3.</a:t>
            </a:r>
            <a:fld id="{9A4EFFDC-5A33-41BD-944B-663D0DCF5C24}" type="slidenum">
              <a:rPr lang="en-US" smtClean="0"/>
              <a:t>24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2824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and Development Phase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Discussion:</a:t>
            </a:r>
          </a:p>
          <a:p>
            <a:pPr lvl="1"/>
            <a:r>
              <a:rPr lang="en-US" dirty="0" smtClean="0"/>
              <a:t>What </a:t>
            </a:r>
            <a:r>
              <a:rPr lang="en-US" dirty="0"/>
              <a:t>are the potential consequences if </a:t>
            </a:r>
            <a:r>
              <a:rPr lang="en-US" dirty="0" smtClean="0"/>
              <a:t>scenario deviations </a:t>
            </a:r>
            <a:r>
              <a:rPr lang="en-US" dirty="0"/>
              <a:t>or changes are not </a:t>
            </a:r>
            <a:r>
              <a:rPr lang="en-US" dirty="0" smtClean="0"/>
              <a:t>communicated to the Senior Controller?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3.</a:t>
            </a:r>
            <a:fld id="{36232454-6D5B-4C59-BC03-C674ED290099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500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and Development Phase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Safety Controller</a:t>
            </a:r>
          </a:p>
          <a:p>
            <a:pPr lvl="1"/>
            <a:r>
              <a:rPr lang="en-US" dirty="0" smtClean="0"/>
              <a:t>Reports to Exercise Director</a:t>
            </a:r>
          </a:p>
          <a:p>
            <a:pPr lvl="1"/>
            <a:r>
              <a:rPr lang="en-US" dirty="0" smtClean="0"/>
              <a:t>Monitors </a:t>
            </a:r>
            <a:r>
              <a:rPr lang="en-US" dirty="0"/>
              <a:t>exercise safety during </a:t>
            </a:r>
            <a:r>
              <a:rPr lang="en-US" dirty="0" smtClean="0"/>
              <a:t>setup</a:t>
            </a:r>
            <a:r>
              <a:rPr lang="en-US" dirty="0"/>
              <a:t>, conduct, and </a:t>
            </a:r>
            <a:r>
              <a:rPr lang="en-US" dirty="0" smtClean="0"/>
              <a:t>cleanup </a:t>
            </a:r>
            <a:r>
              <a:rPr lang="en-US" dirty="0"/>
              <a:t>of the </a:t>
            </a:r>
            <a:r>
              <a:rPr lang="en-US" dirty="0" smtClean="0"/>
              <a:t>exercise</a:t>
            </a:r>
          </a:p>
          <a:p>
            <a:pPr lvl="1"/>
            <a:r>
              <a:rPr lang="en-US" dirty="0" smtClean="0"/>
              <a:t>All </a:t>
            </a:r>
            <a:r>
              <a:rPr lang="en-US" dirty="0"/>
              <a:t>exercise participants will assist the </a:t>
            </a:r>
            <a:r>
              <a:rPr lang="en-US" dirty="0" smtClean="0"/>
              <a:t>Safety Controller </a:t>
            </a:r>
            <a:r>
              <a:rPr lang="en-US" dirty="0"/>
              <a:t>by reporting any safety </a:t>
            </a:r>
            <a:r>
              <a:rPr lang="en-US" dirty="0" smtClean="0"/>
              <a:t>concerns </a:t>
            </a:r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3.</a:t>
            </a:r>
            <a:fld id="{7155F54D-C2BA-4BA3-92A5-9C719024DE1D}" type="slidenum">
              <a:rPr lang="en-US" smtClean="0"/>
              <a:t>26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9509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and Development Phase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Simulators</a:t>
            </a:r>
            <a:endParaRPr lang="en-US" b="1" dirty="0"/>
          </a:p>
          <a:p>
            <a:pPr lvl="1"/>
            <a:r>
              <a:rPr lang="en-US" dirty="0" smtClean="0"/>
              <a:t>Role-play </a:t>
            </a:r>
            <a:r>
              <a:rPr lang="en-US" dirty="0"/>
              <a:t>as nonparticipating organizations or </a:t>
            </a:r>
            <a:r>
              <a:rPr lang="en-US" dirty="0" smtClean="0"/>
              <a:t>individuals</a:t>
            </a:r>
          </a:p>
          <a:p>
            <a:pPr lvl="1"/>
            <a:r>
              <a:rPr lang="en-US" dirty="0" smtClean="0"/>
              <a:t>Provide </a:t>
            </a:r>
            <a:r>
              <a:rPr lang="en-US" dirty="0"/>
              <a:t>injects to the players as described in the MSEL, at the direction of the Senior </a:t>
            </a:r>
            <a:r>
              <a:rPr lang="en-US" dirty="0" smtClean="0"/>
              <a:t>Controller</a:t>
            </a:r>
            <a:endParaRPr lang="en-US" dirty="0"/>
          </a:p>
          <a:p>
            <a:pPr lvl="1"/>
            <a:r>
              <a:rPr lang="en-US" dirty="0" smtClean="0"/>
              <a:t>Function </a:t>
            </a:r>
            <a:r>
              <a:rPr lang="en-US" dirty="0"/>
              <a:t>semi-independently under the supervision of SimCell </a:t>
            </a:r>
            <a:r>
              <a:rPr lang="en-US" dirty="0" smtClean="0"/>
              <a:t>controllers </a:t>
            </a:r>
          </a:p>
          <a:p>
            <a:pPr lvl="1"/>
            <a:r>
              <a:rPr lang="en-US" dirty="0" smtClean="0"/>
              <a:t>Are </a:t>
            </a:r>
            <a:r>
              <a:rPr lang="en-US" dirty="0"/>
              <a:t>ultimately accountable to the Exercise Director and Senior </a:t>
            </a:r>
            <a:r>
              <a:rPr lang="en-US" dirty="0" smtClean="0"/>
              <a:t>Controller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3.</a:t>
            </a:r>
            <a:fld id="{93F02F57-FF54-4CF5-A317-71FE0F9959ED}" type="slidenum">
              <a:rPr lang="en-US" smtClean="0"/>
              <a:t>27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4014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and Development Phase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Discussion:</a:t>
            </a:r>
          </a:p>
          <a:p>
            <a:pPr lvl="1"/>
            <a:r>
              <a:rPr lang="en-US" dirty="0"/>
              <a:t>From where do you </a:t>
            </a:r>
            <a:r>
              <a:rPr lang="en-US" dirty="0" smtClean="0"/>
              <a:t>get evaluators</a:t>
            </a:r>
            <a:r>
              <a:rPr lang="en-US"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3.</a:t>
            </a:r>
            <a:fld id="{36232454-6D5B-4C59-BC03-C674ED290099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715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and Development Phase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Evaluators</a:t>
            </a:r>
            <a:endParaRPr lang="en-US" b="1" dirty="0"/>
          </a:p>
          <a:p>
            <a:pPr lvl="1"/>
            <a:r>
              <a:rPr lang="en-US" dirty="0" smtClean="0"/>
              <a:t>Work as a team with control staff</a:t>
            </a:r>
          </a:p>
          <a:p>
            <a:pPr lvl="1"/>
            <a:r>
              <a:rPr lang="en-US" dirty="0" smtClean="0"/>
              <a:t>Can </a:t>
            </a:r>
            <a:r>
              <a:rPr lang="en-US" dirty="0"/>
              <a:t>come from the exercise planning team</a:t>
            </a:r>
            <a:r>
              <a:rPr lang="en-US" dirty="0" smtClean="0"/>
              <a:t> </a:t>
            </a:r>
            <a:endParaRPr lang="en-US" dirty="0"/>
          </a:p>
          <a:p>
            <a:pPr lvl="1"/>
            <a:r>
              <a:rPr lang="en-US" dirty="0" smtClean="0"/>
              <a:t>Can be subject-matter experts </a:t>
            </a:r>
          </a:p>
          <a:p>
            <a:pPr lvl="1"/>
            <a:r>
              <a:rPr lang="en-US" dirty="0" smtClean="0"/>
              <a:t>Record </a:t>
            </a:r>
            <a:r>
              <a:rPr lang="en-US" dirty="0"/>
              <a:t>events and submit documentation for review and inclusion in the </a:t>
            </a:r>
            <a:r>
              <a:rPr lang="en-US" dirty="0" smtClean="0"/>
              <a:t>After-Action </a:t>
            </a:r>
            <a:r>
              <a:rPr lang="en-US" dirty="0"/>
              <a:t>Report (AAR</a:t>
            </a:r>
            <a:r>
              <a:rPr lang="en-US" dirty="0" smtClean="0"/>
              <a:t>)</a:t>
            </a:r>
            <a:endParaRPr lang="en-US" dirty="0"/>
          </a:p>
          <a:p>
            <a:pPr lvl="1"/>
            <a:r>
              <a:rPr lang="en-US" dirty="0" smtClean="0"/>
              <a:t>Should </a:t>
            </a:r>
            <a:r>
              <a:rPr lang="en-US" dirty="0"/>
              <a:t>not have any direct interaction with the </a:t>
            </a:r>
            <a:r>
              <a:rPr lang="en-US" dirty="0" smtClean="0"/>
              <a:t>players </a:t>
            </a:r>
            <a:endParaRPr lang="en-US" dirty="0"/>
          </a:p>
          <a:p>
            <a:pPr lvl="1"/>
            <a:r>
              <a:rPr lang="en-US" dirty="0"/>
              <a:t>Specific evaluator responsibilities are addressed in the C/E </a:t>
            </a:r>
            <a:r>
              <a:rPr lang="en-US" dirty="0" smtClean="0"/>
              <a:t>Handbook </a:t>
            </a:r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3.</a:t>
            </a:r>
            <a:fld id="{C510EDE4-ADB9-4882-828D-940370930745}" type="slidenum">
              <a:rPr lang="en-US" smtClean="0"/>
              <a:t>29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52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and Development Phase (cont’d.)</a:t>
            </a:r>
            <a:endParaRPr lang="en-US" dirty="0" smtClean="0"/>
          </a:p>
        </p:txBody>
      </p:sp>
      <p:sp>
        <p:nvSpPr>
          <p:cNvPr id="1946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Plan for community impact</a:t>
            </a:r>
          </a:p>
          <a:p>
            <a:pPr lvl="1"/>
            <a:r>
              <a:rPr lang="en-US" dirty="0" smtClean="0"/>
              <a:t>Street closures</a:t>
            </a:r>
          </a:p>
          <a:p>
            <a:pPr lvl="1"/>
            <a:r>
              <a:rPr lang="en-US" dirty="0" smtClean="0"/>
              <a:t>Business disruptions</a:t>
            </a:r>
          </a:p>
          <a:p>
            <a:pPr lvl="1"/>
            <a:r>
              <a:rPr lang="en-US" dirty="0" smtClean="0"/>
              <a:t>Misinformation and rumors</a:t>
            </a:r>
          </a:p>
          <a:p>
            <a:pPr lvl="2"/>
            <a:r>
              <a:rPr lang="en-US" dirty="0" smtClean="0"/>
              <a:t>“Main Street is on fire!”</a:t>
            </a:r>
          </a:p>
          <a:p>
            <a:r>
              <a:rPr lang="en-US" dirty="0" smtClean="0"/>
              <a:t>Always include </a:t>
            </a:r>
            <a:br>
              <a:rPr lang="en-US" dirty="0" smtClean="0"/>
            </a:br>
            <a:r>
              <a:rPr lang="en-US" dirty="0" smtClean="0"/>
              <a:t>“This is an exercise”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3.</a:t>
            </a:r>
            <a:fld id="{D27C4E6A-688F-4C3C-9D43-63623F832557}" type="slidenum">
              <a:rPr lang="en-US" smtClean="0"/>
              <a:t>30</a:t>
            </a:fld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PHOTO: A police department holds a full-scale exercise that utilizes an armored personnel carrier.</a:t>
            </a:r>
          </a:p>
        </p:txBody>
      </p:sp>
      <p:pic>
        <p:nvPicPr>
          <p:cNvPr id="5" name="Picture 9" descr="A police department holds a full-scale exercise that utilizes an armored personnel carrier." title="Photo: Police FSE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486400" y="2742010"/>
            <a:ext cx="32004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6934200" y="5163979"/>
            <a:ext cx="17716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 smtClean="0"/>
              <a:t>FEMA News Photo</a:t>
            </a:r>
            <a:endParaRPr lang="en-US" sz="1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3627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and Development Phase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Discussion:</a:t>
            </a:r>
          </a:p>
          <a:p>
            <a:pPr lvl="1"/>
            <a:r>
              <a:rPr lang="en-US" dirty="0"/>
              <a:t>What negative impacts could be anticipated if the disclaimer statement, </a:t>
            </a:r>
            <a:r>
              <a:rPr lang="en-US" dirty="0" smtClean="0"/>
              <a:t>“This </a:t>
            </a:r>
            <a:r>
              <a:rPr lang="en-US" dirty="0"/>
              <a:t>is an exercise,” is not included in public communications?</a:t>
            </a:r>
            <a:endParaRPr lang="en-US" dirty="0" smtClean="0"/>
          </a:p>
          <a:p>
            <a:pPr lvl="1"/>
            <a:r>
              <a:rPr lang="en-US" dirty="0" smtClean="0"/>
              <a:t>In addition to street closures and potential business disruptions, what are some other aspects of the exercise about which you may want to inform the public?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3.</a:t>
            </a:r>
            <a:fld id="{36232454-6D5B-4C59-BC03-C674ED290099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383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and Development Phase (cont’d.)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Other Considerations:</a:t>
            </a:r>
          </a:p>
          <a:p>
            <a:r>
              <a:rPr lang="en-US" dirty="0" smtClean="0"/>
              <a:t>Weather conditions</a:t>
            </a:r>
          </a:p>
          <a:p>
            <a:pPr lvl="1"/>
            <a:r>
              <a:rPr lang="en-US" dirty="0" smtClean="0"/>
              <a:t>Real world vs. simulated</a:t>
            </a:r>
          </a:p>
          <a:p>
            <a:pPr lvl="1"/>
            <a:r>
              <a:rPr lang="en-US" dirty="0" smtClean="0"/>
              <a:t>Wind direction and speed may need to be simulated </a:t>
            </a:r>
          </a:p>
          <a:p>
            <a:r>
              <a:rPr lang="en-US" dirty="0" smtClean="0"/>
              <a:t>Date and time</a:t>
            </a:r>
          </a:p>
          <a:p>
            <a:pPr lvl="1"/>
            <a:r>
              <a:rPr lang="en-US" dirty="0" smtClean="0"/>
              <a:t>Exercise date and time affect exercise play</a:t>
            </a:r>
          </a:p>
          <a:p>
            <a:pPr lvl="1"/>
            <a:r>
              <a:rPr lang="en-US" dirty="0" smtClean="0"/>
              <a:t>Population demographics</a:t>
            </a:r>
          </a:p>
          <a:p>
            <a:pPr lvl="2"/>
            <a:r>
              <a:rPr lang="en-US" dirty="0" smtClean="0"/>
              <a:t>Weekday vs. weekend</a:t>
            </a:r>
          </a:p>
          <a:p>
            <a:pPr lvl="2"/>
            <a:r>
              <a:rPr lang="en-US" dirty="0" smtClean="0"/>
              <a:t>Morning vs. night</a:t>
            </a: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3.</a:t>
            </a:r>
            <a:fld id="{8D725B25-0136-49A6-8B2A-32B2898764BD}" type="slidenum">
              <a:rPr lang="en-US" smtClean="0"/>
              <a:pPr/>
              <a:t>32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29958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and Development Phase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Discussion:</a:t>
            </a:r>
          </a:p>
          <a:p>
            <a:pPr lvl="1"/>
            <a:r>
              <a:rPr lang="en-US" dirty="0" smtClean="0"/>
              <a:t>How can you accommodate for weather conditions that do not sync with your testing needs?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3.</a:t>
            </a:r>
            <a:fld id="{36232454-6D5B-4C59-BC03-C674ED290099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52782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and Development Phase (cont’d.)</a:t>
            </a:r>
          </a:p>
        </p:txBody>
      </p:sp>
      <p:sp>
        <p:nvSpPr>
          <p:cNvPr id="1029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038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Other </a:t>
            </a:r>
            <a:r>
              <a:rPr lang="en-US" dirty="0" smtClean="0"/>
              <a:t>Considerations (cont’d.):</a:t>
            </a:r>
          </a:p>
          <a:p>
            <a:r>
              <a:rPr lang="en-US" dirty="0" smtClean="0"/>
              <a:t>Exercise assembly area</a:t>
            </a:r>
          </a:p>
          <a:p>
            <a:r>
              <a:rPr lang="en-US" dirty="0" smtClean="0"/>
              <a:t>Deployment timetable</a:t>
            </a:r>
          </a:p>
          <a:p>
            <a:pPr lvl="1"/>
            <a:r>
              <a:rPr lang="en-US" dirty="0" smtClean="0"/>
              <a:t>Developed before the exercise</a:t>
            </a:r>
          </a:p>
          <a:p>
            <a:pPr lvl="1"/>
            <a:r>
              <a:rPr lang="en-US" dirty="0" smtClean="0"/>
              <a:t>Used to release emergency response units according to their actual travel time from their home stations</a:t>
            </a:r>
          </a:p>
          <a:p>
            <a:pPr lvl="1"/>
            <a:r>
              <a:rPr lang="en-US" dirty="0" smtClean="0"/>
              <a:t>Allows for exercise artificialities</a:t>
            </a: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3.</a:t>
            </a:r>
            <a:fld id="{1AF3B873-1190-4FFC-8231-2D2461647ADA}" type="slidenum">
              <a:rPr lang="en-US" smtClean="0"/>
              <a:t>34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66812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and Development Phase (cont’d.)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Exercise site management:</a:t>
            </a:r>
          </a:p>
          <a:p>
            <a:pPr lvl="1"/>
            <a:r>
              <a:rPr lang="en-US" dirty="0"/>
              <a:t>SAFETY!</a:t>
            </a:r>
          </a:p>
          <a:p>
            <a:pPr lvl="1"/>
            <a:r>
              <a:rPr lang="en-US" dirty="0" smtClean="0"/>
              <a:t>Logistics: water, restroom facilities, parking, etc.</a:t>
            </a:r>
          </a:p>
          <a:p>
            <a:pPr lvl="1"/>
            <a:r>
              <a:rPr lang="en-US" dirty="0" smtClean="0"/>
              <a:t>Exercise assembly areas, props, etc.</a:t>
            </a:r>
          </a:p>
          <a:p>
            <a:pPr lvl="1"/>
            <a:r>
              <a:rPr lang="en-US" dirty="0" smtClean="0"/>
              <a:t>Simulator (victim) staging, rehab</a:t>
            </a:r>
          </a:p>
          <a:p>
            <a:pPr lvl="1"/>
            <a:r>
              <a:rPr lang="en-US" dirty="0" smtClean="0"/>
              <a:t>Simulator management of props (smoke, sound effects, etc.)</a:t>
            </a:r>
          </a:p>
          <a:p>
            <a:pPr lvl="1"/>
            <a:r>
              <a:rPr lang="en-US" dirty="0" smtClean="0"/>
              <a:t>Check-in/check-out system</a:t>
            </a:r>
          </a:p>
          <a:p>
            <a:pPr lvl="1"/>
            <a:r>
              <a:rPr lang="en-US" dirty="0" smtClean="0"/>
              <a:t>Badging, as appropriate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3.</a:t>
            </a:r>
            <a:fld id="{DA457FA0-F7D0-4867-8342-FEBB39CCBAAC}" type="slidenum">
              <a:rPr lang="en-US" smtClean="0"/>
              <a:t>35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6944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and Development Phase (cont’d.)</a:t>
            </a:r>
            <a:endParaRPr lang="en-US" dirty="0" smtClean="0"/>
          </a:p>
        </p:txBody>
      </p:sp>
      <p:sp>
        <p:nvSpPr>
          <p:cNvPr id="2765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Safety</a:t>
            </a:r>
          </a:p>
          <a:p>
            <a:pPr lvl="1"/>
            <a:r>
              <a:rPr lang="en-US" dirty="0" smtClean="0"/>
              <a:t>Define role of Safety Officers</a:t>
            </a:r>
          </a:p>
          <a:p>
            <a:pPr lvl="2"/>
            <a:r>
              <a:rPr lang="en-US" dirty="0" smtClean="0"/>
              <a:t>ICS Safety Officer responsibilities</a:t>
            </a:r>
          </a:p>
          <a:p>
            <a:pPr lvl="2"/>
            <a:r>
              <a:rPr lang="en-US" dirty="0" smtClean="0"/>
              <a:t>Ensure they are identified (vests, arm bands, etc.)</a:t>
            </a:r>
          </a:p>
          <a:p>
            <a:pPr lvl="2"/>
            <a:r>
              <a:rPr lang="en-US" dirty="0" smtClean="0"/>
              <a:t>Ensure they are familiar </a:t>
            </a:r>
            <a:br>
              <a:rPr lang="en-US" dirty="0" smtClean="0"/>
            </a:br>
            <a:r>
              <a:rPr lang="en-US" dirty="0" smtClean="0"/>
              <a:t>with the exercise scenario</a:t>
            </a:r>
          </a:p>
          <a:p>
            <a:pPr lvl="2"/>
            <a:r>
              <a:rPr lang="en-US" dirty="0" smtClean="0"/>
              <a:t>Place in high-risk area</a:t>
            </a:r>
          </a:p>
          <a:p>
            <a:pPr lvl="2"/>
            <a:r>
              <a:rPr lang="en-US" dirty="0" smtClean="0"/>
              <a:t>Have a communications </a:t>
            </a:r>
            <a:br>
              <a:rPr lang="en-US" dirty="0" smtClean="0"/>
            </a:br>
            <a:r>
              <a:rPr lang="en-US" dirty="0" smtClean="0"/>
              <a:t>safety network in place for </a:t>
            </a:r>
            <a:br>
              <a:rPr lang="en-US" dirty="0" smtClean="0"/>
            </a:br>
            <a:r>
              <a:rPr lang="en-US" dirty="0" smtClean="0"/>
              <a:t>reporting safety issues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3.</a:t>
            </a:r>
            <a:fld id="{ADAA713D-8592-46F9-B433-ED7FAA9E0776}" type="slidenum">
              <a:rPr lang="en-US" smtClean="0"/>
              <a:t>36</a:t>
            </a:fld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PHOTO: Rescue workers transport a person on a stretcher during an exercise.</a:t>
            </a:r>
          </a:p>
        </p:txBody>
      </p:sp>
      <p:pic>
        <p:nvPicPr>
          <p:cNvPr id="27653" name="Picture 4" descr="Rescue workers transport a person on a stretcher during an exercise." title="Photo: EMS 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0" y="3352800"/>
            <a:ext cx="3105444" cy="1913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7010400" y="5316379"/>
            <a:ext cx="17716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 smtClean="0"/>
              <a:t>FEMA News Photo</a:t>
            </a:r>
            <a:endParaRPr lang="en-US" sz="1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4773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and Development Phase (cont’d.)</a:t>
            </a:r>
            <a:endParaRPr lang="en-US" dirty="0" smtClean="0"/>
          </a:p>
        </p:txBody>
      </p:sp>
      <p:sp>
        <p:nvSpPr>
          <p:cNvPr id="3072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Emergency Call-Off</a:t>
            </a:r>
          </a:p>
          <a:p>
            <a:pPr lvl="1"/>
            <a:r>
              <a:rPr lang="en-US" dirty="0" smtClean="0"/>
              <a:t>Real-world emergencies can and do occur during exercises</a:t>
            </a:r>
          </a:p>
          <a:p>
            <a:pPr lvl="1"/>
            <a:r>
              <a:rPr lang="en-US" dirty="0" smtClean="0"/>
              <a:t>Real-world emergencies are a first priority</a:t>
            </a:r>
          </a:p>
          <a:p>
            <a:pPr lvl="1"/>
            <a:r>
              <a:rPr lang="en-US" dirty="0" smtClean="0"/>
              <a:t>Could be on-site or off-site</a:t>
            </a:r>
          </a:p>
          <a:p>
            <a:pPr lvl="1"/>
            <a:r>
              <a:rPr lang="en-US" dirty="0" smtClean="0"/>
              <a:t>Exercise may be cancelled or put on hold until situation is resolved</a:t>
            </a:r>
          </a:p>
          <a:p>
            <a:pPr lvl="1"/>
            <a:r>
              <a:rPr lang="en-US" dirty="0" smtClean="0"/>
              <a:t>A pre-arranged code word should be briefed to all exercise participants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3.</a:t>
            </a:r>
            <a:fld id="{D1B5147D-F11D-43BB-8E37-23498A4A4E71}" type="slidenum">
              <a:rPr lang="en-US" smtClean="0"/>
              <a:t>37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51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and Development Phase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Discussion:</a:t>
            </a:r>
          </a:p>
          <a:p>
            <a:pPr lvl="1"/>
            <a:r>
              <a:rPr lang="en-US" dirty="0"/>
              <a:t>What code words have you used to cancel or call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off an </a:t>
            </a:r>
            <a:r>
              <a:rPr lang="en-US" dirty="0"/>
              <a:t>exercise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3.</a:t>
            </a:r>
            <a:fld id="{36232454-6D5B-4C59-BC03-C674ED290099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65955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Conduct Phase</a:t>
            </a:r>
          </a:p>
        </p:txBody>
      </p:sp>
      <p:sp>
        <p:nvSpPr>
          <p:cNvPr id="3994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conduct a successful exercise:</a:t>
            </a:r>
          </a:p>
          <a:p>
            <a:pPr lvl="1"/>
            <a:r>
              <a:rPr lang="en-US" dirty="0" smtClean="0"/>
              <a:t>Show up on time</a:t>
            </a:r>
          </a:p>
          <a:p>
            <a:pPr lvl="1"/>
            <a:r>
              <a:rPr lang="en-US" dirty="0" smtClean="0"/>
              <a:t>Read briefing materials</a:t>
            </a:r>
          </a:p>
          <a:p>
            <a:pPr lvl="1"/>
            <a:r>
              <a:rPr lang="en-US" dirty="0" smtClean="0"/>
              <a:t>Understand roles/responsibilities</a:t>
            </a:r>
          </a:p>
          <a:p>
            <a:pPr lvl="1"/>
            <a:r>
              <a:rPr lang="en-US" dirty="0" smtClean="0"/>
              <a:t>Foster realism</a:t>
            </a:r>
          </a:p>
          <a:p>
            <a:pPr lvl="1"/>
            <a:r>
              <a:rPr lang="en-US" dirty="0" smtClean="0"/>
              <a:t>Test communications</a:t>
            </a:r>
          </a:p>
          <a:p>
            <a:pPr lvl="1"/>
            <a:r>
              <a:rPr lang="en-US" dirty="0" smtClean="0"/>
              <a:t>Test equipment and gear</a:t>
            </a:r>
          </a:p>
          <a:p>
            <a:pPr lvl="1"/>
            <a:r>
              <a:rPr lang="en-US" dirty="0" smtClean="0"/>
              <a:t>Stay in your role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3.</a:t>
            </a:r>
            <a:fld id="{80A8910D-29FA-44C6-BAD2-ACC63E5A229D}" type="slidenum">
              <a:rPr lang="en-US" smtClean="0"/>
              <a:t>39</a:t>
            </a:fld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GRAPHIC: A graphic showing the HSEEP Exercise Cycle. Design and Development leads to Conduct, which leads to Evaluation, Which leads to Improvement Planning, which leads back to Design and Development.</a:t>
            </a:r>
          </a:p>
        </p:txBody>
      </p:sp>
      <p:pic>
        <p:nvPicPr>
          <p:cNvPr id="6" name="Content Placeholder 4" descr="A graphic showing the HSEEP Exercise Cycle. Design and Development leads to Conduct, which leads to Evaluation, Which leads to Improvement Planning, which leads back to Design and Development." title="Graphic: HSEEP Exercise Cycl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05600" y="3657600"/>
            <a:ext cx="2105873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27742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Conduct </a:t>
            </a:r>
            <a:r>
              <a:rPr lang="en-US" dirty="0" smtClean="0"/>
              <a:t>Phase (cont’d.)</a:t>
            </a:r>
          </a:p>
        </p:txBody>
      </p:sp>
      <p:sp>
        <p:nvSpPr>
          <p:cNvPr id="4301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Exercise play rules:</a:t>
            </a:r>
          </a:p>
          <a:p>
            <a:r>
              <a:rPr lang="en-US" dirty="0" smtClean="0"/>
              <a:t>Establish the parameters that participants follow</a:t>
            </a:r>
          </a:p>
          <a:p>
            <a:r>
              <a:rPr lang="en-US" dirty="0" smtClean="0"/>
              <a:t>Describe appropriate </a:t>
            </a:r>
            <a:br>
              <a:rPr lang="en-US" dirty="0" smtClean="0"/>
            </a:br>
            <a:r>
              <a:rPr lang="en-US" dirty="0" smtClean="0"/>
              <a:t>behavior when:</a:t>
            </a:r>
          </a:p>
          <a:p>
            <a:pPr lvl="1"/>
            <a:r>
              <a:rPr lang="en-US" dirty="0" smtClean="0"/>
              <a:t>Physical contact is </a:t>
            </a:r>
            <a:br>
              <a:rPr lang="en-US" dirty="0" smtClean="0"/>
            </a:br>
            <a:r>
              <a:rPr lang="en-US" dirty="0" smtClean="0"/>
              <a:t>necessary</a:t>
            </a:r>
          </a:p>
          <a:p>
            <a:pPr lvl="1"/>
            <a:r>
              <a:rPr lang="en-US" dirty="0" smtClean="0"/>
              <a:t>Participant actions </a:t>
            </a:r>
            <a:br>
              <a:rPr lang="en-US" dirty="0" smtClean="0"/>
            </a:br>
            <a:r>
              <a:rPr lang="en-US" dirty="0" smtClean="0"/>
              <a:t>become overemotional </a:t>
            </a:r>
            <a:br>
              <a:rPr lang="en-US" dirty="0" smtClean="0"/>
            </a:br>
            <a:r>
              <a:rPr lang="en-US" dirty="0" smtClean="0"/>
              <a:t>or excessive</a:t>
            </a:r>
          </a:p>
          <a:p>
            <a:r>
              <a:rPr lang="en-US" dirty="0" smtClean="0"/>
              <a:t>Do not fight the scenario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3.</a:t>
            </a:r>
            <a:fld id="{CB4E6D2A-2A92-43A4-B700-180E3407A22B}" type="slidenum">
              <a:rPr lang="en-US" smtClean="0"/>
              <a:t>40</a:t>
            </a:fld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PHOTO: Emergency responders practice in full HAZMAT gear.</a:t>
            </a:r>
          </a:p>
        </p:txBody>
      </p:sp>
      <p:pic>
        <p:nvPicPr>
          <p:cNvPr id="5" name="Picture 4" descr="Emergency responders practice in full HAZMAT gear." title="Photo: HAZMAT"/>
          <p:cNvPicPr>
            <a:picLocks noChangeAspect="1" noChangeArrowheads="1"/>
          </p:cNvPicPr>
          <p:nvPr/>
        </p:nvPicPr>
        <p:blipFill rotWithShape="1">
          <a:blip r:embed="rId4" cstate="print"/>
          <a:srcRect l="3238" t="2930" r="6311" b="9167"/>
          <a:stretch/>
        </p:blipFill>
        <p:spPr bwMode="auto">
          <a:xfrm>
            <a:off x="5181599" y="2819399"/>
            <a:ext cx="3579003" cy="2496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495800" y="5392579"/>
            <a:ext cx="42862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 smtClean="0"/>
              <a:t>FEMA News Photo</a:t>
            </a:r>
            <a:endParaRPr lang="en-US" sz="1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89848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Conduct Phase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Exercise play </a:t>
            </a:r>
            <a:r>
              <a:rPr lang="en-US" dirty="0" smtClean="0"/>
              <a:t>rules (cont’d.):</a:t>
            </a:r>
            <a:endParaRPr lang="en-US" dirty="0"/>
          </a:p>
          <a:p>
            <a:r>
              <a:rPr lang="en-US" dirty="0" smtClean="0"/>
              <a:t>Established before the exercise to prevent physical harm and property damage</a:t>
            </a:r>
          </a:p>
          <a:p>
            <a:r>
              <a:rPr lang="en-US" dirty="0" smtClean="0"/>
              <a:t>Written rules should be provided to all parties in advance when victim/actor play is involved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3.</a:t>
            </a:r>
            <a:fld id="{926DF912-FF65-47EF-9AAB-51164DB96C2A}" type="slidenum">
              <a:rPr lang="en-US" smtClean="0"/>
              <a:t>41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3326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Conduct Phase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458200" cy="4191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Exercise play </a:t>
            </a:r>
            <a:r>
              <a:rPr lang="en-US" dirty="0" smtClean="0"/>
              <a:t>rules (cont’d.):</a:t>
            </a:r>
            <a:endParaRPr lang="en-US" dirty="0"/>
          </a:p>
          <a:p>
            <a:pPr marL="285750" lvl="1">
              <a:lnSpc>
                <a:spcPts val="2900"/>
              </a:lnSpc>
              <a:spcBef>
                <a:spcPts val="1200"/>
              </a:spcBef>
              <a:buSzPct val="121000"/>
              <a:buFont typeface="Arial" pitchFamily="34" charset="0"/>
              <a:buChar char="•"/>
            </a:pPr>
            <a:r>
              <a:rPr lang="en-US" sz="2800" dirty="0" smtClean="0"/>
              <a:t>Documented </a:t>
            </a:r>
            <a:r>
              <a:rPr lang="en-US" sz="2800" dirty="0"/>
              <a:t>in Extent of Play Agreements (XPAs)</a:t>
            </a:r>
          </a:p>
          <a:p>
            <a:r>
              <a:rPr lang="en-US" dirty="0" smtClean="0"/>
              <a:t>XPAs:</a:t>
            </a:r>
          </a:p>
          <a:p>
            <a:pPr lvl="1">
              <a:lnSpc>
                <a:spcPts val="2600"/>
              </a:lnSpc>
            </a:pPr>
            <a:r>
              <a:rPr lang="en-US" dirty="0" smtClean="0"/>
              <a:t>Are </a:t>
            </a:r>
            <a:r>
              <a:rPr lang="en-US" dirty="0"/>
              <a:t>formed between exercise participants and the exercise sponsor</a:t>
            </a:r>
            <a:endParaRPr lang="en-US" dirty="0" smtClean="0"/>
          </a:p>
          <a:p>
            <a:pPr lvl="1">
              <a:lnSpc>
                <a:spcPts val="2600"/>
              </a:lnSpc>
            </a:pPr>
            <a:r>
              <a:rPr lang="en-US" dirty="0" smtClean="0"/>
              <a:t>Define </a:t>
            </a:r>
            <a:r>
              <a:rPr lang="en-US" dirty="0"/>
              <a:t>the organizations participating in the </a:t>
            </a:r>
            <a:r>
              <a:rPr lang="en-US" dirty="0" smtClean="0"/>
              <a:t>exercise </a:t>
            </a:r>
            <a:r>
              <a:rPr lang="en-US" dirty="0"/>
              <a:t>as well as their extent of play</a:t>
            </a:r>
          </a:p>
          <a:p>
            <a:pPr lvl="1">
              <a:lnSpc>
                <a:spcPts val="2600"/>
              </a:lnSpc>
            </a:pPr>
            <a:r>
              <a:rPr lang="en-US" dirty="0" smtClean="0"/>
              <a:t>Are vital </a:t>
            </a:r>
            <a:r>
              <a:rPr lang="en-US" dirty="0"/>
              <a:t>to the planning of the exercise, recruitment of evaluators, and development of support </a:t>
            </a:r>
            <a:r>
              <a:rPr lang="en-US" dirty="0" smtClean="0"/>
              <a:t>requirements</a:t>
            </a:r>
          </a:p>
          <a:p>
            <a:pPr>
              <a:lnSpc>
                <a:spcPts val="2700"/>
              </a:lnSpc>
            </a:pPr>
            <a:r>
              <a:rPr lang="en-US" dirty="0" smtClean="0"/>
              <a:t>Sample XPA – Handout, shared drive 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3.</a:t>
            </a:r>
            <a:fld id="{926DF912-FF65-47EF-9AAB-51164DB96C2A}" type="slidenum">
              <a:rPr lang="en-US" smtClean="0"/>
              <a:t>42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84914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and Development Phase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Discussion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Who has </a:t>
            </a:r>
            <a:r>
              <a:rPr lang="en-US" dirty="0"/>
              <a:t>worked with outside agencies/departments that required an </a:t>
            </a:r>
            <a:r>
              <a:rPr lang="en-US" dirty="0" smtClean="0"/>
              <a:t>XPA?  </a:t>
            </a:r>
          </a:p>
          <a:p>
            <a:pPr lvl="1"/>
            <a:r>
              <a:rPr lang="en-US" dirty="0" smtClean="0"/>
              <a:t>What was your experience?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3.</a:t>
            </a:r>
            <a:fld id="{36232454-6D5B-4C59-BC03-C674ED290099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47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Conduct Phase (cont’d.)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Exercise Staff</a:t>
            </a:r>
          </a:p>
          <a:p>
            <a:pPr lvl="1"/>
            <a:r>
              <a:rPr lang="en-US" dirty="0" smtClean="0"/>
              <a:t>All staff (Controllers, Simulators, and Evaluators) should keep logs</a:t>
            </a:r>
          </a:p>
          <a:p>
            <a:pPr lvl="2"/>
            <a:r>
              <a:rPr lang="en-US" dirty="0" smtClean="0"/>
              <a:t>Exercise packets should be issued</a:t>
            </a:r>
          </a:p>
          <a:p>
            <a:pPr lvl="2"/>
            <a:r>
              <a:rPr lang="en-US" dirty="0" smtClean="0"/>
              <a:t>Radios and recording devices may be issued</a:t>
            </a:r>
          </a:p>
          <a:p>
            <a:pPr lvl="2"/>
            <a:r>
              <a:rPr lang="en-US" dirty="0" smtClean="0"/>
              <a:t>All should have distinctive identification</a:t>
            </a:r>
          </a:p>
          <a:p>
            <a:pPr lvl="3"/>
            <a:r>
              <a:rPr lang="en-US" dirty="0" smtClean="0"/>
              <a:t>Badges, armbands, hats, T-shirts, etc.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3.</a:t>
            </a:r>
            <a:fld id="{079CBD6A-B6BD-432F-BC80-1FA87473133B}" type="slidenum">
              <a:rPr lang="en-US" smtClean="0"/>
              <a:t>44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32597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Evaluation Phase</a:t>
            </a:r>
          </a:p>
        </p:txBody>
      </p:sp>
      <p:sp>
        <p:nvSpPr>
          <p:cNvPr id="4403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Player Hot Wash  </a:t>
            </a:r>
          </a:p>
          <a:p>
            <a:pPr lvl="1"/>
            <a:r>
              <a:rPr lang="en-US" dirty="0" smtClean="0"/>
              <a:t>Should occur immediately after exercise conduct </a:t>
            </a:r>
          </a:p>
          <a:p>
            <a:pPr lvl="1"/>
            <a:r>
              <a:rPr lang="en-US" dirty="0" smtClean="0"/>
              <a:t>Includes completing the participant feedback forms</a:t>
            </a:r>
            <a:endParaRPr lang="en-US" dirty="0"/>
          </a:p>
          <a:p>
            <a:r>
              <a:rPr lang="en-US" dirty="0" smtClean="0"/>
              <a:t>Controller/Evaluator Debriefing</a:t>
            </a:r>
          </a:p>
          <a:p>
            <a:pPr lvl="1"/>
            <a:r>
              <a:rPr lang="en-US" dirty="0" smtClean="0"/>
              <a:t>Should occur as soon as possible after EndEx</a:t>
            </a:r>
          </a:p>
          <a:p>
            <a:pPr lvl="1"/>
            <a:r>
              <a:rPr lang="en-US" dirty="0" smtClean="0"/>
              <a:t>No player involvement</a:t>
            </a:r>
          </a:p>
          <a:p>
            <a:r>
              <a:rPr lang="en-US" dirty="0" smtClean="0"/>
              <a:t>Draft AAR</a:t>
            </a:r>
            <a:endParaRPr lang="en-US" dirty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3.</a:t>
            </a:r>
            <a:fld id="{77C54C28-DF7D-4BD5-B23F-EBB6B848277E}" type="slidenum">
              <a:rPr lang="en-US" smtClean="0"/>
              <a:t>45</a:t>
            </a:fld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GRAPHIC: A graphic showing the HSEEP Exercise Cycle. Design and Development leads to Conduct, which leads to Evaluation, </a:t>
            </a:r>
            <a:r>
              <a:rPr lang="en-US" dirty="0" smtClean="0"/>
              <a:t>which </a:t>
            </a:r>
            <a:r>
              <a:rPr lang="en-US" dirty="0"/>
              <a:t>leads to Improvement Planning, which leads back to Design and Development.</a:t>
            </a:r>
          </a:p>
        </p:txBody>
      </p:sp>
      <p:pic>
        <p:nvPicPr>
          <p:cNvPr id="5" name="Content Placeholder 4" descr="A graphic showing the HSEEP Exercise Cycle. Design and Development leads to Conduct, which leads to Evaluation, Which leads to Improvement Planning, which leads back to Design and Development." title="Graphic: HSEEP Exercise Cycl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05600" y="3657600"/>
            <a:ext cx="2105873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11517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Improvement Planning Phase</a:t>
            </a:r>
          </a:p>
        </p:txBody>
      </p:sp>
      <p:sp>
        <p:nvSpPr>
          <p:cNvPr id="4506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Follow up on AAR corrective actions that are listed in the Improvement Plan (IP)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3.</a:t>
            </a:r>
            <a:fld id="{E5B22CE1-33B5-40A0-8D62-095E54BEDCC5}" type="slidenum">
              <a:rPr lang="en-US" smtClean="0"/>
              <a:t>46</a:t>
            </a:fld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GRAPHIC: A graphic showing the HSEEP Exercise Cycle. Design and Development leads to Conduct, which leads to Evaluation, Which leads to Improvement Planning, which leads back to Design and Development.</a:t>
            </a:r>
          </a:p>
        </p:txBody>
      </p:sp>
      <p:pic>
        <p:nvPicPr>
          <p:cNvPr id="5" name="Content Placeholder 4" descr="A graphic showing the HSEEP Exercise Cycle. Design and Development leads to Conduct, which leads to Evaluation, Which leads to Improvement Planning, which leads back to Design and Development." title="Graphic: HSEEP Exercise Cycl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05600" y="3657600"/>
            <a:ext cx="2105873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73061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Improvement Planning </a:t>
            </a:r>
            <a:r>
              <a:rPr lang="en-US" dirty="0" smtClean="0"/>
              <a:t>Phase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Discussion:</a:t>
            </a:r>
          </a:p>
          <a:p>
            <a:pPr lvl="1"/>
            <a:r>
              <a:rPr lang="en-US" dirty="0"/>
              <a:t>If the agency responsible for a corrective action is outside of your area of control/responsibility, what strategies can be implemented to inquire about progress or completion of an improvement?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3.</a:t>
            </a:r>
            <a:fld id="{36232454-6D5B-4C59-BC03-C674ED290099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290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FSE 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Realism; simulates real-world response</a:t>
            </a:r>
          </a:p>
          <a:p>
            <a:r>
              <a:rPr lang="en-US" dirty="0" smtClean="0"/>
              <a:t>Fully validates plans/policies/procedures</a:t>
            </a:r>
          </a:p>
          <a:p>
            <a:r>
              <a:rPr lang="en-US" dirty="0" smtClean="0"/>
              <a:t>Tests equipment</a:t>
            </a:r>
          </a:p>
          <a:p>
            <a:r>
              <a:rPr lang="en-US" dirty="0" smtClean="0"/>
              <a:t>Validates lessons learned from previous exercises</a:t>
            </a:r>
          </a:p>
          <a:p>
            <a:r>
              <a:rPr lang="en-US" dirty="0" smtClean="0"/>
              <a:t>Strengthens </a:t>
            </a:r>
            <a:r>
              <a:rPr lang="en-US" dirty="0"/>
              <a:t>w</a:t>
            </a:r>
            <a:r>
              <a:rPr lang="en-US" dirty="0" smtClean="0"/>
              <a:t>hole community relationships</a:t>
            </a:r>
          </a:p>
          <a:p>
            <a:r>
              <a:rPr lang="en-US" dirty="0" smtClean="0"/>
              <a:t>Creates public awareness</a:t>
            </a:r>
          </a:p>
          <a:p>
            <a:r>
              <a:rPr lang="en-US" dirty="0" smtClean="0"/>
              <a:t>Verifies capabilities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3.</a:t>
            </a:r>
            <a:fld id="{36232454-6D5B-4C59-BC03-C674ED290099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16063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Improvement Planning </a:t>
            </a:r>
            <a:r>
              <a:rPr lang="en-US" dirty="0" smtClean="0"/>
              <a:t>Phase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Discussion:</a:t>
            </a:r>
          </a:p>
          <a:p>
            <a:pPr lvl="1"/>
            <a:r>
              <a:rPr lang="en-US" dirty="0"/>
              <a:t>What are </a:t>
            </a:r>
            <a:r>
              <a:rPr lang="en-US" dirty="0" smtClean="0"/>
              <a:t>some other </a:t>
            </a:r>
            <a:r>
              <a:rPr lang="en-US" dirty="0"/>
              <a:t>benefits of </a:t>
            </a:r>
            <a:r>
              <a:rPr lang="en-US" dirty="0" smtClean="0"/>
              <a:t>an </a:t>
            </a:r>
            <a:r>
              <a:rPr lang="en-US" dirty="0"/>
              <a:t>FSE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3.</a:t>
            </a:r>
            <a:fld id="{36232454-6D5B-4C59-BC03-C674ED290099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582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FSE Challenges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Exercise can take a life of its own</a:t>
            </a:r>
          </a:p>
          <a:p>
            <a:pPr lvl="1"/>
            <a:r>
              <a:rPr lang="en-US" dirty="0" smtClean="0"/>
              <a:t>Go into left field</a:t>
            </a:r>
          </a:p>
          <a:p>
            <a:pPr lvl="1"/>
            <a:r>
              <a:rPr lang="en-US" dirty="0" smtClean="0"/>
              <a:t>Deal with issues not intended</a:t>
            </a:r>
          </a:p>
          <a:p>
            <a:r>
              <a:rPr lang="en-US" dirty="0" smtClean="0"/>
              <a:t>Weather does not always cooperate</a:t>
            </a:r>
          </a:p>
          <a:p>
            <a:pPr lvl="1"/>
            <a:r>
              <a:rPr lang="en-US" dirty="0" smtClean="0"/>
              <a:t>Rain</a:t>
            </a:r>
          </a:p>
          <a:p>
            <a:pPr lvl="1"/>
            <a:r>
              <a:rPr lang="en-US" dirty="0" smtClean="0"/>
              <a:t>Wind direction</a:t>
            </a:r>
          </a:p>
          <a:p>
            <a:pPr lvl="1"/>
            <a:r>
              <a:rPr lang="en-US" dirty="0" smtClean="0"/>
              <a:t>Extreme temperature </a:t>
            </a:r>
          </a:p>
          <a:p>
            <a:pPr lvl="2"/>
            <a:r>
              <a:rPr lang="en-US" dirty="0" smtClean="0"/>
              <a:t>Safety concerns</a:t>
            </a:r>
          </a:p>
          <a:p>
            <a:r>
              <a:rPr lang="en-US" dirty="0" smtClean="0"/>
              <a:t>Time conducted (daytime vs. nighttime)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3.</a:t>
            </a:r>
            <a:fld id="{2B65802D-99E2-42DA-8E64-98BFFC0B4A33}" type="slidenum">
              <a:rPr lang="en-US" smtClean="0"/>
              <a:t>50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3965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FSE Challenges (cont’d.)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Personnel, equipment, and response capabilities</a:t>
            </a:r>
          </a:p>
          <a:p>
            <a:pPr lvl="1"/>
            <a:r>
              <a:rPr lang="en-US" dirty="0" smtClean="0"/>
              <a:t>May not be available and may be simulated</a:t>
            </a:r>
          </a:p>
          <a:p>
            <a:pPr lvl="1"/>
            <a:r>
              <a:rPr lang="en-US" dirty="0" smtClean="0"/>
              <a:t>May need to leave for an actual emergency</a:t>
            </a:r>
          </a:p>
          <a:p>
            <a:pPr lvl="1"/>
            <a:r>
              <a:rPr lang="en-US" dirty="0" smtClean="0"/>
              <a:t>Budget/cost</a:t>
            </a:r>
          </a:p>
          <a:p>
            <a:pPr lvl="1"/>
            <a:r>
              <a:rPr lang="en-US" dirty="0" smtClean="0"/>
              <a:t>Obtaining adequate facilities/space to accommodate the footprint of the exercise</a:t>
            </a:r>
          </a:p>
          <a:p>
            <a:r>
              <a:rPr lang="en-US" dirty="0"/>
              <a:t>FSEs can be hard to manage</a:t>
            </a:r>
          </a:p>
          <a:p>
            <a:pPr lvl="1"/>
            <a:r>
              <a:rPr lang="en-US" dirty="0" smtClean="0"/>
              <a:t>Information flow back </a:t>
            </a:r>
            <a:r>
              <a:rPr lang="en-US" dirty="0"/>
              <a:t>to the </a:t>
            </a:r>
            <a:r>
              <a:rPr lang="en-US" dirty="0" smtClean="0"/>
              <a:t>SimCell </a:t>
            </a:r>
            <a:r>
              <a:rPr lang="en-US" dirty="0"/>
              <a:t>can be delayed</a:t>
            </a:r>
          </a:p>
          <a:p>
            <a:pPr lvl="1"/>
            <a:r>
              <a:rPr lang="en-US" dirty="0"/>
              <a:t>Expected actions are </a:t>
            </a:r>
            <a:r>
              <a:rPr lang="en-US" dirty="0" smtClean="0"/>
              <a:t>variable—exercise play cannot be predicted or easily controlled</a:t>
            </a:r>
            <a:endParaRPr lang="en-US" dirty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3.</a:t>
            </a:r>
            <a:fld id="{6331ABA0-4139-468E-9B63-862447CE01EA}" type="slidenum">
              <a:rPr lang="en-US" smtClean="0"/>
              <a:t>51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54162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3.</a:t>
            </a:r>
            <a:fld id="{167A036F-738C-4416-983E-5B04119587A4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en-US" dirty="0" smtClean="0"/>
              <a:t>Activity </a:t>
            </a:r>
            <a:r>
              <a:rPr lang="en-US" dirty="0"/>
              <a:t>#1: </a:t>
            </a:r>
            <a:br>
              <a:rPr lang="en-US" dirty="0"/>
            </a:br>
            <a:r>
              <a:rPr lang="en-US" dirty="0"/>
              <a:t>Mitigating FSE </a:t>
            </a:r>
            <a:r>
              <a:rPr lang="en-US" dirty="0" smtClean="0"/>
              <a:t>Challenges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0812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Tips for FSE Success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Prior experience with other types of exercises</a:t>
            </a:r>
          </a:p>
          <a:p>
            <a:r>
              <a:rPr lang="en-US" dirty="0" smtClean="0"/>
              <a:t>Support and commitment from officials and emergency service organizations</a:t>
            </a:r>
          </a:p>
          <a:p>
            <a:r>
              <a:rPr lang="en-US" dirty="0" smtClean="0"/>
              <a:t>Appropriate physical facilities</a:t>
            </a:r>
          </a:p>
          <a:p>
            <a:r>
              <a:rPr lang="en-US" dirty="0" smtClean="0"/>
              <a:t>Adequate communication and location for Exercise Control Staff</a:t>
            </a:r>
          </a:p>
          <a:p>
            <a:r>
              <a:rPr lang="en-US" dirty="0" smtClean="0"/>
              <a:t>Adequate funding, labor, time, and commitment from participating agencies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3.</a:t>
            </a:r>
            <a:fld id="{93C12B9A-06C5-4C76-86B1-A01B66187FBA}" type="slidenum">
              <a:rPr lang="en-US" smtClean="0"/>
              <a:t>53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45344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 for </a:t>
            </a:r>
            <a:r>
              <a:rPr lang="en-US" dirty="0" smtClean="0"/>
              <a:t>FSE Success </a:t>
            </a:r>
            <a:r>
              <a:rPr lang="en-US" dirty="0"/>
              <a:t>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Discussion:</a:t>
            </a:r>
          </a:p>
          <a:p>
            <a:pPr lvl="1"/>
            <a:r>
              <a:rPr lang="en-US" dirty="0" smtClean="0"/>
              <a:t>What are some other tips for a successful FSE?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3.</a:t>
            </a:r>
            <a:fld id="{167A036F-738C-4416-983E-5B04119587A4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5487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3.</a:t>
            </a:r>
            <a:fld id="{167A036F-738C-4416-983E-5B04119587A4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Panel Discussion:</a:t>
            </a:r>
            <a:br>
              <a:rPr lang="en-US" dirty="0" smtClean="0"/>
            </a:br>
            <a:r>
              <a:rPr lang="en-US" dirty="0"/>
              <a:t>Functional and Full-Scale SimCells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49802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Summary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this unit you learned:</a:t>
            </a:r>
          </a:p>
          <a:p>
            <a:pPr lvl="1"/>
            <a:r>
              <a:rPr lang="en-US" dirty="0" smtClean="0"/>
              <a:t>The characteristics of </a:t>
            </a:r>
            <a:r>
              <a:rPr lang="en-US" dirty="0"/>
              <a:t>an FSE </a:t>
            </a:r>
          </a:p>
          <a:p>
            <a:pPr lvl="1"/>
            <a:r>
              <a:rPr lang="en-US" dirty="0"/>
              <a:t>How the HSEEP Exercise Cycle applies to FSEs</a:t>
            </a:r>
          </a:p>
          <a:p>
            <a:pPr lvl="1"/>
            <a:r>
              <a:rPr lang="en-US" dirty="0"/>
              <a:t>The participants in an FSE</a:t>
            </a:r>
          </a:p>
          <a:p>
            <a:pPr lvl="1"/>
            <a:r>
              <a:rPr lang="en-US" dirty="0"/>
              <a:t>The </a:t>
            </a:r>
            <a:r>
              <a:rPr lang="en-US" dirty="0" smtClean="0"/>
              <a:t>benefits </a:t>
            </a:r>
            <a:r>
              <a:rPr lang="en-US" dirty="0"/>
              <a:t>and challenges of an FSE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3.</a:t>
            </a:r>
            <a:fld id="{E5C232B9-822B-4003-8524-DA9697084F0B}" type="slidenum">
              <a:rPr lang="en-US" smtClean="0"/>
              <a:t>56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8908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3.</a:t>
            </a:r>
            <a:fld id="{6F2F5824-0548-4E89-81D0-CED50C5F6223}" type="slidenum">
              <a:rPr lang="en-US" smtClean="0"/>
              <a:pPr/>
              <a:t>57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GRAPHIC: A stylized image of a question mark sitting on a puzzle piece.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55716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3.</a:t>
            </a:r>
            <a:fld id="{167A036F-738C-4416-983E-5B04119587A4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Proficiency Demonstration #1:</a:t>
            </a:r>
            <a:br>
              <a:rPr lang="en-US" dirty="0" smtClean="0"/>
            </a:br>
            <a:r>
              <a:rPr lang="en-US" dirty="0" smtClean="0"/>
              <a:t>Full-Scale Exercise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6465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#1: FSE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Proficiency </a:t>
            </a:r>
            <a:r>
              <a:rPr lang="en-US" dirty="0"/>
              <a:t>Demonstration </a:t>
            </a:r>
            <a:r>
              <a:rPr lang="en-US" dirty="0" smtClean="0"/>
              <a:t>#1 instruction sheets: </a:t>
            </a:r>
          </a:p>
          <a:p>
            <a:pPr lvl="1"/>
            <a:r>
              <a:rPr lang="en-US" dirty="0" smtClean="0"/>
              <a:t>Located </a:t>
            </a:r>
            <a:r>
              <a:rPr lang="en-US" dirty="0"/>
              <a:t>in </a:t>
            </a:r>
            <a:r>
              <a:rPr lang="en-US" dirty="0" smtClean="0"/>
              <a:t>your PGs</a:t>
            </a:r>
            <a:endParaRPr lang="en-US" dirty="0"/>
          </a:p>
          <a:p>
            <a:pPr lvl="1"/>
            <a:r>
              <a:rPr lang="en-US" dirty="0" smtClean="0"/>
              <a:t>Provide </a:t>
            </a:r>
            <a:r>
              <a:rPr lang="en-US" dirty="0"/>
              <a:t>all the instructions and information </a:t>
            </a:r>
            <a:r>
              <a:rPr lang="en-US" dirty="0" smtClean="0"/>
              <a:t>you need </a:t>
            </a:r>
            <a:r>
              <a:rPr lang="en-US" dirty="0"/>
              <a:t>for completing the Proficiency Demonstration, including all the information </a:t>
            </a:r>
            <a:r>
              <a:rPr lang="en-US" dirty="0" smtClean="0"/>
              <a:t>we are </a:t>
            </a:r>
            <a:r>
              <a:rPr lang="en-US" dirty="0"/>
              <a:t>about to go </a:t>
            </a:r>
            <a:r>
              <a:rPr lang="en-US" dirty="0" smtClean="0"/>
              <a:t>over</a:t>
            </a:r>
            <a:endParaRPr lang="en-US" dirty="0"/>
          </a:p>
          <a:p>
            <a:pPr lvl="1"/>
            <a:r>
              <a:rPr lang="en-US" dirty="0" smtClean="0"/>
              <a:t>Take </a:t>
            </a:r>
            <a:r>
              <a:rPr lang="en-US" dirty="0"/>
              <a:t>the instruction sheets with </a:t>
            </a:r>
            <a:r>
              <a:rPr lang="en-US" dirty="0" smtClean="0"/>
              <a:t>you </a:t>
            </a:r>
            <a:r>
              <a:rPr lang="en-US" dirty="0"/>
              <a:t>when </a:t>
            </a:r>
            <a:r>
              <a:rPr lang="en-US" dirty="0" smtClean="0"/>
              <a:t>you </a:t>
            </a:r>
            <a:r>
              <a:rPr lang="en-US" dirty="0"/>
              <a:t>go to </a:t>
            </a:r>
            <a:r>
              <a:rPr lang="en-US" dirty="0" smtClean="0"/>
              <a:t>your </a:t>
            </a:r>
            <a:r>
              <a:rPr lang="en-US" dirty="0"/>
              <a:t>breakout </a:t>
            </a:r>
            <a:r>
              <a:rPr lang="en-US" dirty="0" smtClean="0"/>
              <a:t>rooms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3.</a:t>
            </a:r>
            <a:fld id="{36232454-6D5B-4C59-BC03-C674ED290099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77994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Proficiency Demonstration #1: FSE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Purpose:</a:t>
            </a:r>
          </a:p>
          <a:p>
            <a:pPr lvl="1"/>
            <a:r>
              <a:rPr lang="en-US" dirty="0" smtClean="0"/>
              <a:t>Apply the Eight Exercise Design Steps and the Eight Exercise Evaluation Steps to design, develop, conduct, and evaluate an FSE</a:t>
            </a:r>
          </a:p>
          <a:p>
            <a:r>
              <a:rPr lang="en-US" dirty="0" smtClean="0"/>
              <a:t>This Proficiency Demonstration is composed of </a:t>
            </a:r>
            <a:br>
              <a:rPr lang="en-US" dirty="0" smtClean="0"/>
            </a:br>
            <a:r>
              <a:rPr lang="en-US" dirty="0" smtClean="0"/>
              <a:t>two parts:</a:t>
            </a:r>
          </a:p>
          <a:p>
            <a:pPr lvl="1"/>
            <a:r>
              <a:rPr lang="en-US" dirty="0" smtClean="0"/>
              <a:t>In Part 1 you will design, develop, and conduct an FSE</a:t>
            </a:r>
          </a:p>
          <a:p>
            <a:pPr lvl="1"/>
            <a:r>
              <a:rPr lang="en-US" dirty="0" smtClean="0"/>
              <a:t>In Part 2 you will analyze the FSE evaluator’s data, develop an AAR/IP, and present a briefing on the findings and recommendations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3.</a:t>
            </a:r>
            <a:fld id="{36232454-6D5B-4C59-BC03-C674ED290099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2926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Proficiency Demonstration #1: FSE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Total time: 17 hours</a:t>
            </a:r>
          </a:p>
          <a:p>
            <a:pPr lvl="1"/>
            <a:r>
              <a:rPr lang="en-US" dirty="0" smtClean="0"/>
              <a:t>PART 1: Design, develop, and conduct an FSE:</a:t>
            </a:r>
          </a:p>
          <a:p>
            <a:pPr lvl="2"/>
            <a:r>
              <a:rPr lang="en-US" dirty="0" smtClean="0"/>
              <a:t>5 hours to develop the FSE</a:t>
            </a:r>
          </a:p>
          <a:p>
            <a:pPr lvl="2"/>
            <a:r>
              <a:rPr lang="en-US" dirty="0" smtClean="0"/>
              <a:t>8 hours to conduct the FSE:</a:t>
            </a:r>
          </a:p>
          <a:p>
            <a:pPr lvl="3"/>
            <a:r>
              <a:rPr lang="en-US" dirty="0" smtClean="0"/>
              <a:t>Four 2-hour rounds—each round comprises: </a:t>
            </a:r>
          </a:p>
          <a:p>
            <a:pPr lvl="4"/>
            <a:r>
              <a:rPr lang="en-US" dirty="0" smtClean="0"/>
              <a:t>15 minutes to conduct player and actor briefings</a:t>
            </a:r>
          </a:p>
          <a:p>
            <a:pPr lvl="4"/>
            <a:r>
              <a:rPr lang="en-US" dirty="0" smtClean="0"/>
              <a:t>15 minutes to set up</a:t>
            </a:r>
          </a:p>
          <a:p>
            <a:pPr lvl="4"/>
            <a:r>
              <a:rPr lang="en-US" dirty="0" smtClean="0"/>
              <a:t>1 hour to conduct the exercise</a:t>
            </a:r>
          </a:p>
          <a:p>
            <a:pPr lvl="4"/>
            <a:r>
              <a:rPr lang="en-US" dirty="0" smtClean="0"/>
              <a:t>15 minutes to conduct a Hot Wash</a:t>
            </a:r>
          </a:p>
          <a:p>
            <a:pPr lvl="4"/>
            <a:r>
              <a:rPr lang="en-US" dirty="0" smtClean="0"/>
              <a:t>15 minutes to reset for next round and take a break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3.</a:t>
            </a:r>
            <a:fld id="{36232454-6D5B-4C59-BC03-C674ED290099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9136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#1: FSE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Total time (cont’d.)</a:t>
            </a:r>
          </a:p>
          <a:p>
            <a:pPr lvl="1"/>
            <a:r>
              <a:rPr lang="en-US" dirty="0" smtClean="0"/>
              <a:t>PART 2: </a:t>
            </a:r>
            <a:r>
              <a:rPr lang="en-US" dirty="0"/>
              <a:t>Data analysis, AAR/IP development, and </a:t>
            </a:r>
            <a:r>
              <a:rPr lang="en-US" dirty="0" smtClean="0"/>
              <a:t>presentation:</a:t>
            </a:r>
          </a:p>
          <a:p>
            <a:pPr lvl="2"/>
            <a:r>
              <a:rPr lang="en-US" dirty="0"/>
              <a:t>2 hours to analyze data, develop AAR/IP, and develop briefing of AAR/IP findings</a:t>
            </a:r>
          </a:p>
          <a:p>
            <a:pPr lvl="2"/>
            <a:r>
              <a:rPr lang="en-US" dirty="0"/>
              <a:t>2 hours (four 30-minute presentations: 20 minutes for briefing, 10 minutes for Q&amp;A) to present </a:t>
            </a:r>
            <a:r>
              <a:rPr lang="en-US" dirty="0" smtClean="0"/>
              <a:t>findings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3.</a:t>
            </a:r>
            <a:fld id="{36232454-6D5B-4C59-BC03-C674ED290099}" type="slidenum">
              <a:rPr lang="en-US" smtClean="0"/>
              <a:pPr>
                <a:defRPr/>
              </a:pPr>
              <a:t>62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7688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Proficiency Demonstration #1: FSE (cont’d.)</a:t>
            </a:r>
            <a:endParaRPr lang="en-US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Deliverables</a:t>
            </a:r>
          </a:p>
          <a:p>
            <a:pPr lvl="1"/>
            <a:r>
              <a:rPr lang="en-US" dirty="0" smtClean="0"/>
              <a:t>PART 1: Design, develop, and conduct an FSE:</a:t>
            </a:r>
          </a:p>
          <a:p>
            <a:pPr marL="1085850" lvl="2" indent="-457200">
              <a:lnSpc>
                <a:spcPts val="2700"/>
              </a:lnSpc>
              <a:buFont typeface="+mj-lt"/>
              <a:buAutoNum type="arabicPeriod"/>
            </a:pPr>
            <a:r>
              <a:rPr lang="en-US" sz="2200" dirty="0" err="1" smtClean="0"/>
              <a:t>ExPlan</a:t>
            </a:r>
            <a:r>
              <a:rPr lang="en-US" sz="2200" dirty="0" smtClean="0"/>
              <a:t> </a:t>
            </a:r>
            <a:r>
              <a:rPr lang="en-US" sz="2200" dirty="0" smtClean="0"/>
              <a:t>(Word)</a:t>
            </a:r>
          </a:p>
          <a:p>
            <a:pPr marL="1085850" lvl="2" indent="-457200">
              <a:lnSpc>
                <a:spcPts val="2700"/>
              </a:lnSpc>
              <a:buFont typeface="+mj-lt"/>
              <a:buAutoNum type="arabicPeriod"/>
            </a:pPr>
            <a:r>
              <a:rPr lang="en-US" sz="2200" dirty="0" smtClean="0"/>
              <a:t>MSEL (format may vary) </a:t>
            </a:r>
          </a:p>
          <a:p>
            <a:pPr marL="1085850" lvl="2" indent="-457200">
              <a:lnSpc>
                <a:spcPts val="2700"/>
              </a:lnSpc>
              <a:buFont typeface="+mj-lt"/>
              <a:buAutoNum type="arabicPeriod"/>
            </a:pPr>
            <a:r>
              <a:rPr lang="en-US" sz="2200" dirty="0" smtClean="0"/>
              <a:t>Resource/decision tracking system (format may vary)</a:t>
            </a:r>
          </a:p>
          <a:p>
            <a:pPr marL="1085850" lvl="2" indent="-457200">
              <a:lnSpc>
                <a:spcPts val="2700"/>
              </a:lnSpc>
              <a:buFont typeface="+mj-lt"/>
              <a:buAutoNum type="arabicPeriod"/>
            </a:pPr>
            <a:r>
              <a:rPr lang="en-US" sz="2200" dirty="0" smtClean="0"/>
              <a:t>Inject tracking system (format may vary)</a:t>
            </a:r>
          </a:p>
          <a:p>
            <a:pPr marL="1085850" lvl="2" indent="-457200">
              <a:lnSpc>
                <a:spcPts val="2700"/>
              </a:lnSpc>
              <a:buFont typeface="+mj-lt"/>
              <a:buAutoNum type="arabicPeriod"/>
            </a:pPr>
            <a:r>
              <a:rPr lang="en-US" sz="2200" dirty="0" smtClean="0"/>
              <a:t>C/E Handbook (Word)</a:t>
            </a:r>
          </a:p>
          <a:p>
            <a:pPr marL="1085850" lvl="2" indent="-457200">
              <a:lnSpc>
                <a:spcPts val="2700"/>
              </a:lnSpc>
              <a:buFont typeface="+mj-lt"/>
              <a:buAutoNum type="arabicPeriod"/>
            </a:pPr>
            <a:r>
              <a:rPr lang="en-US" sz="2200" dirty="0" smtClean="0"/>
              <a:t>C/E Briefing (PPT)</a:t>
            </a:r>
          </a:p>
          <a:p>
            <a:pPr marL="1085850" lvl="2" indent="-457200">
              <a:lnSpc>
                <a:spcPts val="2700"/>
              </a:lnSpc>
              <a:buFont typeface="+mj-lt"/>
              <a:buAutoNum type="arabicPeriod"/>
            </a:pPr>
            <a:r>
              <a:rPr lang="en-US" sz="2200" dirty="0" smtClean="0"/>
              <a:t>Player briefing (PPT)</a:t>
            </a:r>
          </a:p>
          <a:p>
            <a:pPr marL="1085850" lvl="2" indent="-457200">
              <a:lnSpc>
                <a:spcPts val="2700"/>
              </a:lnSpc>
              <a:buFont typeface="+mj-lt"/>
              <a:buAutoNum type="arabicPeriod"/>
            </a:pPr>
            <a:r>
              <a:rPr lang="en-US" sz="2200" dirty="0"/>
              <a:t>Actor briefing (PPT</a:t>
            </a:r>
            <a:r>
              <a:rPr lang="en-US" sz="2200" dirty="0" smtClean="0"/>
              <a:t>)</a:t>
            </a: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3.</a:t>
            </a:r>
            <a:fld id="{36232454-6D5B-4C59-BC03-C674ED290099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0495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#1: FSE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4191000"/>
          </a:xfrm>
        </p:spPr>
        <p:txBody>
          <a:bodyPr/>
          <a:lstStyle/>
          <a:p>
            <a:r>
              <a:rPr lang="en-US" dirty="0" smtClean="0"/>
              <a:t>Deliverables (cont’d.)</a:t>
            </a:r>
            <a:endParaRPr lang="en-US" dirty="0"/>
          </a:p>
          <a:p>
            <a:pPr marL="1085850" lvl="2" indent="-457200">
              <a:buFont typeface="+mj-lt"/>
              <a:buAutoNum type="arabicPeriod" startAt="9"/>
            </a:pPr>
            <a:r>
              <a:rPr lang="en-US" sz="2200" dirty="0" smtClean="0"/>
              <a:t>Exercise </a:t>
            </a:r>
            <a:r>
              <a:rPr lang="en-US" sz="2200" dirty="0"/>
              <a:t>Evaluator Packets (EEGs, plans, maps) (</a:t>
            </a:r>
            <a:r>
              <a:rPr lang="en-US" sz="2200" dirty="0" smtClean="0"/>
              <a:t>Word)</a:t>
            </a:r>
            <a:endParaRPr lang="en-US" sz="2200" dirty="0"/>
          </a:p>
          <a:p>
            <a:pPr marL="1085850" lvl="2" indent="-457200">
              <a:buFont typeface="+mj-lt"/>
              <a:buAutoNum type="arabicPeriod" startAt="9"/>
            </a:pPr>
            <a:r>
              <a:rPr lang="en-US" sz="2200" dirty="0"/>
              <a:t>Participant Feedback Forms (</a:t>
            </a:r>
            <a:r>
              <a:rPr lang="en-US" sz="2200" dirty="0" smtClean="0"/>
              <a:t>Word)</a:t>
            </a:r>
          </a:p>
          <a:p>
            <a:pPr marL="1085850" lvl="2" indent="-457200">
              <a:buFont typeface="+mj-lt"/>
              <a:buAutoNum type="arabicPeriod" startAt="9"/>
            </a:pPr>
            <a:r>
              <a:rPr lang="en-US" sz="2200" dirty="0" smtClean="0"/>
              <a:t>Communication </a:t>
            </a:r>
            <a:r>
              <a:rPr lang="en-US" sz="2200" dirty="0" smtClean="0"/>
              <a:t>directory, based on the list </a:t>
            </a:r>
            <a:r>
              <a:rPr lang="en-US" sz="2200" dirty="0"/>
              <a:t>of </a:t>
            </a:r>
            <a:r>
              <a:rPr lang="en-US" sz="2200" dirty="0" smtClean="0"/>
              <a:t>position </a:t>
            </a:r>
            <a:r>
              <a:rPr lang="en-US" sz="2200" dirty="0"/>
              <a:t>assignments </a:t>
            </a:r>
            <a:r>
              <a:rPr lang="en-US" sz="2200" dirty="0" smtClean="0"/>
              <a:t>you choose (format </a:t>
            </a:r>
            <a:r>
              <a:rPr lang="en-US" sz="2200" dirty="0" smtClean="0"/>
              <a:t>may vary)</a:t>
            </a:r>
          </a:p>
          <a:p>
            <a:pPr marL="1085850" lvl="2" indent="-457200">
              <a:buFont typeface="+mj-lt"/>
              <a:buAutoNum type="arabicPeriod" startAt="9"/>
            </a:pPr>
            <a:r>
              <a:rPr lang="en-US" sz="2200" dirty="0"/>
              <a:t>Any data collection/analysis materials (formats </a:t>
            </a:r>
            <a:r>
              <a:rPr lang="en-US" sz="2200" dirty="0" smtClean="0"/>
              <a:t>may </a:t>
            </a:r>
            <a:r>
              <a:rPr lang="en-US" sz="2200" dirty="0"/>
              <a:t>vary</a:t>
            </a:r>
            <a:r>
              <a:rPr lang="en-US" sz="2200" dirty="0" smtClean="0"/>
              <a:t>)</a:t>
            </a: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3.</a:t>
            </a:r>
            <a:fld id="{36232454-6D5B-4C59-BC03-C674ED290099}" type="slidenum">
              <a:rPr lang="en-US" smtClean="0"/>
              <a:pPr>
                <a:defRPr/>
              </a:pPr>
              <a:t>64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9038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#1: FSE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Deliverables (cont’d.)</a:t>
            </a:r>
          </a:p>
          <a:p>
            <a:pPr lvl="1"/>
            <a:r>
              <a:rPr lang="en-US" dirty="0"/>
              <a:t>PART </a:t>
            </a:r>
            <a:r>
              <a:rPr lang="en-US" dirty="0" smtClean="0"/>
              <a:t>2: </a:t>
            </a:r>
            <a:r>
              <a:rPr lang="en-US" dirty="0"/>
              <a:t>Data analysis, AAR/IP development, and </a:t>
            </a:r>
            <a:r>
              <a:rPr lang="en-US" dirty="0" smtClean="0"/>
              <a:t>presentation:</a:t>
            </a:r>
            <a:endParaRPr lang="en-US" dirty="0"/>
          </a:p>
          <a:p>
            <a:pPr marL="1085850" lvl="2" indent="-514350">
              <a:buFont typeface="+mj-lt"/>
              <a:buAutoNum type="arabicPeriod"/>
            </a:pPr>
            <a:r>
              <a:rPr lang="en-US" dirty="0" smtClean="0"/>
              <a:t>AAR/IP (Word)</a:t>
            </a:r>
            <a:endParaRPr lang="en-US" dirty="0"/>
          </a:p>
          <a:p>
            <a:pPr marL="1085850" lvl="2" indent="-514350">
              <a:buFont typeface="+mj-lt"/>
              <a:buAutoNum type="arabicPeriod"/>
            </a:pPr>
            <a:r>
              <a:rPr lang="en-US" dirty="0"/>
              <a:t>20-minute briefing of AAR/IP findings (</a:t>
            </a:r>
            <a:r>
              <a:rPr lang="en-US" dirty="0" smtClean="0"/>
              <a:t>PPT)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3.</a:t>
            </a:r>
            <a:fld id="{36232454-6D5B-4C59-BC03-C674ED290099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8125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#1: FSE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05800" cy="4191000"/>
          </a:xfrm>
        </p:spPr>
        <p:txBody>
          <a:bodyPr/>
          <a:lstStyle/>
          <a:p>
            <a:r>
              <a:rPr lang="en-US" dirty="0"/>
              <a:t>Provided</a:t>
            </a:r>
            <a:r>
              <a:rPr lang="en-US" b="1" dirty="0"/>
              <a:t> </a:t>
            </a:r>
            <a:r>
              <a:rPr lang="en-US" dirty="0" smtClean="0"/>
              <a:t>Materials</a:t>
            </a:r>
            <a:r>
              <a:rPr lang="en-US" dirty="0" smtClean="0">
                <a:latin typeface="Arial Black" panose="020B0A04020102020204" pitchFamily="34" charset="0"/>
              </a:rPr>
              <a:t>—</a:t>
            </a:r>
            <a:r>
              <a:rPr lang="en-US" dirty="0" smtClean="0"/>
              <a:t>Located </a:t>
            </a:r>
            <a:r>
              <a:rPr lang="en-US" dirty="0"/>
              <a:t>on the shared drive:</a:t>
            </a:r>
          </a:p>
          <a:p>
            <a:pPr lvl="1"/>
            <a:r>
              <a:rPr lang="en-US" dirty="0" smtClean="0"/>
              <a:t>Maps </a:t>
            </a:r>
            <a:r>
              <a:rPr lang="en-US" dirty="0"/>
              <a:t>of </a:t>
            </a:r>
            <a:r>
              <a:rPr lang="en-US" dirty="0" smtClean="0"/>
              <a:t>venue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3.</a:t>
            </a:r>
            <a:fld id="{36232454-6D5B-4C59-BC03-C674ED290099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30821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#1: FSE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Scenario</a:t>
            </a:r>
          </a:p>
          <a:p>
            <a:pPr lvl="1"/>
            <a:r>
              <a:rPr lang="en-US" dirty="0"/>
              <a:t>PART 1: Design, develop, and conduct </a:t>
            </a:r>
            <a:r>
              <a:rPr lang="en-US" dirty="0" smtClean="0"/>
              <a:t>an FSE</a:t>
            </a:r>
            <a:r>
              <a:rPr lang="en-US" dirty="0"/>
              <a:t>:</a:t>
            </a:r>
          </a:p>
          <a:p>
            <a:pPr lvl="2"/>
            <a:r>
              <a:rPr lang="en-US" dirty="0"/>
              <a:t>Liberty County wants an FSE </a:t>
            </a:r>
            <a:r>
              <a:rPr lang="en-US" dirty="0" smtClean="0"/>
              <a:t>that builds on the core capabilities and scenario you developed during your Functional Exercise in E0133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3.</a:t>
            </a:r>
            <a:fld id="{36232454-6D5B-4C59-BC03-C674ED290099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5010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#1: FSE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4191000"/>
          </a:xfrm>
        </p:spPr>
        <p:txBody>
          <a:bodyPr/>
          <a:lstStyle/>
          <a:p>
            <a:r>
              <a:rPr lang="en-US" dirty="0" smtClean="0"/>
              <a:t>FSE Participants </a:t>
            </a:r>
            <a:endParaRPr lang="en-US" dirty="0" smtClean="0"/>
          </a:p>
          <a:p>
            <a:r>
              <a:rPr lang="en-US" dirty="0" smtClean="0"/>
              <a:t>The group in Control/Simulation will be responsible for assigning roles to </a:t>
            </a:r>
            <a:r>
              <a:rPr lang="en-US" dirty="0" err="1" smtClean="0"/>
              <a:t>memebers</a:t>
            </a:r>
            <a:r>
              <a:rPr lang="en-US" dirty="0" smtClean="0"/>
              <a:t> of the other three groups.  These can be anything that fit your exercise needs.</a:t>
            </a:r>
          </a:p>
          <a:p>
            <a:pPr lvl="1"/>
            <a:r>
              <a:rPr lang="en-US" dirty="0" smtClean="0"/>
              <a:t>Actors</a:t>
            </a:r>
          </a:p>
          <a:p>
            <a:pPr lvl="1"/>
            <a:r>
              <a:rPr lang="en-US" dirty="0" smtClean="0"/>
              <a:t>EOC Staff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3.</a:t>
            </a:r>
            <a:fld id="{36232454-6D5B-4C59-BC03-C674ED290099}" type="slidenum">
              <a:rPr lang="en-US" smtClean="0"/>
              <a:pPr>
                <a:defRPr/>
              </a:pPr>
              <a:t>68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4523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#1: FSE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191000"/>
          </a:xfrm>
        </p:spPr>
        <p:txBody>
          <a:bodyPr/>
          <a:lstStyle/>
          <a:p>
            <a:r>
              <a:rPr lang="en-US" dirty="0" smtClean="0"/>
              <a:t>FSE </a:t>
            </a:r>
            <a:r>
              <a:rPr lang="en-US" dirty="0"/>
              <a:t>Participant Identification</a:t>
            </a:r>
          </a:p>
          <a:p>
            <a:pPr lvl="1"/>
            <a:r>
              <a:rPr lang="en-US" dirty="0"/>
              <a:t>All FSE participants will receive badges identifying their </a:t>
            </a:r>
            <a:r>
              <a:rPr lang="en-US" dirty="0" smtClean="0"/>
              <a:t>assigned </a:t>
            </a:r>
            <a:r>
              <a:rPr lang="en-US" dirty="0" smtClean="0"/>
              <a:t>roles</a:t>
            </a:r>
          </a:p>
          <a:p>
            <a:pPr lvl="1"/>
            <a:r>
              <a:rPr lang="en-US" dirty="0" smtClean="0"/>
              <a:t>These badges will be provided by the Group in Control/</a:t>
            </a:r>
            <a:r>
              <a:rPr lang="en-US" dirty="0" err="1" smtClean="0"/>
              <a:t>Simuation</a:t>
            </a:r>
            <a:r>
              <a:rPr lang="en-US" dirty="0" smtClean="0"/>
              <a:t>/Evaluation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3.</a:t>
            </a:r>
            <a:fld id="{36232454-6D5B-4C59-BC03-C674ED290099}" type="slidenum">
              <a:rPr lang="en-US" smtClean="0"/>
              <a:pPr>
                <a:defRPr/>
              </a:pPr>
              <a:t>69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4980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#1: FSE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191000"/>
          </a:xfrm>
        </p:spPr>
        <p:txBody>
          <a:bodyPr/>
          <a:lstStyle/>
          <a:p>
            <a:r>
              <a:rPr lang="en-US" dirty="0" smtClean="0"/>
              <a:t>FSE Progression</a:t>
            </a:r>
            <a:endParaRPr lang="en-US" dirty="0"/>
          </a:p>
          <a:p>
            <a:pPr lvl="1"/>
            <a:r>
              <a:rPr lang="en-US" dirty="0" smtClean="0"/>
              <a:t>Four 2-hour rounds </a:t>
            </a:r>
            <a:r>
              <a:rPr lang="en-US" dirty="0"/>
              <a:t>of </a:t>
            </a:r>
            <a:r>
              <a:rPr lang="en-US" dirty="0" smtClean="0"/>
              <a:t>exercising—each round </a:t>
            </a:r>
            <a:br>
              <a:rPr lang="en-US" dirty="0" smtClean="0"/>
            </a:br>
            <a:r>
              <a:rPr lang="en-US" dirty="0" smtClean="0"/>
              <a:t>consists </a:t>
            </a:r>
            <a:r>
              <a:rPr lang="en-US" dirty="0"/>
              <a:t>of:</a:t>
            </a:r>
            <a:endParaRPr lang="en-US" dirty="0" smtClean="0"/>
          </a:p>
          <a:p>
            <a:pPr lvl="2"/>
            <a:r>
              <a:rPr lang="en-US" dirty="0"/>
              <a:t>15 minutes to conduct </a:t>
            </a:r>
            <a:r>
              <a:rPr lang="en-US" dirty="0" smtClean="0"/>
              <a:t>player, C/E, </a:t>
            </a:r>
            <a:r>
              <a:rPr lang="en-US" dirty="0"/>
              <a:t>and actor briefings</a:t>
            </a:r>
          </a:p>
          <a:p>
            <a:pPr lvl="2"/>
            <a:r>
              <a:rPr lang="en-US" dirty="0"/>
              <a:t>15 minutes to set up</a:t>
            </a:r>
          </a:p>
          <a:p>
            <a:pPr lvl="2"/>
            <a:r>
              <a:rPr lang="en-US" dirty="0"/>
              <a:t>1 hour to conduct the exercise</a:t>
            </a:r>
          </a:p>
          <a:p>
            <a:pPr lvl="2"/>
            <a:r>
              <a:rPr lang="en-US" dirty="0"/>
              <a:t>15 minutes to conduct </a:t>
            </a:r>
            <a:r>
              <a:rPr lang="en-US" dirty="0" smtClean="0"/>
              <a:t>a Hot Wash</a:t>
            </a:r>
            <a:endParaRPr lang="en-US" dirty="0"/>
          </a:p>
          <a:p>
            <a:pPr lvl="2"/>
            <a:r>
              <a:rPr lang="en-US" dirty="0"/>
              <a:t>15 minutes to reset for next round and take a </a:t>
            </a:r>
            <a:r>
              <a:rPr lang="en-US" dirty="0" smtClean="0"/>
              <a:t>break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3.</a:t>
            </a:r>
            <a:fld id="{36232454-6D5B-4C59-BC03-C674ED290099}" type="slidenum">
              <a:rPr lang="en-US" smtClean="0"/>
              <a:pPr>
                <a:defRPr/>
              </a:pPr>
              <a:t>70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05984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#1: FSE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191000"/>
          </a:xfrm>
        </p:spPr>
        <p:txBody>
          <a:bodyPr/>
          <a:lstStyle/>
          <a:p>
            <a:r>
              <a:rPr lang="en-US" dirty="0" smtClean="0"/>
              <a:t>Rounds will progress in Group order</a:t>
            </a:r>
          </a:p>
          <a:p>
            <a:r>
              <a:rPr lang="en-US" dirty="0" smtClean="0"/>
              <a:t>Round </a:t>
            </a:r>
            <a:r>
              <a:rPr lang="en-US" dirty="0"/>
              <a:t>1: </a:t>
            </a:r>
          </a:p>
          <a:p>
            <a:pPr lvl="1"/>
            <a:r>
              <a:rPr lang="en-US" dirty="0"/>
              <a:t>Group 1 is </a:t>
            </a:r>
            <a:r>
              <a:rPr lang="en-US" dirty="0" smtClean="0"/>
              <a:t>Control/Simulation/Evaluation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3.</a:t>
            </a:r>
            <a:fld id="{36232454-6D5B-4C59-BC03-C674ED290099}" type="slidenum">
              <a:rPr lang="en-US" smtClean="0"/>
              <a:pPr>
                <a:defRPr/>
              </a:pPr>
              <a:t>71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3749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#1: FSE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FSE Venues</a:t>
            </a:r>
          </a:p>
          <a:p>
            <a:pPr lvl="1"/>
            <a:r>
              <a:rPr lang="en-US" dirty="0"/>
              <a:t>S </a:t>
            </a:r>
            <a:r>
              <a:rPr lang="en-US" dirty="0" smtClean="0"/>
              <a:t>Building: SimCell and </a:t>
            </a:r>
            <a:r>
              <a:rPr lang="en-US" dirty="0" smtClean="0"/>
              <a:t>EOC (if needed)</a:t>
            </a:r>
          </a:p>
          <a:p>
            <a:pPr lvl="1"/>
            <a:r>
              <a:rPr lang="en-US" dirty="0" smtClean="0"/>
              <a:t>Gym (H Building)</a:t>
            </a:r>
          </a:p>
          <a:p>
            <a:pPr lvl="1"/>
            <a:r>
              <a:rPr lang="en-US" dirty="0" smtClean="0"/>
              <a:t>Command Post Pub (B Building)</a:t>
            </a:r>
          </a:p>
          <a:p>
            <a:pPr lvl="1"/>
            <a:r>
              <a:rPr lang="en-US" dirty="0" smtClean="0"/>
              <a:t>Toms Cabin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3.</a:t>
            </a:r>
            <a:fld id="{36232454-6D5B-4C59-BC03-C674ED290099}" type="slidenum">
              <a:rPr lang="en-US" smtClean="0"/>
              <a:pPr>
                <a:defRPr/>
              </a:pPr>
              <a:t>72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GRAPHIC: A map of the EMI Campus showing the location of the SimCell and </a:t>
            </a:r>
            <a:r>
              <a:rPr lang="en-US" dirty="0" smtClean="0"/>
              <a:t>EOC </a:t>
            </a:r>
            <a:r>
              <a:rPr lang="en-US" dirty="0"/>
              <a:t>in Building S at top center, the Hospital in Building H at lower right, and the Incident Site/Triage at lower left.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7371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#1: FSE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Assumptions/Artificialities</a:t>
            </a:r>
            <a:endParaRPr lang="en-US" dirty="0"/>
          </a:p>
          <a:p>
            <a:pPr lvl="1"/>
            <a:r>
              <a:rPr lang="en-US" dirty="0" smtClean="0"/>
              <a:t>The following assumptions/artificialities should be included in your exercise design:</a:t>
            </a:r>
          </a:p>
          <a:p>
            <a:pPr lvl="2"/>
            <a:r>
              <a:rPr lang="en-US" dirty="0" smtClean="0"/>
              <a:t>Any transportation needed will be simulated (ex: busses, ambulances, etc.)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3.</a:t>
            </a:r>
            <a:fld id="{36232454-6D5B-4C59-BC03-C674ED290099}" type="slidenum">
              <a:rPr lang="en-US" smtClean="0"/>
              <a:pPr>
                <a:defRPr/>
              </a:pPr>
              <a:t>73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52027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Proficiency Demonstration #1: FSE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Supplies </a:t>
            </a:r>
            <a:endParaRPr lang="en-US" dirty="0"/>
          </a:p>
          <a:p>
            <a:pPr lvl="1"/>
            <a:r>
              <a:rPr lang="en-US" dirty="0" smtClean="0"/>
              <a:t>Radios</a:t>
            </a:r>
          </a:p>
          <a:p>
            <a:pPr lvl="1"/>
            <a:r>
              <a:rPr lang="en-US" dirty="0" smtClean="0"/>
              <a:t>Traffic Cones</a:t>
            </a:r>
          </a:p>
          <a:p>
            <a:pPr lvl="1"/>
            <a:r>
              <a:rPr lang="en-US" dirty="0" smtClean="0"/>
              <a:t>Triage Tarps (if using)</a:t>
            </a:r>
            <a:endParaRPr lang="en-US" dirty="0"/>
          </a:p>
          <a:p>
            <a:pPr lvl="1"/>
            <a:r>
              <a:rPr lang="en-US" dirty="0"/>
              <a:t>Easel pads/markers for Hot Washes</a:t>
            </a:r>
          </a:p>
          <a:p>
            <a:pPr lvl="1"/>
            <a:r>
              <a:rPr lang="en-US" dirty="0" smtClean="0"/>
              <a:t>Clipboards </a:t>
            </a:r>
            <a:r>
              <a:rPr lang="en-US" dirty="0"/>
              <a:t>for evaluators and controllers</a:t>
            </a:r>
          </a:p>
          <a:p>
            <a:pPr lvl="1"/>
            <a:r>
              <a:rPr lang="en-US" dirty="0" smtClean="0"/>
              <a:t>Vests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3.</a:t>
            </a:r>
            <a:fld id="{36232454-6D5B-4C59-BC03-C674ED290099}" type="slidenum">
              <a:rPr lang="en-US" smtClean="0"/>
              <a:pPr/>
              <a:t>74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55926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Proficiency Demonstration #1: FSE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Scenario (cont’d.)</a:t>
            </a:r>
          </a:p>
          <a:p>
            <a:pPr lvl="1"/>
            <a:r>
              <a:rPr lang="en-US" dirty="0" smtClean="0"/>
              <a:t>PART 2: Data analysis, AAR/IP development, and presentation:</a:t>
            </a:r>
          </a:p>
          <a:p>
            <a:pPr lvl="2"/>
            <a:r>
              <a:rPr lang="en-US" dirty="0" smtClean="0"/>
              <a:t>After the four rounds of FSEs are completed, </a:t>
            </a:r>
            <a:br>
              <a:rPr lang="en-US" dirty="0" smtClean="0"/>
            </a:br>
            <a:r>
              <a:rPr lang="en-US" dirty="0" smtClean="0"/>
              <a:t>you will:</a:t>
            </a:r>
          </a:p>
          <a:p>
            <a:pPr lvl="3"/>
            <a:r>
              <a:rPr lang="en-US" dirty="0" smtClean="0"/>
              <a:t>Develop an AAR/IP using root cause analysis to analyze the data your evaluators collected during </a:t>
            </a:r>
            <a:br>
              <a:rPr lang="en-US" dirty="0" smtClean="0"/>
            </a:br>
            <a:r>
              <a:rPr lang="en-US" dirty="0" smtClean="0"/>
              <a:t>the FSE</a:t>
            </a:r>
          </a:p>
          <a:p>
            <a:pPr lvl="3"/>
            <a:r>
              <a:rPr lang="en-US" dirty="0" smtClean="0"/>
              <a:t>Create a 20-minute briefing about your AAR/IP, including your findings and recommendations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3.</a:t>
            </a:r>
            <a:fld id="{36232454-6D5B-4C59-BC03-C674ED290099}" type="slidenum">
              <a:rPr lang="en-US" smtClean="0"/>
              <a:pPr>
                <a:defRPr/>
              </a:pPr>
              <a:t>75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15384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Proficiency Demonstration #1: FSE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Group Roles</a:t>
            </a:r>
          </a:p>
          <a:p>
            <a:pPr lvl="1"/>
            <a:r>
              <a:rPr lang="en-US" dirty="0" smtClean="0"/>
              <a:t>Each group must fill the following roles:</a:t>
            </a:r>
          </a:p>
          <a:p>
            <a:pPr lvl="2"/>
            <a:r>
              <a:rPr lang="en-US" dirty="0" smtClean="0"/>
              <a:t>Group Leader (at least one)</a:t>
            </a:r>
          </a:p>
          <a:p>
            <a:pPr lvl="2"/>
            <a:r>
              <a:rPr lang="en-US" dirty="0" smtClean="0"/>
              <a:t>Scribe (at least one)</a:t>
            </a:r>
          </a:p>
          <a:p>
            <a:pPr lvl="2"/>
            <a:r>
              <a:rPr lang="en-US" dirty="0" smtClean="0"/>
              <a:t>Player/Actor Briefing Facilitator (only one)</a:t>
            </a:r>
          </a:p>
          <a:p>
            <a:pPr lvl="2"/>
            <a:r>
              <a:rPr lang="en-US" dirty="0" smtClean="0"/>
              <a:t>C/E Briefing Facilitator (only one)</a:t>
            </a:r>
          </a:p>
          <a:p>
            <a:pPr lvl="2"/>
            <a:r>
              <a:rPr lang="en-US" dirty="0" smtClean="0"/>
              <a:t>Hot Wash Facilitator (only one)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3.</a:t>
            </a:r>
            <a:fld id="{36232454-6D5B-4C59-BC03-C674ED290099}" type="slidenum">
              <a:rPr lang="en-US" smtClean="0"/>
              <a:pPr/>
              <a:t>76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0333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Note: Safety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Safety takes priority over exercise events</a:t>
            </a:r>
          </a:p>
          <a:p>
            <a:r>
              <a:rPr lang="en-US" dirty="0" smtClean="0"/>
              <a:t>Professional health and safety ethics should guide all participants to operate in their assigned roles in the safest manner possible</a:t>
            </a:r>
          </a:p>
          <a:p>
            <a:r>
              <a:rPr lang="en-US" dirty="0" smtClean="0"/>
              <a:t>Instructors will serves as Safety </a:t>
            </a:r>
            <a:r>
              <a:rPr lang="en-US" dirty="0" smtClean="0"/>
              <a:t>Officers, but you should assign your own during exercise conduct</a:t>
            </a:r>
          </a:p>
          <a:p>
            <a:r>
              <a:rPr lang="en-US" dirty="0" smtClean="0"/>
              <a:t>If you plan to ‘hide’ actors, you must pre-determine their location for accountability purposes.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3.</a:t>
            </a:r>
            <a:fld id="{36232454-6D5B-4C59-BC03-C674ED290099}" type="slidenum">
              <a:rPr lang="en-US" smtClean="0"/>
              <a:pPr/>
              <a:t>77</a:t>
            </a:fld>
            <a:endParaRPr lang="en-US" dirty="0"/>
          </a:p>
        </p:txBody>
      </p:sp>
      <p:sp>
        <p:nvSpPr>
          <p:cNvPr id="5" name="Pentagon 4" descr="Opens the next Unit" title="Next Unit Button">
            <a:hlinkClick r:id="rId3" action="ppaction://hlinkpres?slideindex=1&amp;slidetitle="/>
          </p:cNvPr>
          <p:cNvSpPr/>
          <p:nvPr/>
        </p:nvSpPr>
        <p:spPr bwMode="auto">
          <a:xfrm>
            <a:off x="8382000" y="5486400"/>
            <a:ext cx="609600" cy="228600"/>
          </a:xfrm>
          <a:prstGeom prst="homePlat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23314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7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Times New Roman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7-5-13</Template>
  <TotalTime>5198</TotalTime>
  <Words>3296</Words>
  <Application>Microsoft Office PowerPoint</Application>
  <PresentationFormat>On-screen Show (4:3)</PresentationFormat>
  <Paragraphs>556</Paragraphs>
  <Slides>77</Slides>
  <Notes>33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78" baseType="lpstr">
      <vt:lpstr>1_Default Design</vt:lpstr>
      <vt:lpstr>E136: MASTER EXERCISE PRACTITIONER  CAPSTONE COURSE</vt:lpstr>
      <vt:lpstr>Unit Objectives</vt:lpstr>
      <vt:lpstr>Unit Objectives (cont’d.)</vt:lpstr>
      <vt:lpstr>What is a Full-Scale Exercise?</vt:lpstr>
      <vt:lpstr>What is a Full-Scale Exercise? (cont’d.)</vt:lpstr>
      <vt:lpstr>What is a Full-Scale Exercise? (cont’d.)</vt:lpstr>
      <vt:lpstr>What is a Full-Scale Exercise? (cont’d.)</vt:lpstr>
      <vt:lpstr>What is a Full-Scale Exercise? (cont’d.)</vt:lpstr>
      <vt:lpstr>What is a Full-Scale Exercise? (cont’d.)</vt:lpstr>
      <vt:lpstr>What is a Full-Scale Exercise? (cont’d.)</vt:lpstr>
      <vt:lpstr>The HSEEP Exercise Cycle and FSEs</vt:lpstr>
      <vt:lpstr>Design and Development Phase</vt:lpstr>
      <vt:lpstr>Design and Development Phase (cont’d.)</vt:lpstr>
      <vt:lpstr>Design and Development Phase (cont’d.)</vt:lpstr>
      <vt:lpstr>Design and Development Phase (cont’d.)</vt:lpstr>
      <vt:lpstr>Design and Development Phase (cont’d.)</vt:lpstr>
      <vt:lpstr>Design and Development Phase (cont’d.)</vt:lpstr>
      <vt:lpstr>Design and Development Phase (cont’d.)</vt:lpstr>
      <vt:lpstr>Design and Development Phase (cont’d.)</vt:lpstr>
      <vt:lpstr>Design and Development Phase (cont’d.)</vt:lpstr>
      <vt:lpstr>Design and Development Phase (cont’d.)</vt:lpstr>
      <vt:lpstr>Design and Development Phase (cont’d.)</vt:lpstr>
      <vt:lpstr>Design and Development Phase (cont’d.)</vt:lpstr>
      <vt:lpstr>Design and Development Phase (cont’d.)</vt:lpstr>
      <vt:lpstr>Design and Development Phase (cont’d.)</vt:lpstr>
      <vt:lpstr>Design and Development Phase (cont’d.)</vt:lpstr>
      <vt:lpstr>Design and Development Phase (cont’d.)</vt:lpstr>
      <vt:lpstr>Design and Development Phase (cont’d.)</vt:lpstr>
      <vt:lpstr>Design and Development Phase (cont’d.)</vt:lpstr>
      <vt:lpstr>Design and Development Phase (cont’d.)</vt:lpstr>
      <vt:lpstr>Design and Development Phase (cont’d.)</vt:lpstr>
      <vt:lpstr>Design and Development Phase (cont’d.)</vt:lpstr>
      <vt:lpstr>Design and Development Phase (cont’d.)</vt:lpstr>
      <vt:lpstr>Design and Development Phase (cont’d.)</vt:lpstr>
      <vt:lpstr>Design and Development Phase (cont’d.)</vt:lpstr>
      <vt:lpstr>Design and Development Phase (cont’d.)</vt:lpstr>
      <vt:lpstr>Design and Development Phase (cont’d.)</vt:lpstr>
      <vt:lpstr>Design and Development Phase (cont’d.)</vt:lpstr>
      <vt:lpstr>Exercise Conduct Phase</vt:lpstr>
      <vt:lpstr>Exercise Conduct Phase (cont’d.)</vt:lpstr>
      <vt:lpstr>Exercise Conduct Phase (cont’d.)</vt:lpstr>
      <vt:lpstr>Exercise Conduct Phase (cont’d.)</vt:lpstr>
      <vt:lpstr>Design and Development Phase (cont’d.)</vt:lpstr>
      <vt:lpstr>Exercise Conduct Phase (cont’d.)</vt:lpstr>
      <vt:lpstr>Exercise Evaluation Phase</vt:lpstr>
      <vt:lpstr>Improvement Planning Phase</vt:lpstr>
      <vt:lpstr>Improvement Planning Phase (cont’d.)</vt:lpstr>
      <vt:lpstr>FSE Benefits</vt:lpstr>
      <vt:lpstr>Improvement Planning Phase (cont’d.)</vt:lpstr>
      <vt:lpstr>FSE Challenges</vt:lpstr>
      <vt:lpstr>FSE Challenges (cont’d.)</vt:lpstr>
      <vt:lpstr>Activity #1:  Mitigating FSE Challenges</vt:lpstr>
      <vt:lpstr>Tips for FSE Success</vt:lpstr>
      <vt:lpstr>Tips for FSE Success (cont’d.)</vt:lpstr>
      <vt:lpstr>Panel Discussion: Functional and Full-Scale SimCells</vt:lpstr>
      <vt:lpstr>Unit Summary</vt:lpstr>
      <vt:lpstr>Questions?</vt:lpstr>
      <vt:lpstr>Proficiency Demonstration #1: Full-Scale Exercise</vt:lpstr>
      <vt:lpstr>Proficiency Demonstration #1: FSE</vt:lpstr>
      <vt:lpstr>Proficiency Demonstration #1: FSE (cont’d.)</vt:lpstr>
      <vt:lpstr>Proficiency Demonstration #1: FSE (cont’d.)</vt:lpstr>
      <vt:lpstr>Proficiency Demonstration #1: FSE (cont’d.)</vt:lpstr>
      <vt:lpstr>Proficiency Demonstration #1: FSE (cont’d.)</vt:lpstr>
      <vt:lpstr>Proficiency Demonstration #1: FSE (cont’d.)</vt:lpstr>
      <vt:lpstr>Proficiency Demonstration #1: FSE (cont’d.)</vt:lpstr>
      <vt:lpstr>Proficiency Demonstration #1: FSE (cont’d.)</vt:lpstr>
      <vt:lpstr>Proficiency Demonstration #1: FSE (cont’d.)</vt:lpstr>
      <vt:lpstr>Proficiency Demonstration #1: FSE (cont’d.)</vt:lpstr>
      <vt:lpstr>Proficiency Demonstration #1: FSE (cont’d.)</vt:lpstr>
      <vt:lpstr>Proficiency Demonstration #1: FSE (cont’d.)</vt:lpstr>
      <vt:lpstr>Proficiency Demonstration #1: FSE (cont’d.)</vt:lpstr>
      <vt:lpstr>Proficiency Demonstration #1: FSE (cont’d.)</vt:lpstr>
      <vt:lpstr>Proficiency Demonstration #1: FSE (cont’d.)</vt:lpstr>
      <vt:lpstr>Proficiency Demonstration #1: FSE (cont’d.)</vt:lpstr>
      <vt:lpstr>Proficiency Demonstration #1: FSE (cont’d.)</vt:lpstr>
      <vt:lpstr>Proficiency Demonstration #1: FSE (cont’d.)</vt:lpstr>
      <vt:lpstr>Final Note: Safety</vt:lpstr>
    </vt:vector>
  </TitlesOfParts>
  <Company>CTEC,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E136 Unit 03 Slides</dc:title>
  <dc:subject>Master Exercise Practitioner Capstone Course</dc:subject>
  <dc:creator>FEMA EMI</dc:creator>
  <cp:lastModifiedBy>mvanaken</cp:lastModifiedBy>
  <cp:revision>294</cp:revision>
  <dcterms:created xsi:type="dcterms:W3CDTF">2013-07-16T19:17:33Z</dcterms:created>
  <dcterms:modified xsi:type="dcterms:W3CDTF">2015-05-05T15:24:57Z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F88CA2EE-0016-4ABF-9245-FD31050396EE</vt:lpwstr>
  </property>
  <property fmtid="{D5CDD505-2E9C-101B-9397-08002B2CF9AE}" pid="3" name="ArticulatePath">
    <vt:lpwstr>E136_Unit_03_Slides_Draft_1_Post-FG</vt:lpwstr>
  </property>
</Properties>
</file>