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82" r:id="rId4"/>
    <p:sldId id="283" r:id="rId5"/>
    <p:sldId id="286" r:id="rId6"/>
    <p:sldId id="284" r:id="rId7"/>
    <p:sldId id="285" r:id="rId8"/>
    <p:sldId id="288" r:id="rId9"/>
    <p:sldId id="289" r:id="rId10"/>
    <p:sldId id="290" r:id="rId11"/>
    <p:sldId id="287" r:id="rId12"/>
    <p:sldId id="281" r:id="rId13"/>
  </p:sldIdLst>
  <p:sldSz cx="9144000" cy="6858000" type="screen4x3"/>
  <p:notesSz cx="7010400" cy="92964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00"/>
    <a:srgbClr val="3333FF"/>
    <a:srgbClr val="660033"/>
    <a:srgbClr val="577054"/>
    <a:srgbClr val="3A4A38"/>
    <a:srgbClr val="D0D2CC"/>
    <a:srgbClr val="003366"/>
    <a:srgbClr val="00006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70" autoAdjust="0"/>
  </p:normalViewPr>
  <p:slideViewPr>
    <p:cSldViewPr>
      <p:cViewPr varScale="1">
        <p:scale>
          <a:sx n="81" d="100"/>
          <a:sy n="81" d="100"/>
        </p:scale>
        <p:origin x="108" y="294"/>
      </p:cViewPr>
      <p:guideLst>
        <p:guide orient="horz" pos="912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37A918-B923-4CB3-A3D6-7289AB35744C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7186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29032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50526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516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277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0192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649732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694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61695"/>
      </p:ext>
    </p:extLst>
  </p:cSld>
  <p:clrMapOvr>
    <a:masterClrMapping/>
  </p:clrMapOvr>
  <p:transition>
    <p:wipe dir="r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1596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5/12/2017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095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3585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8633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A stylized image of a question mark sitting on a puzzle piece." title="Graphic: Questio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26999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 2.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9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E136_Unit_03_Slides_Final.pptx" TargetMode="Externa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E136: </a:t>
            </a:r>
            <a:r>
              <a:rPr lang="en-US" dirty="0"/>
              <a:t>MASTER EXERCISE </a:t>
            </a:r>
            <a:r>
              <a:rPr lang="en-US" dirty="0" smtClean="0"/>
              <a:t>PRACTITIONER </a:t>
            </a:r>
            <a:br>
              <a:rPr lang="en-US" dirty="0" smtClean="0"/>
            </a:br>
            <a:r>
              <a:rPr lang="en-US" dirty="0" smtClean="0"/>
              <a:t>CAPSTONE COURSE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</a:t>
            </a:r>
            <a:r>
              <a:rPr lang="en-US" dirty="0" smtClean="0"/>
              <a:t>2: Exercise Evaluation</a:t>
            </a:r>
            <a:endParaRPr lang="en-US" sz="360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PHOTO</a:t>
            </a:r>
            <a:r>
              <a:rPr lang="en-US" dirty="0" smtClean="0"/>
              <a:t>: An </a:t>
            </a:r>
            <a:r>
              <a:rPr lang="en-US" dirty="0"/>
              <a:t>injured person is loaded into a helicopter for transport to a hospital.</a:t>
            </a:r>
          </a:p>
        </p:txBody>
      </p:sp>
      <p:pic>
        <p:nvPicPr>
          <p:cNvPr id="10" name="Picture 9" descr="An injured person is loaded into a helicopter for transport to a hospital." title="Photo: MedEvac"/>
          <p:cNvPicPr>
            <a:picLocks noChangeAspect="1" noChangeArrowheads="1"/>
          </p:cNvPicPr>
          <p:nvPr/>
        </p:nvPicPr>
        <p:blipFill>
          <a:blip r:embed="rId3" cstate="print"/>
          <a:srcRect l="28316" t="4623" r="2190" b="1009"/>
          <a:stretch>
            <a:fillRect/>
          </a:stretch>
        </p:blipFill>
        <p:spPr bwMode="auto">
          <a:xfrm>
            <a:off x="2438400" y="2390575"/>
            <a:ext cx="4286251" cy="285750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1" name="TextBox 5"/>
          <p:cNvSpPr txBox="1"/>
          <p:nvPr/>
        </p:nvSpPr>
        <p:spPr>
          <a:xfrm>
            <a:off x="2438400" y="5392579"/>
            <a:ext cx="4286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1556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Describe the tasks that occur in steps 7 and 8 of the </a:t>
            </a:r>
            <a:r>
              <a:rPr lang="en-US" dirty="0"/>
              <a:t>e</a:t>
            </a:r>
            <a:r>
              <a:rPr lang="en-US" dirty="0" smtClean="0"/>
              <a:t>ight </a:t>
            </a:r>
            <a:r>
              <a:rPr lang="en-US" dirty="0" smtClean="0"/>
              <a:t>Exercise Evaluation Steps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2.2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646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Exercise Evaluation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Plan/organize the evaluation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Observe the exercise and collect data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Analyze data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Develop the draft After-Action Report (AAR)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Conduct an After-Action Meeting (AAM)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Identify improvements to be implemented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Finalize the AAR/Improvement Plan (IP)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/>
              <a:t>Track </a:t>
            </a:r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448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</a:t>
            </a:r>
            <a:r>
              <a:rPr lang="en-US" dirty="0"/>
              <a:t>7: Finalize the AAR</a:t>
            </a:r>
            <a:r>
              <a:rPr lang="en-US" dirty="0" smtClean="0"/>
              <a:t>/</a:t>
            </a:r>
            <a:br>
              <a:rPr lang="en-US" dirty="0" smtClean="0"/>
            </a:br>
            <a:r>
              <a:rPr lang="en-US" dirty="0" smtClean="0"/>
              <a:t>Improvement </a:t>
            </a:r>
            <a:r>
              <a:rPr lang="en-US" dirty="0"/>
              <a:t>Plan (IP)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Finalized after the AAM</a:t>
            </a:r>
          </a:p>
          <a:p>
            <a:r>
              <a:rPr lang="en-US" dirty="0"/>
              <a:t>The AAR/IP is </a:t>
            </a:r>
            <a:r>
              <a:rPr lang="en-US" dirty="0" smtClean="0"/>
              <a:t>considered </a:t>
            </a:r>
            <a:r>
              <a:rPr lang="en-US" dirty="0"/>
              <a:t>final </a:t>
            </a:r>
            <a:r>
              <a:rPr lang="en-US" dirty="0" smtClean="0"/>
              <a:t>once </a:t>
            </a:r>
            <a:r>
              <a:rPr lang="en-US" dirty="0"/>
              <a:t>all corrective actions have been consolidated in the final </a:t>
            </a:r>
            <a:r>
              <a:rPr lang="en-US" dirty="0" smtClean="0"/>
              <a:t>IP, and the </a:t>
            </a:r>
            <a:r>
              <a:rPr lang="en-US" dirty="0"/>
              <a:t>IP is included as an appendix to the </a:t>
            </a:r>
            <a:r>
              <a:rPr lang="en-US" dirty="0" smtClean="0"/>
              <a:t>AAR </a:t>
            </a:r>
          </a:p>
          <a:p>
            <a:pPr lvl="1"/>
            <a:r>
              <a:rPr lang="en-US" dirty="0" smtClean="0"/>
              <a:t>Make sure the information in your final IP mirrors </a:t>
            </a:r>
            <a:br>
              <a:rPr lang="en-US" dirty="0" smtClean="0"/>
            </a:br>
            <a:r>
              <a:rPr lang="en-US" dirty="0" smtClean="0"/>
              <a:t>what is in the AAR</a:t>
            </a:r>
          </a:p>
          <a:p>
            <a:r>
              <a:rPr lang="en-US" dirty="0" smtClean="0"/>
              <a:t>Distribute </a:t>
            </a:r>
            <a:r>
              <a:rPr lang="en-US" dirty="0"/>
              <a:t>to preparedness stakeholders</a:t>
            </a:r>
            <a:r>
              <a:rPr lang="en-US" dirty="0" smtClean="0"/>
              <a:t>/ partners</a:t>
            </a:r>
            <a:r>
              <a:rPr lang="en-US" dirty="0"/>
              <a:t>, exercise planners, and other participants as appropriate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29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Track </a:t>
            </a:r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Conducting exercises and documenting the strengths, areas for improvement, and associated corrective </a:t>
            </a:r>
            <a:r>
              <a:rPr lang="en-US" dirty="0" smtClean="0"/>
              <a:t>actions are important for a jurisdiction’s </a:t>
            </a:r>
            <a:r>
              <a:rPr lang="en-US" dirty="0"/>
              <a:t>overall preparedness</a:t>
            </a:r>
            <a:endParaRPr lang="en-US" dirty="0" smtClean="0"/>
          </a:p>
          <a:p>
            <a:r>
              <a:rPr lang="en-US" dirty="0" smtClean="0"/>
              <a:t>Over </a:t>
            </a:r>
            <a:r>
              <a:rPr lang="en-US" dirty="0"/>
              <a:t>time, exercises </a:t>
            </a:r>
            <a:r>
              <a:rPr lang="en-US" dirty="0" smtClean="0"/>
              <a:t>should </a:t>
            </a:r>
            <a:r>
              <a:rPr lang="en-US" dirty="0"/>
              <a:t>yield </a:t>
            </a:r>
            <a:r>
              <a:rPr lang="en-US" dirty="0" smtClean="0"/>
              <a:t>observable improvements in preparedness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867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Track Implementation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Corrective actions captured in the AAR/IP should be tracked and continually reported on until </a:t>
            </a:r>
            <a:r>
              <a:rPr lang="en-US" dirty="0" smtClean="0"/>
              <a:t>completion</a:t>
            </a:r>
          </a:p>
          <a:p>
            <a:r>
              <a:rPr lang="en-US" dirty="0" smtClean="0"/>
              <a:t>Organizations </a:t>
            </a:r>
            <a:r>
              <a:rPr lang="en-US" dirty="0"/>
              <a:t>should assign points of contact responsible for tracking and reporting on their </a:t>
            </a:r>
            <a:r>
              <a:rPr lang="en-US" dirty="0" smtClean="0"/>
              <a:t>progress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497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Track </a:t>
            </a:r>
            <a:r>
              <a:rPr lang="en-US" dirty="0" smtClean="0"/>
              <a:t>Implementation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Tracking </a:t>
            </a:r>
            <a:r>
              <a:rPr lang="en-US" dirty="0"/>
              <a:t>corrective actions to completion, </a:t>
            </a:r>
            <a:r>
              <a:rPr lang="en-US" dirty="0" smtClean="0"/>
              <a:t>allows stakeholders to </a:t>
            </a:r>
            <a:r>
              <a:rPr lang="en-US" dirty="0"/>
              <a:t>demonstrate that exercises have yielded tangible improvements in </a:t>
            </a:r>
            <a:r>
              <a:rPr lang="en-US" dirty="0" smtClean="0"/>
              <a:t>preparedness</a:t>
            </a:r>
          </a:p>
          <a:p>
            <a:r>
              <a:rPr lang="en-US" dirty="0"/>
              <a:t>Stakeholders should also ensure </a:t>
            </a:r>
            <a:r>
              <a:rPr lang="en-US" dirty="0" smtClean="0"/>
              <a:t>a system is in place for validating </a:t>
            </a:r>
            <a:r>
              <a:rPr lang="en-US" dirty="0"/>
              <a:t>previous corrective actions that have been successfully implemented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347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Track </a:t>
            </a:r>
            <a:r>
              <a:rPr lang="en-US" dirty="0" smtClean="0"/>
              <a:t>Implementation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</a:t>
            </a:r>
            <a:r>
              <a:rPr lang="en-US" dirty="0" smtClean="0"/>
              <a:t>planning </a:t>
            </a:r>
            <a:r>
              <a:rPr lang="en-US" dirty="0"/>
              <a:t>your next exercises, </a:t>
            </a:r>
            <a:r>
              <a:rPr lang="en-US" dirty="0" smtClean="0"/>
              <a:t>previous AARs/IPs </a:t>
            </a:r>
            <a:r>
              <a:rPr lang="en-US" dirty="0"/>
              <a:t>should be part of your </a:t>
            </a:r>
            <a:r>
              <a:rPr lang="en-US" dirty="0" smtClean="0"/>
              <a:t>exercise </a:t>
            </a:r>
            <a:br>
              <a:rPr lang="en-US" dirty="0" smtClean="0"/>
            </a:br>
            <a:r>
              <a:rPr lang="en-US" dirty="0" smtClean="0"/>
              <a:t>needs assessment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PHOTO: Emergency management officials take part in a planning meeting.</a:t>
            </a:r>
          </a:p>
        </p:txBody>
      </p:sp>
      <p:pic>
        <p:nvPicPr>
          <p:cNvPr id="5" name="Picture 2" descr="Emergency management officials take part in a planning meeting." title="Photo: Planning Session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71800" y="3015378"/>
            <a:ext cx="3193096" cy="239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95600" y="5472112"/>
            <a:ext cx="3333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279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Track </a:t>
            </a:r>
            <a:r>
              <a:rPr lang="en-US" dirty="0" smtClean="0"/>
              <a:t>Implementation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Considerations when </a:t>
            </a:r>
            <a:r>
              <a:rPr lang="en-US" dirty="0"/>
              <a:t>tracking</a:t>
            </a:r>
            <a:r>
              <a:rPr lang="en-US" dirty="0" smtClean="0"/>
              <a:t> corrective actions:</a:t>
            </a:r>
          </a:p>
          <a:p>
            <a:pPr lvl="1"/>
            <a:r>
              <a:rPr lang="en-US" dirty="0"/>
              <a:t>Tracking should be an ongoing process</a:t>
            </a:r>
          </a:p>
          <a:p>
            <a:pPr lvl="1"/>
            <a:r>
              <a:rPr lang="en-US" dirty="0"/>
              <a:t>Progress reports should be compiled to track status of corrective actions</a:t>
            </a:r>
          </a:p>
          <a:p>
            <a:pPr lvl="1"/>
            <a:r>
              <a:rPr lang="en-US" dirty="0"/>
              <a:t>IPs should continually be assessed for relativity and current operational </a:t>
            </a:r>
            <a:r>
              <a:rPr lang="en-US" dirty="0" smtClean="0"/>
              <a:t>picture</a:t>
            </a:r>
            <a:endParaRPr lang="en-US" dirty="0"/>
          </a:p>
          <a:p>
            <a:pPr lvl="1"/>
            <a:r>
              <a:rPr lang="en-US" dirty="0"/>
              <a:t>IPs should be updated if progress is not being made</a:t>
            </a:r>
          </a:p>
          <a:p>
            <a:pPr lvl="1"/>
            <a:r>
              <a:rPr lang="en-US" dirty="0"/>
              <a:t>Corrective actions should be addressed and recommendations implemented prior to being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re-evaluated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687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Discussion—Tracking Corrective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Discussion:</a:t>
            </a:r>
          </a:p>
          <a:p>
            <a:pPr lvl="1"/>
            <a:r>
              <a:rPr lang="en-US" dirty="0"/>
              <a:t>How do </a:t>
            </a:r>
            <a:r>
              <a:rPr lang="en-US" dirty="0" smtClean="0"/>
              <a:t>you </a:t>
            </a:r>
            <a:r>
              <a:rPr lang="en-US" dirty="0"/>
              <a:t>track corrective actions?</a:t>
            </a:r>
          </a:p>
          <a:p>
            <a:pPr lvl="1"/>
            <a:r>
              <a:rPr lang="en-US" dirty="0" smtClean="0"/>
              <a:t>What are the benefits </a:t>
            </a:r>
            <a:r>
              <a:rPr lang="en-US" dirty="0"/>
              <a:t>of tracking corrective actions?</a:t>
            </a:r>
          </a:p>
          <a:p>
            <a:pPr lvl="1"/>
            <a:r>
              <a:rPr lang="en-US" dirty="0" smtClean="0"/>
              <a:t>What are some lessons </a:t>
            </a:r>
            <a:r>
              <a:rPr lang="en-US" dirty="0"/>
              <a:t>learned about tracking corrective </a:t>
            </a:r>
            <a:r>
              <a:rPr lang="en-US" dirty="0" smtClean="0"/>
              <a:t>actions?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054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When an AAR/IP is considered final</a:t>
            </a:r>
          </a:p>
          <a:p>
            <a:pPr lvl="1"/>
            <a:r>
              <a:rPr lang="en-US" dirty="0" smtClean="0"/>
              <a:t>That corrective </a:t>
            </a:r>
            <a:r>
              <a:rPr lang="en-US" dirty="0"/>
              <a:t>actions captured in the AAR/IP should be tracked and continually reported on until </a:t>
            </a:r>
            <a:r>
              <a:rPr lang="en-US" dirty="0" smtClean="0"/>
              <a:t>completion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572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2.</a:t>
            </a:r>
            <a:fld id="{167A036F-738C-4416-983E-5B04119587A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GRAPHIC: A stylized image of a question mark sitting on a puzzle piece. </a:t>
            </a:r>
          </a:p>
        </p:txBody>
      </p:sp>
      <p:sp>
        <p:nvSpPr>
          <p:cNvPr id="5" name="Pentagon 4" descr="Opens the next Unit" title="Next Unit Button">
            <a:hlinkClick r:id="rId3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8708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2928</TotalTime>
  <Words>449</Words>
  <Application>Microsoft Office PowerPoint</Application>
  <PresentationFormat>On-screen Show (4:3)</PresentationFormat>
  <Paragraphs>64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Courier New</vt:lpstr>
      <vt:lpstr>Times New Roman</vt:lpstr>
      <vt:lpstr>Wingdings</vt:lpstr>
      <vt:lpstr>1_Default Design</vt:lpstr>
      <vt:lpstr>E136: MASTER EXERCISE PRACTITIONER  CAPSTONE COURSE</vt:lpstr>
      <vt:lpstr>Unit Objective</vt:lpstr>
      <vt:lpstr>Eight Exercise Evaluation Steps</vt:lpstr>
      <vt:lpstr>Step 7: Finalize the AAR/ Improvement Plan (IP)</vt:lpstr>
      <vt:lpstr>Step 8: Track Implementation</vt:lpstr>
      <vt:lpstr>Step 8: Track Implementation (cont’d.)</vt:lpstr>
      <vt:lpstr>Step 8: Track Implementation (cont’d.)</vt:lpstr>
      <vt:lpstr>Step 8: Track Implementation (cont’d.)</vt:lpstr>
      <vt:lpstr>Step 8: Track Implementation (cont’d.)</vt:lpstr>
      <vt:lpstr>Discussion—Tracking Corrective Actions</vt:lpstr>
      <vt:lpstr>Unit Summary</vt:lpstr>
      <vt:lpstr>Questions?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E136 Unit 02 Slides</dc:title>
  <dc:subject>Master Exercise Practitioner Capstone Course</dc:subject>
  <dc:creator>FEMA EMI</dc:creator>
  <cp:lastModifiedBy>Cardinal, Steven</cp:lastModifiedBy>
  <cp:revision>84</cp:revision>
  <dcterms:created xsi:type="dcterms:W3CDTF">2013-07-16T19:17:33Z</dcterms:created>
  <dcterms:modified xsi:type="dcterms:W3CDTF">2017-05-12T16:53:13Z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6EFDB176-EF2F-45FC-9A56-DFC197DCAEB7</vt:lpwstr>
  </property>
  <property fmtid="{D5CDD505-2E9C-101B-9397-08002B2CF9AE}" pid="3" name="ArticulatePath">
    <vt:lpwstr>E136_Unit_02_Slides_Draft_1_Post-FG</vt:lpwstr>
  </property>
</Properties>
</file>