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6.xml" ContentType="application/vnd.openxmlformats-officedocument.presentationml.notesSlide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8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9.xml" ContentType="application/vnd.openxmlformats-officedocument.presentationml.notesSlide+xml"/>
  <Override PartName="/ppt/tags/tag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4"/>
  </p:sldMasterIdLst>
  <p:notesMasterIdLst>
    <p:notesMasterId r:id="rId19"/>
  </p:notesMasterIdLst>
  <p:handoutMasterIdLst>
    <p:handoutMasterId r:id="rId20"/>
  </p:handoutMasterIdLst>
  <p:sldIdLst>
    <p:sldId id="415" r:id="rId5"/>
    <p:sldId id="426" r:id="rId6"/>
    <p:sldId id="417" r:id="rId7"/>
    <p:sldId id="416" r:id="rId8"/>
    <p:sldId id="372" r:id="rId9"/>
    <p:sldId id="425" r:id="rId10"/>
    <p:sldId id="421" r:id="rId11"/>
    <p:sldId id="373" r:id="rId12"/>
    <p:sldId id="359" r:id="rId13"/>
    <p:sldId id="429" r:id="rId14"/>
    <p:sldId id="392" r:id="rId15"/>
    <p:sldId id="432" r:id="rId16"/>
    <p:sldId id="427" r:id="rId17"/>
    <p:sldId id="430" r:id="rId18"/>
  </p:sldIdLst>
  <p:sldSz cx="9144000" cy="6858000" type="screen4x3"/>
  <p:notesSz cx="7010400" cy="9296400"/>
  <p:custDataLst>
    <p:tags r:id="rId2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104" autoAdjust="0"/>
    <p:restoredTop sz="86335" autoAdjust="0"/>
  </p:normalViewPr>
  <p:slideViewPr>
    <p:cSldViewPr showGuides="1">
      <p:cViewPr varScale="1">
        <p:scale>
          <a:sx n="42" d="100"/>
          <a:sy n="42" d="100"/>
        </p:scale>
        <p:origin x="438" y="42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-115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DCBAF28-A2E4-4567-AEB3-4D5526073794}" type="datetimeFigureOut">
              <a:rPr lang="en-US"/>
              <a:pPr>
                <a:defRPr/>
              </a:pPr>
              <a:t>5/15/2017</a:t>
            </a:fld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1ECC367C-73BD-4019-B2A8-2E1595FD6F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931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C3816D8-5B30-4CF0-8C0A-21759C1780AC}" type="datetimeFigureOut">
              <a:rPr lang="en-US"/>
              <a:pPr>
                <a:defRPr/>
              </a:pPr>
              <a:t>5/15/2017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C2933B1-4F99-48B8-8CC5-EFC2B84112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935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BDF2A-59CB-45DB-988C-1C8DA2A5EA82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9352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17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328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7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09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A35117-7A99-468F-B9A2-BD11FA3BE88F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4174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11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1309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13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203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55632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07446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02407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906648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9517700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17384660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666855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2992409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57392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5/15/2017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827474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9430948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263831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pic>
        <p:nvPicPr>
          <p:cNvPr id="4" name="Picture 3" descr="A stylized image of a question mark sitting on a puzzle piece." title="Image: Question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8650" y="1327150"/>
            <a:ext cx="2806700" cy="42037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620000" y="4038600"/>
            <a:ext cx="1371600" cy="1371600"/>
          </a:xfrm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85750" indent="0">
              <a:buNone/>
              <a:defRPr sz="800">
                <a:solidFill>
                  <a:schemeClr val="bg1"/>
                </a:solidFill>
              </a:defRPr>
            </a:lvl2pPr>
            <a:lvl3pPr marL="628650" indent="0">
              <a:buNone/>
              <a:defRPr sz="800">
                <a:solidFill>
                  <a:schemeClr val="bg1"/>
                </a:solidFill>
              </a:defRPr>
            </a:lvl3pPr>
            <a:lvl4pPr marL="857250" indent="0">
              <a:buNone/>
              <a:defRPr sz="800">
                <a:solidFill>
                  <a:schemeClr val="bg1"/>
                </a:solidFill>
              </a:defRPr>
            </a:lvl4pPr>
            <a:lvl5pPr marL="1143000" indent="0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7319140"/>
      </p:ext>
    </p:extLst>
  </p:cSld>
  <p:clrMapOvr>
    <a:masterClrMapping/>
  </p:clrMapOvr>
  <p:transition>
    <p:wipe dir="r"/>
  </p:transition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023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541915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custDataLst>
      <p:tags r:id="rId17"/>
    </p:custDataLst>
    <p:extLst>
      <p:ext uri="{BB962C8B-B14F-4D97-AF65-F5344CB8AC3E}">
        <p14:creationId xmlns:p14="http://schemas.microsoft.com/office/powerpoint/2010/main" val="140916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  <p:sldLayoutId id="2147484063" r:id="rId13"/>
    <p:sldLayoutId id="2147484064" r:id="rId14"/>
    <p:sldLayoutId id="2147484079" r:id="rId15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0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0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0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0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5" Type="http://schemas.microsoft.com/office/2007/relationships/hdphoto" Target="../media/hdphoto3.wdp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E136_Unit_02_Slides_Final.pptx" TargetMode="Externa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3571" y="1741488"/>
            <a:ext cx="7772400" cy="708025"/>
          </a:xfrm>
        </p:spPr>
        <p:txBody>
          <a:bodyPr/>
          <a:lstStyle/>
          <a:p>
            <a:r>
              <a:rPr lang="en-US" dirty="0" smtClean="0"/>
              <a:t>E136: MASTER EXERCISE PRACTITIONER </a:t>
            </a:r>
            <a:br>
              <a:rPr lang="en-US" dirty="0" smtClean="0"/>
            </a:br>
            <a:r>
              <a:rPr lang="en-US" dirty="0" smtClean="0"/>
              <a:t>CAPSTONE COURSE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1: Course Overview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800" dirty="0"/>
              <a:t>PHOTO: Rescue workers transport a person on a stretcher during an exercise.</a:t>
            </a:r>
          </a:p>
        </p:txBody>
      </p:sp>
      <p:pic>
        <p:nvPicPr>
          <p:cNvPr id="6" name="Picture 4" descr="Rescue workers transport a person on a stretcher during an exercise." title="Photo: Rescue worker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6366" y="2460625"/>
            <a:ext cx="4713412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" name="TextBox 4"/>
          <p:cNvSpPr txBox="1"/>
          <p:nvPr/>
        </p:nvSpPr>
        <p:spPr>
          <a:xfrm>
            <a:off x="2706366" y="5392579"/>
            <a:ext cx="40754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custDataLst>
      <p:tags r:id="rId1"/>
    </p:custData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 smtClean="0"/>
              <a:t>Describe the agenda for the E136: </a:t>
            </a:r>
            <a:r>
              <a:rPr lang="en-US" dirty="0"/>
              <a:t>Master Exercise Practitioner Capstone Course</a:t>
            </a:r>
            <a:endParaRPr lang="en-US" dirty="0" smtClean="0"/>
          </a:p>
          <a:p>
            <a:pPr lvl="1"/>
            <a:r>
              <a:rPr lang="en-US" dirty="0" smtClean="0"/>
              <a:t>Identify appropriate course conduct and facility policies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846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In 15 seconds or less:</a:t>
            </a:r>
          </a:p>
          <a:p>
            <a:pPr lvl="1"/>
            <a:r>
              <a:rPr lang="en-US" b="0" dirty="0" smtClean="0"/>
              <a:t>Name</a:t>
            </a:r>
          </a:p>
          <a:p>
            <a:pPr lvl="1"/>
            <a:r>
              <a:rPr lang="en-US" b="0" dirty="0" smtClean="0"/>
              <a:t>Position title and organization</a:t>
            </a:r>
          </a:p>
          <a:p>
            <a:pPr lvl="1"/>
            <a:r>
              <a:rPr lang="en-US" b="0" dirty="0" smtClean="0"/>
              <a:t>Work location</a:t>
            </a:r>
          </a:p>
          <a:p>
            <a:pPr lvl="1"/>
            <a:r>
              <a:rPr lang="en-US" b="0" dirty="0" smtClean="0"/>
              <a:t>Exercise experience—select all that apply:</a:t>
            </a:r>
          </a:p>
          <a:p>
            <a:pPr lvl="2"/>
            <a:r>
              <a:rPr lang="en-US" b="0" dirty="0" smtClean="0"/>
              <a:t>Planner</a:t>
            </a:r>
          </a:p>
          <a:p>
            <a:pPr lvl="2"/>
            <a:r>
              <a:rPr lang="en-US" b="0" dirty="0" smtClean="0"/>
              <a:t>Controller</a:t>
            </a:r>
          </a:p>
          <a:p>
            <a:pPr lvl="2"/>
            <a:r>
              <a:rPr lang="en-US" b="0" dirty="0" smtClean="0"/>
              <a:t>Player</a:t>
            </a:r>
          </a:p>
          <a:p>
            <a:pPr lvl="2"/>
            <a:r>
              <a:rPr lang="en-US" b="0" dirty="0" smtClean="0"/>
              <a:t>Evaluator</a:t>
            </a:r>
            <a:endParaRPr lang="en-US" b="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ABC80B5-9D81-458C-976F-659B9695CDDC}" type="slidenum">
              <a:rPr lang="en-US" smtClean="0"/>
              <a:pPr/>
              <a:t>3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262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E136 Course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The </a:t>
            </a:r>
            <a:r>
              <a:rPr lang="en-US" b="0" dirty="0" smtClean="0"/>
              <a:t>goals </a:t>
            </a:r>
            <a:r>
              <a:rPr lang="en-US" b="0" dirty="0"/>
              <a:t>of this course </a:t>
            </a:r>
            <a:r>
              <a:rPr lang="en-US" b="0" dirty="0" smtClean="0"/>
              <a:t>are </a:t>
            </a:r>
            <a:r>
              <a:rPr lang="en-US" b="0" dirty="0"/>
              <a:t>for participants </a:t>
            </a:r>
            <a:r>
              <a:rPr lang="en-US" b="0" dirty="0" smtClean="0"/>
              <a:t>to demonstrate mastery of the:</a:t>
            </a:r>
          </a:p>
          <a:p>
            <a:pPr lvl="1"/>
            <a:r>
              <a:rPr lang="en-US" dirty="0" smtClean="0"/>
              <a:t>Four phases of </a:t>
            </a:r>
            <a:r>
              <a:rPr lang="en-US" dirty="0"/>
              <a:t>the HSEEP exercise cycle—design and development, conduct, evaluation, and improvement planning</a:t>
            </a:r>
          </a:p>
          <a:p>
            <a:pPr lvl="1"/>
            <a:r>
              <a:rPr lang="en-US" dirty="0" smtClean="0"/>
              <a:t>Eight exercise </a:t>
            </a:r>
            <a:r>
              <a:rPr lang="en-US" dirty="0"/>
              <a:t>Design </a:t>
            </a:r>
            <a:r>
              <a:rPr lang="en-US" dirty="0" smtClean="0"/>
              <a:t>Steps to </a:t>
            </a:r>
            <a:r>
              <a:rPr lang="en-US" dirty="0"/>
              <a:t>an </a:t>
            </a:r>
            <a:r>
              <a:rPr lang="en-US" dirty="0" smtClean="0"/>
              <a:t>FSE</a:t>
            </a:r>
            <a:endParaRPr lang="en-US" dirty="0"/>
          </a:p>
          <a:p>
            <a:pPr lvl="1"/>
            <a:r>
              <a:rPr lang="en-US" dirty="0" smtClean="0"/>
              <a:t>Eight exercise </a:t>
            </a:r>
            <a:r>
              <a:rPr lang="en-US" dirty="0"/>
              <a:t>Evaluation Steps to an FSE</a:t>
            </a:r>
          </a:p>
          <a:p>
            <a:pPr marL="285750" lvl="1" indent="0">
              <a:buNone/>
            </a:pP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F428BFE2-09CC-40B6-9E16-ED72D94E0AFA}" type="slidenum">
              <a:rPr lang="en-US" smtClean="0"/>
              <a:t>4</a:t>
            </a:fld>
            <a:endParaRPr lang="en-US" dirty="0" smtClean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E136 Course Objective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Upon completion of this course, </a:t>
            </a:r>
            <a:r>
              <a:rPr lang="en-US" b="0" dirty="0" smtClean="0"/>
              <a:t>you </a:t>
            </a:r>
            <a:r>
              <a:rPr lang="en-US" b="0" dirty="0"/>
              <a:t>will be 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dirty="0" smtClean="0"/>
              <a:t>able </a:t>
            </a:r>
            <a:r>
              <a:rPr lang="en-US" b="0" dirty="0"/>
              <a:t>to:</a:t>
            </a:r>
          </a:p>
          <a:p>
            <a:pPr lvl="1"/>
            <a:r>
              <a:rPr lang="en-US" b="0" dirty="0"/>
              <a:t>Apply principles and associated resources of HSEEP as it relates to full-scale </a:t>
            </a:r>
            <a:r>
              <a:rPr lang="en-US" b="0" dirty="0" smtClean="0"/>
              <a:t>exercises</a:t>
            </a:r>
            <a:endParaRPr lang="en-US" b="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64E93DD8-BEC1-450D-8E5D-D2B940B2C67E}" type="slidenum">
              <a:rPr lang="en-US" smtClean="0"/>
              <a:t>5</a:t>
            </a:fld>
            <a:endParaRPr lang="en-US" dirty="0" smtClean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E136 Course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0" dirty="0" smtClean="0"/>
              <a:t>Participant Guide</a:t>
            </a:r>
          </a:p>
          <a:p>
            <a:pPr lvl="0"/>
            <a:r>
              <a:rPr lang="en-US" dirty="0" smtClean="0"/>
              <a:t>ESSD</a:t>
            </a:r>
          </a:p>
          <a:p>
            <a:pPr lvl="0"/>
            <a:r>
              <a:rPr lang="en-US" b="0" dirty="0" smtClean="0"/>
              <a:t>Radios</a:t>
            </a:r>
          </a:p>
          <a:p>
            <a:pPr lvl="0"/>
            <a:r>
              <a:rPr lang="en-US" dirty="0" smtClean="0"/>
              <a:t>Vests</a:t>
            </a: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fld id="{BA049790-6D59-4D6A-9831-E3FA8E70A61C}" type="slidenum">
              <a:rPr lang="en-US" smtClean="0"/>
              <a:t>6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928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E136 Course Agenda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E136 </a:t>
            </a:r>
            <a:r>
              <a:rPr lang="en-US" b="0" dirty="0"/>
              <a:t>Master Exercise Practitioner Capstone </a:t>
            </a:r>
            <a:r>
              <a:rPr lang="en-US" b="0" dirty="0" smtClean="0"/>
              <a:t>Course Units:</a:t>
            </a:r>
          </a:p>
          <a:p>
            <a:pPr marL="628650" lvl="2" indent="0">
              <a:buNone/>
            </a:pPr>
            <a:r>
              <a:rPr lang="en-US" dirty="0" smtClean="0"/>
              <a:t>1: Course Overview</a:t>
            </a:r>
          </a:p>
          <a:p>
            <a:pPr marL="628650" lvl="2" indent="0">
              <a:buNone/>
            </a:pPr>
            <a:r>
              <a:rPr lang="en-US" dirty="0" smtClean="0"/>
              <a:t>2: Exercise Evaluation</a:t>
            </a:r>
          </a:p>
          <a:p>
            <a:pPr marL="628650" lvl="2" indent="0">
              <a:buNone/>
            </a:pPr>
            <a:r>
              <a:rPr lang="en-US" dirty="0" smtClean="0"/>
              <a:t>3: Full-Scale Exercise and </a:t>
            </a:r>
            <a:r>
              <a:rPr lang="en-US" dirty="0"/>
              <a:t>Proficiency </a:t>
            </a:r>
            <a:r>
              <a:rPr lang="en-US" dirty="0" smtClean="0"/>
              <a:t>Demonstration</a:t>
            </a:r>
          </a:p>
          <a:p>
            <a:pPr marL="628650" lvl="2" indent="0">
              <a:buNone/>
            </a:pPr>
            <a:r>
              <a:rPr lang="en-US" dirty="0" smtClean="0"/>
              <a:t>4: Course Wrap-Up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2078E8E6-D3DC-43AD-9C22-CDA378B53476}" type="slidenum">
              <a:rPr lang="en-US" smtClean="0"/>
              <a:t>7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068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Campus Administration Reminders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Class registration</a:t>
            </a:r>
          </a:p>
          <a:p>
            <a:r>
              <a:rPr lang="en-US" b="0" dirty="0" smtClean="0"/>
              <a:t>Classrooms</a:t>
            </a:r>
          </a:p>
          <a:p>
            <a:r>
              <a:rPr lang="en-US" b="0" dirty="0" smtClean="0"/>
              <a:t>Parking</a:t>
            </a:r>
          </a:p>
          <a:p>
            <a:r>
              <a:rPr lang="en-US" b="0" dirty="0" smtClean="0"/>
              <a:t>Meals</a:t>
            </a:r>
          </a:p>
          <a:p>
            <a:r>
              <a:rPr lang="en-US" b="0" dirty="0" smtClean="0"/>
              <a:t>Emergency procedures</a:t>
            </a:r>
          </a:p>
          <a:p>
            <a:r>
              <a:rPr lang="en-US" b="0" dirty="0" smtClean="0"/>
              <a:t>Walking around campus</a:t>
            </a:r>
          </a:p>
          <a:p>
            <a:r>
              <a:rPr lang="en-US" b="0" dirty="0" smtClean="0"/>
              <a:t>Recreation</a:t>
            </a:r>
          </a:p>
          <a:p>
            <a:r>
              <a:rPr lang="en-US" b="0" dirty="0" smtClean="0"/>
              <a:t>NETC evaluations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187112CA-19DD-4162-BC01-E89813347136}" type="slidenum">
              <a:rPr lang="en-US" smtClean="0"/>
              <a:t>8</a:t>
            </a:fld>
            <a:endParaRPr lang="en-US" dirty="0" smtClean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800" dirty="0"/>
              <a:t>PHOTO: Photo of EMI campus buildings.</a:t>
            </a:r>
          </a:p>
        </p:txBody>
      </p:sp>
      <p:pic>
        <p:nvPicPr>
          <p:cNvPr id="8" name="Picture 7" descr="Photo of EMI campus buildings." title="Photo: EMI campus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1106" y="2205269"/>
            <a:ext cx="3655423" cy="23818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9" name="TextBox 4"/>
          <p:cNvSpPr txBox="1"/>
          <p:nvPr/>
        </p:nvSpPr>
        <p:spPr>
          <a:xfrm rot="545003">
            <a:off x="5167787" y="4415069"/>
            <a:ext cx="3274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 smtClean="0"/>
              <a:t>FEMA/Jocelyn </a:t>
            </a:r>
            <a:r>
              <a:rPr lang="en-US" sz="1000" dirty="0"/>
              <a:t>Augustino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295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NETC Evaluation Form:  Block #3 - Work Location</a:t>
            </a:r>
          </a:p>
        </p:txBody>
      </p:sp>
      <p:sp>
        <p:nvSpPr>
          <p:cNvPr id="110" name="Slide Number Placeholder 10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BC80B5-9D81-458C-976F-659B9695CDD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11" name="Slide Number Placeholder 3"/>
          <p:cNvSpPr txBox="1">
            <a:spLocks/>
          </p:cNvSpPr>
          <p:nvPr/>
        </p:nvSpPr>
        <p:spPr bwMode="auto">
          <a:xfrm>
            <a:off x="7688262" y="135636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0" b="1" i="0" kern="1200" baseline="0">
                <a:solidFill>
                  <a:srgbClr val="F4F8FE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9</a:t>
            </a:fld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524000"/>
            <a:ext cx="8153400" cy="3200400"/>
          </a:xfrm>
        </p:spPr>
        <p:txBody>
          <a:bodyPr numCol="3"/>
          <a:lstStyle/>
          <a:p>
            <a:pPr marL="0" indent="0">
              <a:buNone/>
            </a:pPr>
            <a:r>
              <a:rPr lang="en-US" sz="1000" dirty="0"/>
              <a:t>GRAPHIC: NETC Evaluation Form: Block #3: Work Locations. </a:t>
            </a:r>
          </a:p>
          <a:p>
            <a:pPr marL="0" indent="0">
              <a:buNone/>
            </a:pPr>
            <a:r>
              <a:rPr lang="en-US" sz="1000" dirty="0"/>
              <a:t>A map of the United States indicating the 58 work locations, counting all states, territories, and other regions:</a:t>
            </a:r>
          </a:p>
          <a:p>
            <a:pPr marL="0" indent="0">
              <a:buNone/>
            </a:pPr>
            <a:r>
              <a:rPr lang="en-US" sz="1000" dirty="0"/>
              <a:t>01 – Alaska</a:t>
            </a:r>
          </a:p>
          <a:p>
            <a:pPr marL="0" indent="0">
              <a:buNone/>
            </a:pPr>
            <a:r>
              <a:rPr lang="en-US" sz="1000" dirty="0"/>
              <a:t>02 – Alabama</a:t>
            </a:r>
          </a:p>
          <a:p>
            <a:pPr marL="0" indent="0">
              <a:buNone/>
            </a:pPr>
            <a:r>
              <a:rPr lang="en-US" sz="1000" dirty="0"/>
              <a:t>03 – Arkansas</a:t>
            </a:r>
          </a:p>
          <a:p>
            <a:pPr marL="0" indent="0">
              <a:buNone/>
            </a:pPr>
            <a:r>
              <a:rPr lang="en-US" sz="1000" dirty="0"/>
              <a:t>04 – American Samoa</a:t>
            </a:r>
          </a:p>
          <a:p>
            <a:pPr marL="0" indent="0">
              <a:buNone/>
            </a:pPr>
            <a:r>
              <a:rPr lang="en-US" sz="1000" dirty="0"/>
              <a:t>05 – Arizona</a:t>
            </a:r>
          </a:p>
          <a:p>
            <a:pPr marL="0" indent="0">
              <a:buNone/>
            </a:pPr>
            <a:r>
              <a:rPr lang="en-US" sz="1000" dirty="0"/>
              <a:t>06 – California</a:t>
            </a:r>
          </a:p>
          <a:p>
            <a:pPr marL="0" indent="0">
              <a:buNone/>
            </a:pPr>
            <a:r>
              <a:rPr lang="en-US" sz="1000" dirty="0"/>
              <a:t>07 – Colorado</a:t>
            </a:r>
          </a:p>
          <a:p>
            <a:pPr marL="0" indent="0">
              <a:buNone/>
            </a:pPr>
            <a:r>
              <a:rPr lang="en-US" sz="1000" dirty="0"/>
              <a:t>08 – Connecticut</a:t>
            </a:r>
          </a:p>
          <a:p>
            <a:pPr marL="0" indent="0">
              <a:buNone/>
            </a:pPr>
            <a:r>
              <a:rPr lang="en-US" sz="1000" dirty="0"/>
              <a:t>09 – Canal Zone</a:t>
            </a:r>
          </a:p>
          <a:p>
            <a:pPr marL="0" indent="0">
              <a:buNone/>
            </a:pPr>
            <a:r>
              <a:rPr lang="en-US" sz="1000" dirty="0"/>
              <a:t>10 – District of Columbia</a:t>
            </a:r>
          </a:p>
          <a:p>
            <a:pPr marL="0" indent="0">
              <a:buNone/>
            </a:pPr>
            <a:r>
              <a:rPr lang="en-US" sz="1000" dirty="0"/>
              <a:t>11 – Delaware</a:t>
            </a:r>
          </a:p>
          <a:p>
            <a:pPr marL="0" indent="0">
              <a:buNone/>
            </a:pPr>
            <a:r>
              <a:rPr lang="en-US" sz="1000" dirty="0"/>
              <a:t>12 – Florida</a:t>
            </a:r>
          </a:p>
          <a:p>
            <a:pPr marL="0" indent="0">
              <a:buNone/>
            </a:pPr>
            <a:r>
              <a:rPr lang="en-US" sz="1000" dirty="0"/>
              <a:t>13 – Georgia</a:t>
            </a:r>
          </a:p>
          <a:p>
            <a:pPr marL="0" indent="0">
              <a:buNone/>
            </a:pPr>
            <a:r>
              <a:rPr lang="en-US" sz="1000" dirty="0"/>
              <a:t>14 – Guam</a:t>
            </a:r>
          </a:p>
          <a:p>
            <a:pPr marL="0" indent="0">
              <a:buNone/>
            </a:pPr>
            <a:r>
              <a:rPr lang="en-US" sz="1000" dirty="0"/>
              <a:t>15 – Hawaii</a:t>
            </a:r>
          </a:p>
          <a:p>
            <a:pPr marL="0" indent="0">
              <a:buNone/>
            </a:pPr>
            <a:r>
              <a:rPr lang="en-US" sz="1000" dirty="0"/>
              <a:t>16 – Iowa</a:t>
            </a:r>
          </a:p>
          <a:p>
            <a:pPr marL="0" indent="0">
              <a:buNone/>
            </a:pPr>
            <a:r>
              <a:rPr lang="en-US" sz="1000" dirty="0"/>
              <a:t>17 – Idaho</a:t>
            </a:r>
          </a:p>
          <a:p>
            <a:pPr marL="0" indent="0">
              <a:buNone/>
            </a:pPr>
            <a:r>
              <a:rPr lang="en-US" sz="1000" dirty="0"/>
              <a:t>18 – Illinois</a:t>
            </a:r>
          </a:p>
          <a:p>
            <a:pPr marL="0" indent="0">
              <a:buNone/>
            </a:pPr>
            <a:r>
              <a:rPr lang="en-US" sz="1000" dirty="0"/>
              <a:t>19 – Indiana</a:t>
            </a:r>
          </a:p>
          <a:p>
            <a:pPr marL="0" indent="0">
              <a:buNone/>
            </a:pPr>
            <a:r>
              <a:rPr lang="en-US" sz="1000" dirty="0"/>
              <a:t>20 – Kansas</a:t>
            </a:r>
          </a:p>
          <a:p>
            <a:pPr marL="0" indent="0">
              <a:buNone/>
            </a:pPr>
            <a:r>
              <a:rPr lang="en-US" sz="1000" dirty="0"/>
              <a:t>21 – Kentucky</a:t>
            </a:r>
          </a:p>
          <a:p>
            <a:pPr marL="0" indent="0">
              <a:buNone/>
            </a:pPr>
            <a:r>
              <a:rPr lang="en-US" sz="1000" dirty="0"/>
              <a:t>22 – Louisiana</a:t>
            </a:r>
          </a:p>
          <a:p>
            <a:pPr marL="0" indent="0">
              <a:buNone/>
            </a:pPr>
            <a:r>
              <a:rPr lang="en-US" sz="1000" dirty="0"/>
              <a:t>23 – Massachusetts</a:t>
            </a:r>
          </a:p>
          <a:p>
            <a:pPr marL="0" indent="0">
              <a:buNone/>
            </a:pPr>
            <a:r>
              <a:rPr lang="en-US" sz="1000" dirty="0"/>
              <a:t>24 – Maryland</a:t>
            </a:r>
          </a:p>
          <a:p>
            <a:pPr marL="0" indent="0">
              <a:buNone/>
            </a:pPr>
            <a:r>
              <a:rPr lang="en-US" sz="1000" dirty="0"/>
              <a:t>25 – Maine</a:t>
            </a:r>
          </a:p>
          <a:p>
            <a:pPr marL="0" indent="0">
              <a:buNone/>
            </a:pPr>
            <a:r>
              <a:rPr lang="en-US" sz="1000" dirty="0"/>
              <a:t>26 – Michigan</a:t>
            </a:r>
          </a:p>
          <a:p>
            <a:pPr marL="0" indent="0">
              <a:buNone/>
            </a:pPr>
            <a:r>
              <a:rPr lang="en-US" sz="1000" dirty="0"/>
              <a:t>27 – Minnesota</a:t>
            </a:r>
          </a:p>
          <a:p>
            <a:pPr marL="0" indent="0">
              <a:buNone/>
            </a:pPr>
            <a:r>
              <a:rPr lang="en-US" sz="1000" dirty="0"/>
              <a:t>28 – Missouri</a:t>
            </a:r>
          </a:p>
          <a:p>
            <a:pPr marL="0" indent="0">
              <a:buNone/>
            </a:pPr>
            <a:r>
              <a:rPr lang="en-US" sz="1000" dirty="0"/>
              <a:t>29 – Mississippi</a:t>
            </a:r>
          </a:p>
          <a:p>
            <a:pPr marL="0" indent="0">
              <a:buNone/>
            </a:pPr>
            <a:r>
              <a:rPr lang="en-US" sz="1000" dirty="0"/>
              <a:t>30 – Montana</a:t>
            </a:r>
          </a:p>
          <a:p>
            <a:pPr marL="0" indent="0">
              <a:buNone/>
            </a:pPr>
            <a:r>
              <a:rPr lang="en-US" sz="1000" dirty="0"/>
              <a:t>31 – North Carolina</a:t>
            </a:r>
          </a:p>
          <a:p>
            <a:pPr marL="0" indent="0">
              <a:buNone/>
            </a:pPr>
            <a:r>
              <a:rPr lang="en-US" sz="1000" dirty="0"/>
              <a:t>32 – North Dakota</a:t>
            </a:r>
          </a:p>
          <a:p>
            <a:pPr marL="0" indent="0">
              <a:buNone/>
            </a:pPr>
            <a:r>
              <a:rPr lang="en-US" sz="1000" dirty="0"/>
              <a:t>33 – Nebraska</a:t>
            </a:r>
          </a:p>
          <a:p>
            <a:pPr marL="0" indent="0">
              <a:buNone/>
            </a:pPr>
            <a:r>
              <a:rPr lang="en-US" sz="1000" dirty="0"/>
              <a:t>34 – New Hampshire</a:t>
            </a:r>
          </a:p>
          <a:p>
            <a:pPr marL="0" indent="0">
              <a:buNone/>
            </a:pPr>
            <a:r>
              <a:rPr lang="en-US" sz="1000" dirty="0"/>
              <a:t>35 – New Jersey</a:t>
            </a:r>
          </a:p>
          <a:p>
            <a:pPr marL="0" indent="0">
              <a:buNone/>
            </a:pPr>
            <a:r>
              <a:rPr lang="en-US" sz="1000" dirty="0"/>
              <a:t>36 – New Mexico</a:t>
            </a:r>
          </a:p>
          <a:p>
            <a:pPr marL="0" indent="0">
              <a:buNone/>
            </a:pPr>
            <a:r>
              <a:rPr lang="en-US" sz="1000" dirty="0"/>
              <a:t>37 – Nevada</a:t>
            </a:r>
          </a:p>
          <a:p>
            <a:pPr marL="0" indent="0">
              <a:buNone/>
            </a:pPr>
            <a:r>
              <a:rPr lang="en-US" sz="1000" dirty="0"/>
              <a:t>38 – New York</a:t>
            </a:r>
          </a:p>
          <a:p>
            <a:pPr marL="0" indent="0">
              <a:buNone/>
            </a:pPr>
            <a:r>
              <a:rPr lang="en-US" sz="1000" dirty="0"/>
              <a:t>39 – Ohio</a:t>
            </a:r>
          </a:p>
          <a:p>
            <a:pPr marL="0" indent="0">
              <a:buNone/>
            </a:pPr>
            <a:r>
              <a:rPr lang="en-US" sz="1000" dirty="0"/>
              <a:t>40 – Oklahoma</a:t>
            </a:r>
          </a:p>
          <a:p>
            <a:pPr marL="0" indent="0">
              <a:buNone/>
            </a:pPr>
            <a:r>
              <a:rPr lang="en-US" sz="1000" dirty="0"/>
              <a:t>41 – Oregon</a:t>
            </a:r>
          </a:p>
          <a:p>
            <a:pPr marL="0" indent="0">
              <a:buNone/>
            </a:pPr>
            <a:r>
              <a:rPr lang="en-US" sz="1000" dirty="0"/>
              <a:t>42 – Pennsylvania</a:t>
            </a:r>
          </a:p>
          <a:p>
            <a:pPr marL="0" indent="0">
              <a:buNone/>
            </a:pPr>
            <a:r>
              <a:rPr lang="en-US" sz="1000" dirty="0"/>
              <a:t>43 – Puerto Rico</a:t>
            </a:r>
          </a:p>
          <a:p>
            <a:pPr marL="0" indent="0">
              <a:buNone/>
            </a:pPr>
            <a:r>
              <a:rPr lang="en-US" sz="1000" dirty="0"/>
              <a:t>44 – Rhode Island</a:t>
            </a:r>
          </a:p>
          <a:p>
            <a:pPr marL="0" indent="0">
              <a:buNone/>
            </a:pPr>
            <a:r>
              <a:rPr lang="en-US" sz="1000" dirty="0"/>
              <a:t>45 – South Carolina</a:t>
            </a:r>
          </a:p>
          <a:p>
            <a:pPr marL="0" indent="0">
              <a:buNone/>
            </a:pPr>
            <a:r>
              <a:rPr lang="en-US" sz="1000" dirty="0"/>
              <a:t>46 – South Dakota</a:t>
            </a:r>
          </a:p>
          <a:p>
            <a:pPr marL="0" indent="0">
              <a:buNone/>
            </a:pPr>
            <a:r>
              <a:rPr lang="en-US" sz="1000" dirty="0"/>
              <a:t>47 – Tennessee</a:t>
            </a:r>
          </a:p>
          <a:p>
            <a:pPr marL="0" indent="0">
              <a:buNone/>
            </a:pPr>
            <a:r>
              <a:rPr lang="en-US" sz="1000" dirty="0"/>
              <a:t>48 – U.S. Trust Territories</a:t>
            </a:r>
          </a:p>
          <a:p>
            <a:pPr marL="0" indent="0">
              <a:buNone/>
            </a:pPr>
            <a:r>
              <a:rPr lang="en-US" sz="1000" dirty="0"/>
              <a:t>49 – Texas</a:t>
            </a:r>
          </a:p>
          <a:p>
            <a:pPr marL="0" indent="0">
              <a:buNone/>
            </a:pPr>
            <a:r>
              <a:rPr lang="en-US" sz="1000" dirty="0"/>
              <a:t>50 – Utah</a:t>
            </a:r>
          </a:p>
          <a:p>
            <a:pPr marL="0" indent="0">
              <a:buNone/>
            </a:pPr>
            <a:r>
              <a:rPr lang="en-US" sz="1000" dirty="0"/>
              <a:t>51 – Virginia</a:t>
            </a:r>
          </a:p>
          <a:p>
            <a:pPr marL="0" indent="0">
              <a:buNone/>
            </a:pPr>
            <a:r>
              <a:rPr lang="en-US" sz="1000" dirty="0"/>
              <a:t>52 – Michigan</a:t>
            </a:r>
          </a:p>
          <a:p>
            <a:pPr marL="0" indent="0">
              <a:buNone/>
            </a:pPr>
            <a:r>
              <a:rPr lang="en-US" sz="1000" dirty="0"/>
              <a:t>53 – Vermont</a:t>
            </a:r>
          </a:p>
          <a:p>
            <a:pPr marL="0" indent="0">
              <a:buNone/>
            </a:pPr>
            <a:r>
              <a:rPr lang="en-US" sz="1000" dirty="0"/>
              <a:t>54 – Washington</a:t>
            </a:r>
          </a:p>
          <a:p>
            <a:pPr marL="0" indent="0">
              <a:buNone/>
            </a:pPr>
            <a:r>
              <a:rPr lang="en-US" sz="1000" dirty="0"/>
              <a:t>55 – Wisconsin</a:t>
            </a:r>
          </a:p>
          <a:p>
            <a:pPr marL="0" indent="0">
              <a:buNone/>
            </a:pPr>
            <a:r>
              <a:rPr lang="en-US" sz="1000" dirty="0"/>
              <a:t>56 – West Virginia</a:t>
            </a:r>
          </a:p>
          <a:p>
            <a:pPr marL="0" indent="0">
              <a:buNone/>
            </a:pPr>
            <a:r>
              <a:rPr lang="en-US" sz="1000" dirty="0"/>
              <a:t>57 – Wyoming</a:t>
            </a:r>
          </a:p>
          <a:p>
            <a:pPr marL="0" indent="0">
              <a:buNone/>
            </a:pPr>
            <a:r>
              <a:rPr lang="en-US" sz="1000" dirty="0"/>
              <a:t>58 – </a:t>
            </a:r>
            <a:r>
              <a:rPr lang="en-US" sz="1000" dirty="0" smtClean="0"/>
              <a:t>Other</a:t>
            </a:r>
            <a:endParaRPr lang="en-US" sz="1000" dirty="0"/>
          </a:p>
        </p:txBody>
      </p:sp>
      <p:pic>
        <p:nvPicPr>
          <p:cNvPr id="117" name="Picture 1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77" y="0"/>
            <a:ext cx="9245677" cy="68807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8001000" y="6324600"/>
            <a:ext cx="1143000" cy="457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Shared Drive Reminders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0" dirty="0" smtClean="0"/>
              <a:t>Resources</a:t>
            </a:r>
            <a:endParaRPr lang="en-US" b="0" dirty="0"/>
          </a:p>
          <a:p>
            <a:pPr lvl="0"/>
            <a:r>
              <a:rPr lang="en-US" b="0" dirty="0" smtClean="0"/>
              <a:t>Save Proficiency </a:t>
            </a:r>
            <a:r>
              <a:rPr lang="en-US" b="0" dirty="0"/>
              <a:t>Demonstration </a:t>
            </a:r>
            <a:r>
              <a:rPr lang="en-US" b="0" dirty="0" smtClean="0"/>
              <a:t>materials to your group folder</a:t>
            </a:r>
            <a:endParaRPr lang="en-US" b="0" dirty="0"/>
          </a:p>
          <a:p>
            <a:r>
              <a:rPr lang="en-US" dirty="0" smtClean="0"/>
              <a:t>Shared Drive Quick Reference in PG</a:t>
            </a:r>
          </a:p>
          <a:p>
            <a:r>
              <a:rPr lang="en-US" dirty="0" smtClean="0"/>
              <a:t>Thumb Drives – 8 GB 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fld id="{97EA8316-A2FD-4650-84B4-456538515A41}" type="slidenum">
              <a:rPr lang="en-US" smtClean="0"/>
              <a:t>10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833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Conduct Reminders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Attendance</a:t>
            </a:r>
          </a:p>
          <a:p>
            <a:r>
              <a:rPr lang="en-US" b="0" dirty="0" smtClean="0"/>
              <a:t>Technology courtesy</a:t>
            </a:r>
          </a:p>
          <a:p>
            <a:r>
              <a:rPr lang="en-US" b="0" dirty="0" smtClean="0"/>
              <a:t>Sharing knowledge</a:t>
            </a:r>
          </a:p>
          <a:p>
            <a:r>
              <a:rPr lang="en-US" b="0" dirty="0" smtClean="0"/>
              <a:t>Lunch and breaks</a:t>
            </a:r>
            <a:endParaRPr lang="en-US" b="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2E9BA043-F5B5-46A5-B79A-036F6594F09D}" type="slidenum">
              <a:rPr lang="en-US" smtClean="0"/>
              <a:t>11</a:t>
            </a:fld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800" dirty="0" smtClean="0"/>
              <a:t>PHOTO: Participants sit around tables in a classroom.</a:t>
            </a:r>
            <a:endParaRPr lang="en-US" sz="800" dirty="0"/>
          </a:p>
        </p:txBody>
      </p:sp>
      <p:pic>
        <p:nvPicPr>
          <p:cNvPr id="7" name="Picture 6" descr="Photo of a classroom with students seated at tables." title="Photo: Classroom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0669" y="1905000"/>
            <a:ext cx="4113194" cy="2732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Lef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3"/>
          <p:cNvSpPr txBox="1"/>
          <p:nvPr/>
        </p:nvSpPr>
        <p:spPr>
          <a:xfrm rot="120000">
            <a:off x="4566869" y="4706779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 smtClean="0"/>
              <a:t>FEMA/</a:t>
            </a:r>
            <a:r>
              <a:rPr lang="en-US" sz="1000" dirty="0"/>
              <a:t>Hans Pennink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fld id="{AB3F1673-CB92-4602-8303-DC9320BC421F}" type="slidenum">
              <a:rPr lang="en-US" smtClean="0"/>
              <a:t>12</a:t>
            </a:fld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E133 Proficiency Demonstration #4: Functional Exercise, </a:t>
            </a:r>
            <a:r>
              <a:rPr lang="en-US" dirty="0" smtClean="0"/>
              <a:t>Take-Home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244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Summary</a:t>
            </a:r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In this unit you learned:</a:t>
            </a:r>
          </a:p>
          <a:p>
            <a:pPr lvl="1"/>
            <a:r>
              <a:rPr lang="en-US" dirty="0"/>
              <a:t>About the objectives, materials, and agenda for the </a:t>
            </a:r>
            <a:r>
              <a:rPr lang="en-US" dirty="0" smtClean="0"/>
              <a:t>E136 </a:t>
            </a:r>
            <a:r>
              <a:rPr lang="en-US" dirty="0"/>
              <a:t>course</a:t>
            </a:r>
          </a:p>
          <a:p>
            <a:pPr lvl="1"/>
            <a:r>
              <a:rPr lang="en-US" dirty="0"/>
              <a:t>About the campus administration, including parking, meals, and recreation</a:t>
            </a:r>
          </a:p>
          <a:p>
            <a:pPr lvl="1"/>
            <a:r>
              <a:rPr lang="en-US" dirty="0"/>
              <a:t>About the course conduct, including attendance, </a:t>
            </a:r>
            <a:r>
              <a:rPr lang="en-US" dirty="0" smtClean="0"/>
              <a:t>cellphone/pager/computer </a:t>
            </a:r>
            <a:r>
              <a:rPr lang="en-US" dirty="0"/>
              <a:t>courtesy, and lunch/breaks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1.</a:t>
            </a:r>
            <a:fld id="{AC73D0E7-96B8-414C-996E-89125E11C374}" type="slidenum">
              <a:rPr lang="en-US" smtClean="0"/>
              <a:t>13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025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fld id="{85ADB047-AC6C-49A6-8CF2-ADDE981BF58F}" type="slidenum">
              <a:rPr lang="en-US" smtClean="0"/>
              <a:t>14</a:t>
            </a:fld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GRAPHIC: A stylized image of a question mark sitting on a puzzle piece. </a:t>
            </a:r>
            <a:endParaRPr lang="en-US" dirty="0"/>
          </a:p>
        </p:txBody>
      </p:sp>
      <p:sp>
        <p:nvSpPr>
          <p:cNvPr id="5" name="Pentagon 4" descr="Opens the next Unit" title="Next Unit Button">
            <a:hlinkClick r:id="rId3" action="ppaction://hlinkpres?slideindex=1&amp;slidetitle="/>
          </p:cNvPr>
          <p:cNvSpPr/>
          <p:nvPr/>
        </p:nvSpPr>
        <p:spPr bwMode="auto">
          <a:xfrm>
            <a:off x="8382000" y="5486400"/>
            <a:ext cx="609600" cy="228600"/>
          </a:xfrm>
          <a:prstGeom prst="homePlat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98941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4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Unit_x0020_Number xmlns="57cfa848-76d7-4fa5-825b-d37a1166a4af">1</Unit_x0020_Number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D4A14D06AFE54790B16CFC8BDB1621" ma:contentTypeVersion="1" ma:contentTypeDescription="Create a new document." ma:contentTypeScope="" ma:versionID="3bf36b3a4c30f10f2eab5cd1744d8cf0">
  <xsd:schema xmlns:xsd="http://www.w3.org/2001/XMLSchema" xmlns:p="http://schemas.microsoft.com/office/2006/metadata/properties" xmlns:ns2="57cfa848-76d7-4fa5-825b-d37a1166a4af" targetNamespace="http://schemas.microsoft.com/office/2006/metadata/properties" ma:root="true" ma:fieldsID="3e631809a7ba0d72361dc97029eafe2e" ns2:_="">
    <xsd:import namespace="57cfa848-76d7-4fa5-825b-d37a1166a4af"/>
    <xsd:element name="properties">
      <xsd:complexType>
        <xsd:sequence>
          <xsd:element name="documentManagement">
            <xsd:complexType>
              <xsd:all>
                <xsd:element ref="ns2:Unit_x0020_Numb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7cfa848-76d7-4fa5-825b-d37a1166a4af" elementFormDefault="qualified">
    <xsd:import namespace="http://schemas.microsoft.com/office/2006/documentManagement/types"/>
    <xsd:element name="Unit_x0020_Number" ma:index="8" nillable="true" ma:displayName="Unit Number" ma:decimals="0" ma:internalName="Unit_x0020_Number">
      <xsd:simpleType>
        <xsd:restriction base="dms:Number">
          <xsd:minInclusive value="0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Document Note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12E58511-CDAB-4366-BB3E-046CEEDBD4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CA6080-A6E3-46B8-A5A6-3B87354F488C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57cfa848-76d7-4fa5-825b-d37a1166a4af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32851B5-71FC-4DC3-91D6-9418EEAA97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cfa848-76d7-4fa5-825b-d37a1166a4af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15310</TotalTime>
  <Words>580</Words>
  <Application>Microsoft Office PowerPoint</Application>
  <PresentationFormat>On-screen Show (4:3)</PresentationFormat>
  <Paragraphs>153</Paragraphs>
  <Slides>14</Slides>
  <Notes>9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Courier New</vt:lpstr>
      <vt:lpstr>Times New Roman</vt:lpstr>
      <vt:lpstr>Wingdings</vt:lpstr>
      <vt:lpstr>2_Default Design</vt:lpstr>
      <vt:lpstr>E136: MASTER EXERCISE PRACTITIONER  CAPSTONE COURSE</vt:lpstr>
      <vt:lpstr>Unit Objectives</vt:lpstr>
      <vt:lpstr>Introductions</vt:lpstr>
      <vt:lpstr>E136 Course Goals</vt:lpstr>
      <vt:lpstr>E136 Course Objective</vt:lpstr>
      <vt:lpstr>E136 Course Materials</vt:lpstr>
      <vt:lpstr>E136 Course Agenda</vt:lpstr>
      <vt:lpstr>Campus Administration Reminders</vt:lpstr>
      <vt:lpstr>NETC Evaluation Form:  Block #3 - Work Location</vt:lpstr>
      <vt:lpstr>Shared Drive Reminders</vt:lpstr>
      <vt:lpstr>Course Conduct Reminders</vt:lpstr>
      <vt:lpstr>Presentations E133 Proficiency Demonstration #4: Functional Exercise, Take-Home</vt:lpstr>
      <vt:lpstr>Unit Summary</vt:lpstr>
      <vt:lpstr>Questions?</vt:lpstr>
    </vt:vector>
  </TitlesOfParts>
  <Company>CTEC,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E136 Unit 01 Slides</dc:title>
  <dc:subject>Master Exercise Practitioner Capstone Course</dc:subject>
  <dc:creator>FEMA EMI</dc:creator>
  <cp:lastModifiedBy>user</cp:lastModifiedBy>
  <cp:revision>419</cp:revision>
  <dcterms:created xsi:type="dcterms:W3CDTF">2009-01-22T14:40:21Z</dcterms:created>
  <dcterms:modified xsi:type="dcterms:W3CDTF">2017-05-15T12:36:53Z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0x0101009AD4A14D06AFE54790B16CFC8BDB1621</vt:lpwstr>
  </property>
  <property fmtid="{D5CDD505-2E9C-101B-9397-08002B2CF9AE}" pid="3" name="ArticulateGUID">
    <vt:lpwstr>59A2A021-4D56-4170-A26A-8F987E6D0918</vt:lpwstr>
  </property>
  <property fmtid="{D5CDD505-2E9C-101B-9397-08002B2CF9AE}" pid="4" name="ArticulatePath">
    <vt:lpwstr>E136_Unit_01_Slides_Draft_1_Post-FG</vt:lpwstr>
  </property>
</Properties>
</file>