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4"/>
    <p:sldMasterId id="2147484066" r:id="rId5"/>
  </p:sldMasterIdLst>
  <p:notesMasterIdLst>
    <p:notesMasterId r:id="rId25"/>
  </p:notesMasterIdLst>
  <p:handoutMasterIdLst>
    <p:handoutMasterId r:id="rId26"/>
  </p:handoutMasterIdLst>
  <p:sldIdLst>
    <p:sldId id="415" r:id="rId6"/>
    <p:sldId id="426" r:id="rId7"/>
    <p:sldId id="451" r:id="rId8"/>
    <p:sldId id="452" r:id="rId9"/>
    <p:sldId id="453" r:id="rId10"/>
    <p:sldId id="455" r:id="rId11"/>
    <p:sldId id="456" r:id="rId12"/>
    <p:sldId id="454" r:id="rId13"/>
    <p:sldId id="428" r:id="rId14"/>
    <p:sldId id="429" r:id="rId15"/>
    <p:sldId id="457" r:id="rId16"/>
    <p:sldId id="430" r:id="rId17"/>
    <p:sldId id="459" r:id="rId18"/>
    <p:sldId id="460" r:id="rId19"/>
    <p:sldId id="461" r:id="rId20"/>
    <p:sldId id="464" r:id="rId21"/>
    <p:sldId id="434" r:id="rId22"/>
    <p:sldId id="465" r:id="rId23"/>
    <p:sldId id="466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32" autoAdjust="0"/>
    <p:restoredTop sz="86347" autoAdjust="0"/>
  </p:normalViewPr>
  <p:slideViewPr>
    <p:cSldViewPr showGuides="1">
      <p:cViewPr varScale="1">
        <p:scale>
          <a:sx n="61" d="100"/>
          <a:sy n="61" d="100"/>
        </p:scale>
        <p:origin x="576" y="66"/>
      </p:cViewPr>
      <p:guideLst>
        <p:guide orient="horz" pos="4080"/>
        <p:guide pos="2880"/>
      </p:guideLst>
    </p:cSldViewPr>
  </p:slideViewPr>
  <p:outlineViewPr>
    <p:cViewPr>
      <p:scale>
        <a:sx n="20" d="100"/>
        <a:sy n="20" d="100"/>
      </p:scale>
      <p:origin x="0" y="-10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DCBAF28-A2E4-4567-AEB3-4D5526073794}" type="datetimeFigureOut">
              <a:rPr lang="en-US"/>
              <a:pPr>
                <a:defRPr/>
              </a:pPr>
              <a:t>3/2/2017</a:t>
            </a:fld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ECC367C-73BD-4019-B2A8-2E1595FD6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31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3816D8-5B30-4CF0-8C0A-21759C1780AC}" type="datetimeFigureOut">
              <a:rPr lang="en-US"/>
              <a:pPr>
                <a:defRPr/>
              </a:pPr>
              <a:t>3/2/2017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C2933B1-4F99-48B8-8CC5-EFC2B8411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93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065443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3/2/2017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7" name="Picture 6" descr="Graphic of a stylized question mark on top of a puzzle piece." title="Questions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3810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Questions?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40769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0769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1836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0156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7785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9393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605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9378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5521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9770583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95632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3/2/2017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88950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1251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92873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4" name="Picture 3" descr="Graphic of a stylized question mark on top of a puzzle piece." title="Graphic: Questions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16023"/>
      </p:ext>
    </p:extLst>
  </p:cSld>
  <p:clrMapOvr>
    <a:masterClrMapping/>
  </p:clrMapOvr>
  <p:transition>
    <p:wipe dir="r"/>
  </p:transition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272826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  <p:sldLayoutId id="2147484064" r:id="rId14"/>
    <p:sldLayoutId id="2147484065" r:id="rId15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889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E133: OPERATIONS-BASED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00064" y="1219200"/>
            <a:ext cx="8186736" cy="685800"/>
          </a:xfrm>
        </p:spPr>
        <p:txBody>
          <a:bodyPr/>
          <a:lstStyle/>
          <a:p>
            <a:r>
              <a:rPr lang="en-US" b="1" dirty="0" smtClean="0"/>
              <a:t>Unit 6: Course Wrap-Up and Proficiency Demonstration #4</a:t>
            </a:r>
            <a:endParaRPr lang="en-US" b="1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pic>
        <p:nvPicPr>
          <p:cNvPr id="6" name="Picture 5" descr="Tribal members participate in an exercise involving a healthcare response during a disaster. " title="Photo: Healthcare exercis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257" y="2451100"/>
            <a:ext cx="4324350" cy="28829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2743200" y="5383768"/>
            <a:ext cx="4033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/>
              <a:t>Summarize the key points of the E133: Operations-Based Exercise Design and Evaluation Course</a:t>
            </a:r>
          </a:p>
          <a:p>
            <a:pPr lvl="1"/>
            <a:r>
              <a:rPr lang="en-US" dirty="0"/>
              <a:t>Explain how to successfully complete Proficiency Demonstration #4: Functional Exercise, </a:t>
            </a:r>
            <a:r>
              <a:rPr lang="en-US" dirty="0" smtClean="0"/>
              <a:t>Take-Home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the </a:t>
            </a:r>
            <a:r>
              <a:rPr lang="en-US" dirty="0" smtClean="0"/>
              <a:t>E133 </a:t>
            </a:r>
            <a:r>
              <a:rPr lang="en-US" dirty="0"/>
              <a:t>course, </a:t>
            </a:r>
            <a:r>
              <a:rPr lang="en-US" dirty="0" smtClean="0"/>
              <a:t>you learned </a:t>
            </a:r>
            <a:r>
              <a:rPr lang="en-US" dirty="0"/>
              <a:t>how to better:</a:t>
            </a:r>
          </a:p>
          <a:p>
            <a:pPr lvl="1"/>
            <a:r>
              <a:rPr lang="en-US" dirty="0" smtClean="0"/>
              <a:t>Apply </a:t>
            </a:r>
            <a:r>
              <a:rPr lang="en-US" dirty="0"/>
              <a:t>the four phases of the exercise cycle—design and development, conduct, evaluation, and improvement planning—to operations-based exercises</a:t>
            </a:r>
          </a:p>
          <a:p>
            <a:pPr lvl="1"/>
            <a:r>
              <a:rPr lang="en-US" dirty="0" smtClean="0"/>
              <a:t>Apply </a:t>
            </a:r>
            <a:r>
              <a:rPr lang="en-US" dirty="0"/>
              <a:t>the </a:t>
            </a:r>
            <a:r>
              <a:rPr lang="en-US" dirty="0" smtClean="0"/>
              <a:t>Eight Exercise Design Steps to an operations-based exercise</a:t>
            </a:r>
          </a:p>
          <a:p>
            <a:pPr lvl="1"/>
            <a:r>
              <a:rPr lang="en-US" dirty="0" smtClean="0"/>
              <a:t>Apply </a:t>
            </a:r>
            <a:r>
              <a:rPr lang="en-US" dirty="0"/>
              <a:t>the first </a:t>
            </a:r>
            <a:r>
              <a:rPr lang="en-US" dirty="0" smtClean="0"/>
              <a:t>six steps </a:t>
            </a:r>
            <a:r>
              <a:rPr lang="en-US" dirty="0"/>
              <a:t>of the </a:t>
            </a:r>
            <a:r>
              <a:rPr lang="en-US" dirty="0" smtClean="0"/>
              <a:t>Eight Exercise Evaluation Steps </a:t>
            </a:r>
            <a:r>
              <a:rPr lang="en-US" dirty="0"/>
              <a:t>to operations-based </a:t>
            </a:r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22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</a:t>
            </a:r>
            <a:r>
              <a:rPr lang="en-US" dirty="0" smtClean="0"/>
              <a:t>Review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Unit 2 you learned about the E133 course and developing a MSEL, including: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objectives, materials, and agenda for the E133 course</a:t>
            </a:r>
          </a:p>
          <a:p>
            <a:pPr lvl="1"/>
            <a:r>
              <a:rPr lang="en-US" dirty="0"/>
              <a:t>How the </a:t>
            </a:r>
            <a:r>
              <a:rPr lang="en-US" dirty="0" smtClean="0"/>
              <a:t>Eight Exercise Design Steps </a:t>
            </a:r>
            <a:r>
              <a:rPr lang="en-US" dirty="0"/>
              <a:t>apply to operations-based exercises</a:t>
            </a:r>
          </a:p>
          <a:p>
            <a:pPr lvl="1"/>
            <a:r>
              <a:rPr lang="en-US" dirty="0" smtClean="0"/>
              <a:t>Major </a:t>
            </a:r>
            <a:r>
              <a:rPr lang="en-US" dirty="0"/>
              <a:t>and detailed events, expected actions, and </a:t>
            </a:r>
            <a:r>
              <a:rPr lang="en-US" dirty="0" smtClean="0"/>
              <a:t>injects</a:t>
            </a:r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documentation for operations-based exercises</a:t>
            </a:r>
          </a:p>
          <a:p>
            <a:pPr lvl="1"/>
            <a:r>
              <a:rPr lang="en-US" dirty="0"/>
              <a:t>The tools for operations-based </a:t>
            </a:r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059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Unit 3 you learned about exercise control, including:</a:t>
            </a:r>
          </a:p>
          <a:p>
            <a:pPr lvl="1"/>
            <a:r>
              <a:rPr lang="en-US" dirty="0" smtClean="0"/>
              <a:t>SimCell </a:t>
            </a:r>
            <a:r>
              <a:rPr lang="en-US" dirty="0"/>
              <a:t>staff, communication, and setup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roles/responsibilities of controllers and simulators</a:t>
            </a:r>
          </a:p>
          <a:p>
            <a:pPr lvl="1"/>
            <a:r>
              <a:rPr lang="en-US" dirty="0" smtClean="0"/>
              <a:t>Inject </a:t>
            </a:r>
            <a:r>
              <a:rPr lang="en-US" dirty="0"/>
              <a:t>flow and the lifecycle of an inject</a:t>
            </a:r>
          </a:p>
          <a:p>
            <a:pPr lvl="1"/>
            <a:r>
              <a:rPr lang="en-US" dirty="0"/>
              <a:t>SimCell best practices</a:t>
            </a:r>
          </a:p>
          <a:p>
            <a:r>
              <a:rPr lang="en-US" dirty="0" smtClean="0"/>
              <a:t>You completed Proficiency Demonstration #1: SimCell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2106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Unit 4 you completed </a:t>
            </a:r>
            <a:r>
              <a:rPr lang="en-US" dirty="0"/>
              <a:t>Proficiency </a:t>
            </a:r>
            <a:r>
              <a:rPr lang="en-US" dirty="0" smtClean="0"/>
              <a:t>Demonstration #2: Functional Exercise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771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r>
              <a:rPr lang="en-US" dirty="0" smtClean="0"/>
              <a:t>In Unit 5 you learned about evaluating operations-based exercises, including:</a:t>
            </a:r>
          </a:p>
          <a:p>
            <a:pPr lvl="1"/>
            <a:r>
              <a:rPr lang="en-US" dirty="0"/>
              <a:t>How steps </a:t>
            </a:r>
            <a:r>
              <a:rPr lang="en-US" dirty="0" smtClean="0"/>
              <a:t>1 to 6 </a:t>
            </a:r>
            <a:r>
              <a:rPr lang="en-US" dirty="0"/>
              <a:t>of the </a:t>
            </a:r>
            <a:r>
              <a:rPr lang="en-US" dirty="0" smtClean="0"/>
              <a:t>Eight Exercise Evaluation Steps </a:t>
            </a:r>
            <a:r>
              <a:rPr lang="en-US" dirty="0"/>
              <a:t>apply to operations-based exercises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AAR/IP</a:t>
            </a:r>
          </a:p>
          <a:p>
            <a:r>
              <a:rPr lang="en-US" dirty="0" smtClean="0"/>
              <a:t>You </a:t>
            </a:r>
            <a:r>
              <a:rPr lang="en-US" dirty="0"/>
              <a:t>completed Proficiency </a:t>
            </a:r>
            <a:r>
              <a:rPr lang="en-US" dirty="0" smtClean="0"/>
              <a:t>Demonstration #3: AAR/IP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886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581400"/>
          </a:xfrm>
        </p:spPr>
        <p:txBody>
          <a:bodyPr anchor="ctr" anchorCtr="0"/>
          <a:lstStyle/>
          <a:p>
            <a:pPr marL="0" indent="0" algn="ctr">
              <a:buNone/>
            </a:pPr>
            <a:r>
              <a:rPr lang="en-US" dirty="0" smtClean="0"/>
              <a:t>Thoughts? Reactions?</a:t>
            </a:r>
          </a:p>
          <a:p>
            <a:pPr marL="0" indent="0" algn="ctr">
              <a:buNone/>
            </a:pPr>
            <a:r>
              <a:rPr lang="en-US" dirty="0" smtClean="0"/>
              <a:t>Let us know!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075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Proficiency Demonstration </a:t>
            </a:r>
            <a:r>
              <a:rPr lang="en-US" dirty="0" smtClean="0"/>
              <a:t>#4: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Functional Exercise, Take-Home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68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Proficiency Demonstration </a:t>
            </a:r>
            <a:r>
              <a:rPr lang="en-US" dirty="0" smtClean="0"/>
              <a:t>#4: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Functional Exercise, Take-Home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Design</a:t>
            </a:r>
            <a:r>
              <a:rPr lang="en-US" dirty="0"/>
              <a:t>, develop, and if possible, conduct a </a:t>
            </a:r>
            <a:r>
              <a:rPr lang="en-US" dirty="0" smtClean="0"/>
              <a:t>FE </a:t>
            </a:r>
            <a:r>
              <a:rPr lang="en-US" dirty="0"/>
              <a:t>specific </a:t>
            </a:r>
            <a:r>
              <a:rPr lang="en-US" dirty="0" smtClean="0"/>
              <a:t>to your </a:t>
            </a:r>
            <a:r>
              <a:rPr lang="en-US" dirty="0"/>
              <a:t>agency or community using HSEEP </a:t>
            </a:r>
            <a:r>
              <a:rPr lang="en-US" dirty="0" smtClean="0"/>
              <a:t>templates/tools</a:t>
            </a:r>
          </a:p>
          <a:p>
            <a:pPr marL="0" indent="0">
              <a:buNone/>
            </a:pPr>
            <a:r>
              <a:rPr lang="en-US" dirty="0" smtClean="0"/>
              <a:t>Time Commitment:</a:t>
            </a:r>
            <a:endParaRPr lang="en-US" dirty="0"/>
          </a:p>
          <a:p>
            <a:pPr lvl="1"/>
            <a:r>
              <a:rPr lang="en-US" dirty="0"/>
              <a:t>This Proficiency Demonstration typically requires a minimum of 40 hours to </a:t>
            </a:r>
            <a:r>
              <a:rPr lang="en-US" dirty="0" smtClean="0"/>
              <a:t>complete; </a:t>
            </a:r>
            <a:r>
              <a:rPr lang="en-US" dirty="0"/>
              <a:t>however, allow for 60-80 hours to be </a:t>
            </a:r>
            <a:r>
              <a:rPr lang="en-US" dirty="0" smtClean="0"/>
              <a:t>safe</a:t>
            </a:r>
            <a:endParaRPr lang="en-US" dirty="0"/>
          </a:p>
          <a:p>
            <a:pPr lvl="1"/>
            <a:r>
              <a:rPr lang="en-US" dirty="0"/>
              <a:t>Start early on this Proficiency Demonstration and plan accordingly!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083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Functional Exercise, </a:t>
            </a:r>
            <a:r>
              <a:rPr lang="en-US" dirty="0" smtClean="0"/>
              <a:t>Take-Home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Deliverables: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MSEL </a:t>
            </a:r>
            <a:r>
              <a:rPr lang="en-US" sz="2200" dirty="0"/>
              <a:t>(format may vary</a:t>
            </a:r>
            <a:r>
              <a:rPr lang="en-US" sz="2200" dirty="0" smtClean="0"/>
              <a:t>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Resource/decision </a:t>
            </a:r>
            <a:r>
              <a:rPr lang="en-US" sz="2200" dirty="0"/>
              <a:t>tracking system (format may vary)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Inject </a:t>
            </a:r>
            <a:r>
              <a:rPr lang="en-US" sz="2200" dirty="0"/>
              <a:t>tracking system (format may vary)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ExPlan (HSEEP template)</a:t>
            </a:r>
            <a:endParaRPr lang="en-US" sz="2200" dirty="0"/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C/E </a:t>
            </a:r>
            <a:r>
              <a:rPr lang="en-US" sz="2200" dirty="0"/>
              <a:t>Handbook (HSEEP template</a:t>
            </a:r>
            <a:r>
              <a:rPr lang="en-US" sz="2200" dirty="0" smtClean="0"/>
              <a:t>) </a:t>
            </a:r>
            <a:r>
              <a:rPr lang="en-US" sz="2200" dirty="0"/>
              <a:t>(Must contain description of SimCell structure)</a:t>
            </a:r>
            <a:endParaRPr lang="en-US" sz="2200" dirty="0" smtClean="0"/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EEGs (</a:t>
            </a:r>
            <a:r>
              <a:rPr lang="en-US" sz="2200" dirty="0"/>
              <a:t>HSEEP template</a:t>
            </a:r>
            <a:r>
              <a:rPr lang="en-US" sz="2200" dirty="0" smtClean="0"/>
              <a:t>) </a:t>
            </a:r>
            <a:r>
              <a:rPr lang="en-US" sz="2200" dirty="0"/>
              <a:t>(One EEG per objective)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Player </a:t>
            </a:r>
            <a:r>
              <a:rPr lang="en-US" sz="2200" dirty="0"/>
              <a:t>briefing </a:t>
            </a:r>
            <a:r>
              <a:rPr lang="en-US" sz="2200" dirty="0" smtClean="0"/>
              <a:t>(</a:t>
            </a:r>
            <a:r>
              <a:rPr lang="en-US" sz="2200" dirty="0"/>
              <a:t>HSEEP template</a:t>
            </a:r>
            <a:r>
              <a:rPr lang="en-US" sz="2200" dirty="0" smtClean="0"/>
              <a:t>)</a:t>
            </a:r>
            <a:endParaRPr lang="en-US" sz="2200" dirty="0"/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C/E </a:t>
            </a:r>
            <a:r>
              <a:rPr lang="en-US" sz="2200" dirty="0"/>
              <a:t>briefing </a:t>
            </a:r>
            <a:r>
              <a:rPr lang="en-US" sz="2200" dirty="0" smtClean="0"/>
              <a:t>(</a:t>
            </a:r>
            <a:r>
              <a:rPr lang="en-US" sz="2200" dirty="0"/>
              <a:t>HSEEP template</a:t>
            </a:r>
            <a:r>
              <a:rPr lang="en-US" sz="2200" dirty="0" smtClean="0"/>
              <a:t>)</a:t>
            </a:r>
            <a:endParaRPr lang="en-US" sz="2200" dirty="0"/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C/E packets </a:t>
            </a:r>
            <a:r>
              <a:rPr lang="en-US" sz="2200" dirty="0"/>
              <a:t>(Word documents)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Participant </a:t>
            </a:r>
            <a:r>
              <a:rPr lang="en-US" sz="2200" dirty="0"/>
              <a:t>Feedback Forms </a:t>
            </a:r>
            <a:r>
              <a:rPr lang="en-US" sz="2200" dirty="0" smtClean="0"/>
              <a:t>(</a:t>
            </a:r>
            <a:r>
              <a:rPr lang="en-US" sz="2200" dirty="0"/>
              <a:t>HSEEP template</a:t>
            </a:r>
            <a:r>
              <a:rPr lang="en-US" sz="2200" dirty="0" smtClean="0"/>
              <a:t>)</a:t>
            </a:r>
            <a:endParaRPr lang="en-US" sz="2200" dirty="0"/>
          </a:p>
          <a:p>
            <a:pPr marL="742950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293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Functional Exercise, </a:t>
            </a:r>
            <a:r>
              <a:rPr lang="en-US" dirty="0" smtClean="0"/>
              <a:t>Take-Home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Submitting Your Deliverables:</a:t>
            </a:r>
          </a:p>
          <a:p>
            <a:pPr lvl="1"/>
            <a:r>
              <a:rPr lang="en-US" dirty="0" smtClean="0"/>
              <a:t>Save as PDF</a:t>
            </a:r>
          </a:p>
          <a:p>
            <a:pPr lvl="1"/>
            <a:r>
              <a:rPr lang="en-US" dirty="0" smtClean="0"/>
              <a:t>Send via email to Course Manager</a:t>
            </a:r>
          </a:p>
          <a:p>
            <a:pPr lvl="1"/>
            <a:r>
              <a:rPr lang="en-US" b="1" i="1" dirty="0" smtClean="0"/>
              <a:t>Due </a:t>
            </a:r>
            <a:r>
              <a:rPr lang="en-US" b="1" i="1" dirty="0"/>
              <a:t>no later than </a:t>
            </a:r>
            <a:r>
              <a:rPr lang="en-US" b="1" i="1" dirty="0" smtClean="0"/>
              <a:t>3 weeks </a:t>
            </a:r>
            <a:r>
              <a:rPr lang="en-US" b="1" i="1" dirty="0"/>
              <a:t>before the start date of the </a:t>
            </a:r>
            <a:r>
              <a:rPr lang="en-US" b="1" i="1" dirty="0" smtClean="0"/>
              <a:t>E136</a:t>
            </a:r>
            <a:r>
              <a:rPr lang="en-US" b="1" i="1" dirty="0"/>
              <a:t> course</a:t>
            </a:r>
            <a:endParaRPr lang="en-US" b="1" i="1" dirty="0" smtClean="0"/>
          </a:p>
          <a:p>
            <a:pPr lvl="1"/>
            <a:r>
              <a:rPr lang="en-US" dirty="0"/>
              <a:t>If you’re not able to conduct the </a:t>
            </a:r>
            <a:r>
              <a:rPr lang="en-US" dirty="0" smtClean="0"/>
              <a:t>FE, </a:t>
            </a:r>
            <a:r>
              <a:rPr lang="en-US" dirty="0"/>
              <a:t>you still need to provide </a:t>
            </a:r>
            <a:r>
              <a:rPr lang="en-US" dirty="0" smtClean="0"/>
              <a:t>all deliverables necessary </a:t>
            </a:r>
            <a:r>
              <a:rPr lang="en-US" dirty="0"/>
              <a:t>to conduct an operations-based functional exercise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351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Functional Exercise, </a:t>
            </a:r>
            <a:r>
              <a:rPr lang="en-US" dirty="0" smtClean="0"/>
              <a:t>Take-Home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FE Requirements:</a:t>
            </a:r>
          </a:p>
          <a:p>
            <a:pPr lvl="1"/>
            <a:r>
              <a:rPr lang="en-US" dirty="0"/>
              <a:t>Your FE should have a conduct time of </a:t>
            </a:r>
            <a:r>
              <a:rPr lang="en-US" dirty="0" smtClean="0"/>
              <a:t>a </a:t>
            </a:r>
            <a:r>
              <a:rPr lang="en-US" b="1" i="1" dirty="0" smtClean="0"/>
              <a:t>minimum of </a:t>
            </a:r>
            <a:br>
              <a:rPr lang="en-US" b="1" i="1" dirty="0" smtClean="0"/>
            </a:br>
            <a:r>
              <a:rPr lang="en-US" b="1" i="1" dirty="0" smtClean="0"/>
              <a:t>3 hours</a:t>
            </a:r>
            <a:endParaRPr lang="en-US" b="1" i="1" dirty="0"/>
          </a:p>
          <a:p>
            <a:pPr lvl="1"/>
            <a:r>
              <a:rPr lang="en-US" dirty="0" smtClean="0"/>
              <a:t>Your </a:t>
            </a:r>
            <a:r>
              <a:rPr lang="en-US" dirty="0"/>
              <a:t>FE must have a </a:t>
            </a:r>
            <a:r>
              <a:rPr lang="en-US" b="1" i="1" dirty="0"/>
              <a:t>minimum of 80 </a:t>
            </a:r>
            <a:r>
              <a:rPr lang="en-US" b="1" i="1" dirty="0" smtClean="0"/>
              <a:t>injects</a:t>
            </a:r>
          </a:p>
          <a:p>
            <a:pPr lvl="1"/>
            <a:r>
              <a:rPr lang="en-US" dirty="0"/>
              <a:t>Your FE should have no moving parts; it is not full-scale exercise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232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Functional Exercise, </a:t>
            </a:r>
            <a:r>
              <a:rPr lang="en-US" dirty="0" smtClean="0"/>
              <a:t>Take-Home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FE Requirements (cont’d.):</a:t>
            </a:r>
          </a:p>
          <a:p>
            <a:pPr lvl="1"/>
            <a:r>
              <a:rPr lang="en-US" dirty="0" smtClean="0"/>
              <a:t>FE </a:t>
            </a:r>
            <a:r>
              <a:rPr lang="en-US" dirty="0"/>
              <a:t>must be </a:t>
            </a:r>
            <a:r>
              <a:rPr lang="en-US" dirty="0" smtClean="0"/>
              <a:t>whole community and include </a:t>
            </a:r>
            <a:r>
              <a:rPr lang="en-US" dirty="0"/>
              <a:t>all disciplines:</a:t>
            </a:r>
          </a:p>
          <a:p>
            <a:pPr lvl="2">
              <a:lnSpc>
                <a:spcPts val="2400"/>
              </a:lnSpc>
            </a:pPr>
            <a:r>
              <a:rPr lang="en-US" dirty="0"/>
              <a:t>Government (G)</a:t>
            </a:r>
          </a:p>
          <a:p>
            <a:pPr lvl="2">
              <a:lnSpc>
                <a:spcPts val="2400"/>
              </a:lnSpc>
            </a:pPr>
            <a:r>
              <a:rPr lang="en-US" dirty="0"/>
              <a:t>Media/Public </a:t>
            </a:r>
            <a:r>
              <a:rPr lang="en-US" dirty="0" smtClean="0"/>
              <a:t>Information </a:t>
            </a:r>
            <a:r>
              <a:rPr lang="en-US" dirty="0"/>
              <a:t>(M)</a:t>
            </a:r>
          </a:p>
          <a:p>
            <a:pPr lvl="2">
              <a:lnSpc>
                <a:spcPts val="2400"/>
              </a:lnSpc>
            </a:pPr>
            <a:r>
              <a:rPr lang="en-US" dirty="0"/>
              <a:t>Emergency </a:t>
            </a:r>
            <a:r>
              <a:rPr lang="en-US" dirty="0" smtClean="0"/>
              <a:t>Management </a:t>
            </a:r>
            <a:r>
              <a:rPr lang="en-US" dirty="0"/>
              <a:t>(EM)</a:t>
            </a:r>
          </a:p>
          <a:p>
            <a:pPr lvl="2">
              <a:lnSpc>
                <a:spcPts val="2400"/>
              </a:lnSpc>
            </a:pPr>
            <a:r>
              <a:rPr lang="en-US" dirty="0"/>
              <a:t>Law </a:t>
            </a:r>
            <a:r>
              <a:rPr lang="en-US" dirty="0" smtClean="0"/>
              <a:t>Enforcement </a:t>
            </a:r>
            <a:r>
              <a:rPr lang="en-US" dirty="0"/>
              <a:t>(LE, P, S/SP)</a:t>
            </a:r>
          </a:p>
          <a:p>
            <a:pPr lvl="2">
              <a:lnSpc>
                <a:spcPts val="2400"/>
              </a:lnSpc>
            </a:pPr>
            <a:r>
              <a:rPr lang="en-US" dirty="0"/>
              <a:t>Fire </a:t>
            </a:r>
            <a:r>
              <a:rPr lang="en-US" dirty="0" smtClean="0"/>
              <a:t>Service </a:t>
            </a:r>
            <a:r>
              <a:rPr lang="en-US" dirty="0"/>
              <a:t>(F)</a:t>
            </a:r>
          </a:p>
          <a:p>
            <a:pPr lvl="2">
              <a:lnSpc>
                <a:spcPts val="2400"/>
              </a:lnSpc>
            </a:pPr>
            <a:r>
              <a:rPr lang="en-US" dirty="0"/>
              <a:t>Health and </a:t>
            </a:r>
            <a:r>
              <a:rPr lang="en-US" dirty="0" smtClean="0"/>
              <a:t>Medical </a:t>
            </a:r>
            <a:r>
              <a:rPr lang="en-US" dirty="0"/>
              <a:t>(EMS, PH, H)</a:t>
            </a:r>
          </a:p>
          <a:p>
            <a:pPr lvl="2">
              <a:lnSpc>
                <a:spcPts val="2400"/>
              </a:lnSpc>
            </a:pPr>
            <a:r>
              <a:rPr lang="en-US" dirty="0"/>
              <a:t>Public </a:t>
            </a:r>
            <a:r>
              <a:rPr lang="en-US" dirty="0" smtClean="0"/>
              <a:t>Works/Utilities </a:t>
            </a:r>
            <a:r>
              <a:rPr lang="en-US" dirty="0"/>
              <a:t>(PWU)</a:t>
            </a:r>
          </a:p>
          <a:p>
            <a:pPr lvl="2">
              <a:lnSpc>
                <a:spcPts val="2400"/>
              </a:lnSpc>
            </a:pPr>
            <a:r>
              <a:rPr lang="en-US" dirty="0"/>
              <a:t>Community/Human </a:t>
            </a:r>
            <a:r>
              <a:rPr lang="en-US" dirty="0" smtClean="0"/>
              <a:t>Services </a:t>
            </a:r>
            <a:r>
              <a:rPr lang="en-US" dirty="0"/>
              <a:t>(CS)</a:t>
            </a:r>
          </a:p>
          <a:p>
            <a:pPr lvl="2">
              <a:lnSpc>
                <a:spcPts val="2400"/>
              </a:lnSpc>
            </a:pPr>
            <a:r>
              <a:rPr lang="en-US" dirty="0"/>
              <a:t>Concerned citizens and others (CC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78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Functional Exercise, </a:t>
            </a:r>
            <a:r>
              <a:rPr lang="en-US" dirty="0" smtClean="0"/>
              <a:t>Take-Home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FE Requirements (cont’d.):</a:t>
            </a:r>
          </a:p>
          <a:p>
            <a:pPr lvl="1"/>
            <a:r>
              <a:rPr lang="en-US" dirty="0"/>
              <a:t>Use HSEEP (April 2013) templates/tools provided on your Participant CD or the HSEEP website </a:t>
            </a:r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/>
              <a:t>your MSEL, you may use any MSEL template that meets the needs of your </a:t>
            </a:r>
            <a:r>
              <a:rPr lang="en-US" dirty="0" smtClean="0"/>
              <a:t>SimCell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636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Functional Exercise, </a:t>
            </a:r>
            <a:r>
              <a:rPr lang="en-US" dirty="0" smtClean="0"/>
              <a:t>Take-Home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FE Requirements (cont’d.):</a:t>
            </a:r>
          </a:p>
          <a:p>
            <a:pPr lvl="1"/>
            <a:r>
              <a:rPr lang="en-US" dirty="0"/>
              <a:t>If you are unable to develop an FE for your agency or community, use the Central City/Liberty County EOC as your audience  </a:t>
            </a:r>
          </a:p>
          <a:p>
            <a:pPr lvl="2"/>
            <a:r>
              <a:rPr lang="en-US" dirty="0"/>
              <a:t>This is a last resort, and </a:t>
            </a:r>
            <a:r>
              <a:rPr lang="en-US" b="1" i="1" dirty="0"/>
              <a:t>requires the course manager’s approval</a:t>
            </a:r>
            <a:endParaRPr lang="en-US" dirty="0"/>
          </a:p>
          <a:p>
            <a:pPr lvl="1"/>
            <a:r>
              <a:rPr lang="en-US" dirty="0"/>
              <a:t>Your FE Proficiency Demonstration review is a private matter between you and the Reviewer and should not be discussed publicly. You will have an opportunity to receive individual feedback on a one-on-one basis during the </a:t>
            </a:r>
            <a:r>
              <a:rPr lang="en-US" dirty="0" smtClean="0"/>
              <a:t>E136 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72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Functional Exercise, </a:t>
            </a:r>
            <a:r>
              <a:rPr lang="en-US" dirty="0" smtClean="0"/>
              <a:t>Take-Home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Rubric: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is the </a:t>
            </a:r>
            <a:r>
              <a:rPr lang="en-US" dirty="0" smtClean="0"/>
              <a:t>same instructors </a:t>
            </a:r>
            <a:r>
              <a:rPr lang="en-US" dirty="0"/>
              <a:t>use to grade </a:t>
            </a:r>
            <a:r>
              <a:rPr lang="en-US" dirty="0" smtClean="0"/>
              <a:t>your Proficiency Demonstration</a:t>
            </a:r>
          </a:p>
          <a:p>
            <a:pPr lvl="1"/>
            <a:r>
              <a:rPr lang="en-US" dirty="0" smtClean="0"/>
              <a:t>Use the rubric to ensure your FE:</a:t>
            </a:r>
          </a:p>
          <a:p>
            <a:pPr lvl="2"/>
            <a:r>
              <a:rPr lang="en-US" dirty="0" smtClean="0"/>
              <a:t>Incorporates </a:t>
            </a:r>
            <a:r>
              <a:rPr lang="en-US" dirty="0"/>
              <a:t>all the required </a:t>
            </a:r>
            <a:r>
              <a:rPr lang="en-US" dirty="0" smtClean="0"/>
              <a:t>elements</a:t>
            </a:r>
          </a:p>
          <a:p>
            <a:pPr lvl="2"/>
            <a:r>
              <a:rPr lang="en-US" dirty="0" smtClean="0"/>
              <a:t>Meets the </a:t>
            </a:r>
            <a:r>
              <a:rPr lang="en-US" dirty="0"/>
              <a:t>grading </a:t>
            </a:r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440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Functional Exercise, </a:t>
            </a:r>
            <a:r>
              <a:rPr lang="en-US" dirty="0" smtClean="0"/>
              <a:t>Take-Home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Final Note</a:t>
            </a:r>
            <a:r>
              <a:rPr lang="en-US" dirty="0" smtClean="0"/>
              <a:t>…</a:t>
            </a:r>
          </a:p>
          <a:p>
            <a:pPr lvl="1"/>
            <a:r>
              <a:rPr lang="en-US" dirty="0"/>
              <a:t>We are interested in </a:t>
            </a:r>
            <a:r>
              <a:rPr lang="en-US" i="1" dirty="0"/>
              <a:t>substance</a:t>
            </a:r>
            <a:r>
              <a:rPr lang="en-US" dirty="0"/>
              <a:t>, not </a:t>
            </a:r>
            <a:r>
              <a:rPr lang="en-US" dirty="0" smtClean="0"/>
              <a:t>just </a:t>
            </a:r>
            <a:r>
              <a:rPr lang="en-US" dirty="0"/>
              <a:t>filling out </a:t>
            </a:r>
            <a:r>
              <a:rPr lang="en-US" dirty="0" smtClean="0"/>
              <a:t>forms and templates. Injects </a:t>
            </a:r>
            <a:r>
              <a:rPr lang="en-US" dirty="0"/>
              <a:t>are substance items!</a:t>
            </a:r>
          </a:p>
          <a:p>
            <a:pPr lvl="1"/>
            <a:r>
              <a:rPr lang="en-US" dirty="0"/>
              <a:t>If you have:</a:t>
            </a:r>
          </a:p>
          <a:p>
            <a:pPr lvl="2">
              <a:lnSpc>
                <a:spcPts val="2500"/>
              </a:lnSpc>
            </a:pPr>
            <a:r>
              <a:rPr lang="en-US" dirty="0"/>
              <a:t>Number</a:t>
            </a:r>
          </a:p>
          <a:p>
            <a:pPr lvl="2">
              <a:lnSpc>
                <a:spcPts val="2500"/>
              </a:lnSpc>
            </a:pPr>
            <a:r>
              <a:rPr lang="en-US" dirty="0"/>
              <a:t>Source</a:t>
            </a:r>
          </a:p>
          <a:p>
            <a:pPr lvl="2">
              <a:lnSpc>
                <a:spcPts val="2500"/>
              </a:lnSpc>
            </a:pPr>
            <a:r>
              <a:rPr lang="en-US" dirty="0"/>
              <a:t>Destination</a:t>
            </a:r>
          </a:p>
          <a:p>
            <a:pPr lvl="2">
              <a:lnSpc>
                <a:spcPts val="2500"/>
              </a:lnSpc>
            </a:pPr>
            <a:r>
              <a:rPr lang="en-US" dirty="0"/>
              <a:t>Message content</a:t>
            </a:r>
          </a:p>
          <a:p>
            <a:pPr lvl="2">
              <a:lnSpc>
                <a:spcPts val="2500"/>
              </a:lnSpc>
            </a:pPr>
            <a:r>
              <a:rPr lang="en-US" dirty="0"/>
              <a:t>Expected actions</a:t>
            </a:r>
          </a:p>
          <a:p>
            <a:pPr marL="571500" lvl="2" indent="0">
              <a:buNone/>
            </a:pPr>
            <a:r>
              <a:rPr lang="en-US" dirty="0" smtClean="0"/>
              <a:t>		…that’s </a:t>
            </a:r>
            <a:r>
              <a:rPr lang="en-US" dirty="0"/>
              <a:t>substance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948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 6.</a:t>
            </a:r>
            <a:fld id="{AABC80B5-9D81-458C-976F-659B9695CDDC}" type="slidenum">
              <a:rPr lang="en-US" smtClean="0"/>
              <a:pPr/>
              <a:t>19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193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4A14D06AFE54790B16CFC8BDB1621" ma:contentTypeVersion="1" ma:contentTypeDescription="Create a new document." ma:contentTypeScope="" ma:versionID="3bf36b3a4c30f10f2eab5cd1744d8cf0">
  <xsd:schema xmlns:xsd="http://www.w3.org/2001/XMLSchema" xmlns:p="http://schemas.microsoft.com/office/2006/metadata/properties" xmlns:ns2="57cfa848-76d7-4fa5-825b-d37a1166a4af" targetNamespace="http://schemas.microsoft.com/office/2006/metadata/properties" ma:root="true" ma:fieldsID="3e631809a7ba0d72361dc97029eafe2e" ns2:_="">
    <xsd:import namespace="57cfa848-76d7-4fa5-825b-d37a1166a4af"/>
    <xsd:element name="properties">
      <xsd:complexType>
        <xsd:sequence>
          <xsd:element name="documentManagement">
            <xsd:complexType>
              <xsd:all>
                <xsd:element ref="ns2:Unit_x0020_Numb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fa848-76d7-4fa5-825b-d37a1166a4af" elementFormDefault="qualified">
    <xsd:import namespace="http://schemas.microsoft.com/office/2006/documentManagement/types"/>
    <xsd:element name="Unit_x0020_Number" ma:index="8" nillable="true" ma:displayName="Unit Number" ma:decimals="0" ma:internalName="Unit_x0020_Number">
      <xsd:simpleType>
        <xsd:restriction base="dms:Number">
          <xsd:minInclusive value="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Document Note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Unit_x0020_Number xmlns="57cfa848-76d7-4fa5-825b-d37a1166a4af">1</Unit_x0020_Number>
  </documentManagement>
</p:properties>
</file>

<file path=customXml/itemProps1.xml><?xml version="1.0" encoding="utf-8"?>
<ds:datastoreItem xmlns:ds="http://schemas.openxmlformats.org/officeDocument/2006/customXml" ds:itemID="{F32851B5-71FC-4DC3-91D6-9418EE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2E58511-CDAB-4366-BB3E-046CEEDBD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CA6080-A6E3-46B8-A5A6-3B87354F488C}">
  <ds:schemaRefs>
    <ds:schemaRef ds:uri="http://purl.org/dc/terms/"/>
    <ds:schemaRef ds:uri="http://schemas.microsoft.com/office/2006/metadata/properties"/>
    <ds:schemaRef ds:uri="http://www.w3.org/XML/1998/namespace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12088</TotalTime>
  <Words>815</Words>
  <Application>Microsoft Office PowerPoint</Application>
  <PresentationFormat>On-screen Show (4:3)</PresentationFormat>
  <Paragraphs>125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Courier New</vt:lpstr>
      <vt:lpstr>Times New Roman</vt:lpstr>
      <vt:lpstr>Wingdings</vt:lpstr>
      <vt:lpstr>2_Default Design</vt:lpstr>
      <vt:lpstr>1_Default Design</vt:lpstr>
      <vt:lpstr>E133: OPERATIONS-BASED EXERCISE DESIGN  AND EVALUATION COURSE</vt:lpstr>
      <vt:lpstr>Unit Objectives</vt:lpstr>
      <vt:lpstr>Course Review</vt:lpstr>
      <vt:lpstr>Course Review (cont’d.)</vt:lpstr>
      <vt:lpstr>Course Review (cont’d.)</vt:lpstr>
      <vt:lpstr>Course Review (cont’d.)</vt:lpstr>
      <vt:lpstr>Course Review (cont’d.)</vt:lpstr>
      <vt:lpstr>Course Evaluations</vt:lpstr>
      <vt:lpstr>Proficiency Demonstration #4: Functional Exercise, Take-Home</vt:lpstr>
      <vt:lpstr>Proficiency Demonstration #4: Functional Exercise, Take-Home</vt:lpstr>
      <vt:lpstr>Proficiency Demonstration #4: Functional Exercise, Take-Home (cont’d.)</vt:lpstr>
      <vt:lpstr>Proficiency Demonstration #4: Functional Exercise, Take-Home (cont’d.)</vt:lpstr>
      <vt:lpstr>Proficiency Demonstration #4: Functional Exercise, Take-Home (cont’d.)</vt:lpstr>
      <vt:lpstr>Proficiency Demonstration #4: Functional Exercise, Take-Home (cont’d.)</vt:lpstr>
      <vt:lpstr>Proficiency Demonstration #4: Functional Exercise, Take-Home (cont’d.)</vt:lpstr>
      <vt:lpstr>Proficiency Demonstration #4: Functional Exercise, Take-Home (cont’d.)</vt:lpstr>
      <vt:lpstr>Proficiency Demonstration #4: Functional Exercise, Take-Home (cont’d.)</vt:lpstr>
      <vt:lpstr>Proficiency Demonstration #4: Functional Exercise, Take-Home (cont’d.)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Exercise Practitioner Program (MEPP)-132</dc:title>
  <dc:creator>Tamara Alexander</dc:creator>
  <cp:lastModifiedBy>user</cp:lastModifiedBy>
  <cp:revision>443</cp:revision>
  <dcterms:created xsi:type="dcterms:W3CDTF">2009-01-22T14:40:21Z</dcterms:created>
  <dcterms:modified xsi:type="dcterms:W3CDTF">2017-03-02T14:49:45Z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0x0101009AD4A14D06AFE54790B16CFC8BDB1621</vt:lpwstr>
  </property>
</Properties>
</file>