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74" r:id="rId4"/>
    <p:sldId id="275" r:id="rId5"/>
    <p:sldId id="277" r:id="rId6"/>
    <p:sldId id="276" r:id="rId7"/>
    <p:sldId id="278" r:id="rId8"/>
    <p:sldId id="279" r:id="rId9"/>
    <p:sldId id="306" r:id="rId10"/>
    <p:sldId id="286" r:id="rId11"/>
    <p:sldId id="287" r:id="rId12"/>
    <p:sldId id="288" r:id="rId13"/>
    <p:sldId id="301" r:id="rId14"/>
    <p:sldId id="297" r:id="rId15"/>
    <p:sldId id="298" r:id="rId16"/>
    <p:sldId id="299" r:id="rId17"/>
    <p:sldId id="289" r:id="rId18"/>
    <p:sldId id="290" r:id="rId19"/>
    <p:sldId id="291" r:id="rId20"/>
    <p:sldId id="300" r:id="rId21"/>
    <p:sldId id="302" r:id="rId22"/>
    <p:sldId id="304" r:id="rId23"/>
    <p:sldId id="303" r:id="rId24"/>
    <p:sldId id="305" r:id="rId25"/>
    <p:sldId id="292" r:id="rId2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wiles" initials="dw" lastIdx="1" clrIdx="0"/>
  <p:cmAuthor id="1" name="LRoss" initials="LR" lastIdx="1" clrIdx="1"/>
  <p:cmAuthor id="2" name="Greg Prince" initials="GP" lastIdx="2" clrIdx="2">
    <p:extLst>
      <p:ext uri="{19B8F6BF-5375-455C-9EA6-DF929625EA0E}">
        <p15:presenceInfo xmlns:p15="http://schemas.microsoft.com/office/powerpoint/2012/main" userId="Greg Princ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DE5"/>
    <a:srgbClr val="93404C"/>
    <a:srgbClr val="E9F090"/>
    <a:srgbClr val="888834"/>
    <a:srgbClr val="E2E7B7"/>
    <a:srgbClr val="FF9900"/>
    <a:srgbClr val="3C848C"/>
    <a:srgbClr val="003366"/>
    <a:srgbClr val="0000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27" autoAdjust="0"/>
    <p:restoredTop sz="86347" autoAdjust="0"/>
  </p:normalViewPr>
  <p:slideViewPr>
    <p:cSldViewPr>
      <p:cViewPr varScale="1">
        <p:scale>
          <a:sx n="94" d="100"/>
          <a:sy n="94" d="100"/>
        </p:scale>
        <p:origin x="210" y="84"/>
      </p:cViewPr>
      <p:guideLst>
        <p:guide orient="horz" pos="4080"/>
        <p:guide pos="2880"/>
      </p:guideLst>
    </p:cSldViewPr>
  </p:slideViewPr>
  <p:outlineViewPr>
    <p:cViewPr>
      <p:scale>
        <a:sx n="33" d="100"/>
        <a:sy n="33" d="100"/>
      </p:scale>
      <p:origin x="0" y="-42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>
              <a:defRPr sz="1200"/>
            </a:lvl1pPr>
          </a:lstStyle>
          <a:p>
            <a:pPr>
              <a:defRPr/>
            </a:pPr>
            <a:fld id="{9C5F5205-3D14-4759-B141-26B5F79F00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3832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6298EDF-5935-43E3-96A7-964E7186D0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24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1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2933B1-4F99-48B8-8CC5-EFC2B841126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839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298EDF-5935-43E3-96A7-964E7186D03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506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BE1F7D-F19E-4675-B1C6-7DFB3A02EE6D}" type="slidenum">
              <a:rPr lang="en-US"/>
              <a:pPr/>
              <a:t>14</a:t>
            </a:fld>
            <a:r>
              <a:rPr lang="en-US" dirty="0"/>
              <a:t>1</a:t>
            </a: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2688" y="696913"/>
            <a:ext cx="4646612" cy="3484562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040" y="4416392"/>
            <a:ext cx="5608320" cy="4183781"/>
          </a:xfrm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381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938336" y="2286000"/>
            <a:ext cx="5272088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66712" y="5257800"/>
            <a:ext cx="8458200" cy="533400"/>
          </a:xfrm>
        </p:spPr>
        <p:txBody>
          <a:bodyPr/>
          <a:lstStyle>
            <a:lvl1pPr marL="0" indent="0">
              <a:buFontTx/>
              <a:buNone/>
              <a:defRPr sz="1600" baseline="0"/>
            </a:lvl1pPr>
            <a:lvl2pPr marL="285750" indent="0">
              <a:buFontTx/>
              <a:buNone/>
              <a:defRPr sz="1600"/>
            </a:lvl2pPr>
            <a:lvl3pPr marL="571500" indent="0">
              <a:buFontTx/>
              <a:buNone/>
              <a:defRPr sz="1600"/>
            </a:lvl3pPr>
            <a:lvl4pPr marL="857250" indent="0">
              <a:buFontTx/>
              <a:buNone/>
              <a:defRPr sz="1600"/>
            </a:lvl4pPr>
            <a:lvl5pPr marL="1143000" indent="0">
              <a:buFontTx/>
              <a:buNone/>
              <a:defRPr sz="1600"/>
            </a:lvl5pPr>
          </a:lstStyle>
          <a:p>
            <a:pPr lvl="0"/>
            <a:r>
              <a:rPr lang="en-US" dirty="0" smtClean="0"/>
              <a:t>Click to enter photo description/credit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sz="3000"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85750" indent="-285750">
              <a:lnSpc>
                <a:spcPts val="2900"/>
              </a:lnSpc>
              <a:spcBef>
                <a:spcPts val="1200"/>
              </a:spcBef>
              <a:buFont typeface="Arial" pitchFamily="34" charset="0"/>
              <a:buChar char="•"/>
              <a:tabLst/>
              <a:defRPr lang="en-US" b="0" dirty="0" smtClean="0"/>
            </a:lvl1pPr>
            <a:lvl2pPr>
              <a:lnSpc>
                <a:spcPts val="2500"/>
              </a:lnSpc>
              <a:spcBef>
                <a:spcPts val="600"/>
              </a:spcBef>
              <a:defRPr lang="en-US" b="0" dirty="0" smtClean="0"/>
            </a:lvl2pPr>
            <a:lvl3pPr>
              <a:lnSpc>
                <a:spcPts val="2900"/>
              </a:lnSpc>
              <a:spcBef>
                <a:spcPts val="600"/>
              </a:spcBef>
              <a:defRPr lang="en-US" b="0" dirty="0" smtClean="0"/>
            </a:lvl3pPr>
            <a:lvl4pPr>
              <a:lnSpc>
                <a:spcPts val="2900"/>
              </a:lnSpc>
              <a:spcBef>
                <a:spcPts val="600"/>
              </a:spcBef>
              <a:defRPr lang="en-US" b="0" dirty="0" smtClean="0"/>
            </a:lvl4pPr>
            <a:lvl5pPr marL="1428750" indent="-228600">
              <a:lnSpc>
                <a:spcPts val="2500"/>
              </a:lnSpc>
              <a:spcBef>
                <a:spcPts val="0"/>
              </a:spcBef>
              <a:buFont typeface="Arial" pitchFamily="34" charset="0"/>
              <a:buChar char="»"/>
              <a:tabLst/>
              <a:defRPr lang="en-US" b="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 bwMode="auto">
          <a:xfrm>
            <a:off x="152400" y="1143000"/>
            <a:ext cx="88392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609600"/>
            <a:ext cx="7772400" cy="533400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1981200"/>
            <a:ext cx="7772400" cy="2657475"/>
          </a:xfrm>
        </p:spPr>
        <p:txBody>
          <a:bodyPr anchor="t"/>
          <a:lstStyle>
            <a:lvl1pPr algn="ctr">
              <a:defRPr sz="3200" b="1" cap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B9363-4EC0-4149-8F04-C4473948E780}" type="datetime1">
              <a:rPr lang="en-US" smtClean="0">
                <a:solidFill>
                  <a:srgbClr val="000000"/>
                </a:solidFill>
              </a:rPr>
              <a:pPr>
                <a:defRPr/>
              </a:pPr>
              <a:t>10/20/2014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048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57200" y="1293812"/>
            <a:ext cx="8258175" cy="1588"/>
          </a:xfrm>
          <a:prstGeom prst="line">
            <a:avLst/>
          </a:prstGeom>
          <a:ln w="25400" cmpd="sng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4" name="Picture 3" descr="Graphic of a stylized question mark on top of a puzzle piece." title="Graphic: Questions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7886" y="1435100"/>
            <a:ext cx="2806700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56888"/>
      </p:ext>
    </p:extLst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304800" y="762000"/>
            <a:ext cx="8382000" cy="914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58775"/>
            <a:ext cx="7772400" cy="708025"/>
          </a:xfrm>
        </p:spPr>
        <p:txBody>
          <a:bodyPr/>
          <a:lstStyle>
            <a:lvl1pPr algn="ctr"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6" y="1143000"/>
            <a:ext cx="7848600" cy="685800"/>
          </a:xfrm>
        </p:spPr>
        <p:txBody>
          <a:bodyPr/>
          <a:lstStyle>
            <a:lvl1pPr marL="0" indent="0" algn="ctr">
              <a:buNone/>
              <a:defRPr sz="3200">
                <a:latin typeface="+mn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828800" y="2514600"/>
            <a:ext cx="5410200" cy="31242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5.</a:t>
            </a:r>
            <a:fld id="{AABC80B5-9D81-458C-976F-659B9695CDDC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1274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FEMA Visual Template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048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4000"/>
            <a:ext cx="82296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pPr>
              <a:defRPr/>
            </a:pPr>
            <a:r>
              <a:rPr lang="en-US" dirty="0" smtClean="0"/>
              <a:t>5.</a:t>
            </a:r>
            <a:fld id="{167A036F-738C-4416-983E-5B04119587A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3" r:id="rId13"/>
    <p:sldLayoutId id="2147483681" r:id="rId14"/>
  </p:sldLayoutIdLst>
  <p:transition>
    <p:wipe dir="r"/>
  </p:transition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rgbClr val="000066"/>
          </a:solidFill>
          <a:latin typeface="Times New Roman" pitchFamily="18" charset="0"/>
          <a:cs typeface="Arial" charset="0"/>
        </a:defRPr>
      </a:lvl9pPr>
    </p:titleStyle>
    <p:bodyStyle>
      <a:lvl1pPr marL="285750" indent="-285750" algn="l" rtl="0" eaLnBrk="1" fontAlgn="base" hangingPunct="1">
        <a:spcBef>
          <a:spcPts val="600"/>
        </a:spcBef>
        <a:spcAft>
          <a:spcPct val="0"/>
        </a:spcAft>
        <a:buSzPct val="121000"/>
        <a:buChar char="•"/>
        <a:tabLst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‒"/>
        <a:tabLst/>
        <a:defRPr sz="2400" b="1">
          <a:solidFill>
            <a:schemeClr val="tx1"/>
          </a:solidFill>
          <a:latin typeface="+mn-lt"/>
          <a:cs typeface="+mn-cs"/>
        </a:defRPr>
      </a:lvl2pPr>
      <a:lvl3pPr marL="85725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tabLst/>
        <a:defRPr sz="2400" b="1">
          <a:solidFill>
            <a:schemeClr val="tx1"/>
          </a:solidFill>
          <a:latin typeface="+mn-lt"/>
          <a:cs typeface="+mn-cs"/>
        </a:defRPr>
      </a:lvl3pPr>
      <a:lvl4pPr marL="1143000" indent="-285750" algn="l" rtl="0" eaLnBrk="1" fontAlgn="base" hangingPunct="1">
        <a:spcBef>
          <a:spcPct val="20000"/>
        </a:spcBef>
        <a:spcAft>
          <a:spcPct val="0"/>
        </a:spcAft>
        <a:buFont typeface="Courier New" pitchFamily="49" charset="0"/>
        <a:buChar char="o"/>
        <a:tabLst/>
        <a:defRPr sz="2400" b="1">
          <a:solidFill>
            <a:schemeClr val="tx1"/>
          </a:solidFill>
          <a:latin typeface="+mn-lt"/>
          <a:cs typeface="+mn-cs"/>
        </a:defRPr>
      </a:lvl4pPr>
      <a:lvl5pPr marL="1371600" indent="-228600" algn="l" rtl="0" eaLnBrk="1" fontAlgn="base" hangingPunct="1">
        <a:spcBef>
          <a:spcPct val="20000"/>
        </a:spcBef>
        <a:spcAft>
          <a:spcPct val="0"/>
        </a:spcAft>
        <a:buChar char="»"/>
        <a:tabLst/>
        <a:defRPr sz="2000" b="1">
          <a:solidFill>
            <a:schemeClr val="tx1"/>
          </a:solidFill>
          <a:latin typeface="+mn-lt"/>
          <a:cs typeface="+mn-cs"/>
        </a:defRPr>
      </a:lvl5pPr>
      <a:lvl6pPr marL="26320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6pPr>
      <a:lvl7pPr marL="30892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7pPr>
      <a:lvl8pPr marL="35464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8pPr>
      <a:lvl9pPr marL="4003675" indent="-228600" algn="l" rtl="0" eaLnBrk="1" fontAlgn="base" hangingPunct="1">
        <a:spcBef>
          <a:spcPct val="20000"/>
        </a:spcBef>
        <a:spcAft>
          <a:spcPct val="0"/>
        </a:spcAft>
        <a:buChar char="»"/>
        <a:tabLst>
          <a:tab pos="401638" algn="l"/>
        </a:tabLst>
        <a:defRPr sz="2000" b="1">
          <a:solidFill>
            <a:srgbClr val="00006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E133_Unit_06_Slides_Pilot.pptx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en-US" dirty="0" smtClean="0"/>
              <a:t>E133: OPERATIONS-BASED EXERCISE DESIGN </a:t>
            </a:r>
            <a:br>
              <a:rPr lang="en-US" dirty="0" smtClean="0"/>
            </a:br>
            <a:r>
              <a:rPr lang="en-US" dirty="0" smtClean="0"/>
              <a:t>AND EVALUATION COURSE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00064" y="1219200"/>
            <a:ext cx="8186736" cy="685800"/>
          </a:xfrm>
        </p:spPr>
        <p:txBody>
          <a:bodyPr/>
          <a:lstStyle/>
          <a:p>
            <a:r>
              <a:rPr lang="en-US" sz="3600" dirty="0" smtClean="0"/>
              <a:t>Unit 5: </a:t>
            </a:r>
            <a:r>
              <a:rPr lang="en-US" sz="3600" dirty="0"/>
              <a:t>Exercise Evaluation and Proficiency Demonstration #</a:t>
            </a:r>
            <a:r>
              <a:rPr lang="en-US" sz="3600" dirty="0" smtClean="0"/>
              <a:t>3</a:t>
            </a:r>
            <a:endParaRPr lang="en-US" dirty="0"/>
          </a:p>
        </p:txBody>
      </p:sp>
      <p:sp>
        <p:nvSpPr>
          <p:cNvPr id="10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1722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5.</a:t>
            </a:r>
            <a:fld id="{AABC80B5-9D81-458C-976F-659B9695CDDC}" type="slidenum">
              <a:rPr lang="en-US" smtClean="0"/>
              <a:pPr/>
              <a:t>1</a:t>
            </a:fld>
            <a:endParaRPr lang="en-US" dirty="0" smtClean="0"/>
          </a:p>
        </p:txBody>
      </p:sp>
      <p:pic>
        <p:nvPicPr>
          <p:cNvPr id="6" name="Picture 5" descr="Officials and exercise control staff discuss the draft After-Action Report at an After-Action Meeting." title="AAR/AAM"/>
          <p:cNvPicPr>
            <a:picLocks noChangeAspect="1" noChangeArrowheads="1"/>
          </p:cNvPicPr>
          <p:nvPr/>
        </p:nvPicPr>
        <p:blipFill rotWithShape="1">
          <a:blip r:embed="rId3" cstate="print"/>
          <a:srcRect t="9293" b="13262"/>
          <a:stretch/>
        </p:blipFill>
        <p:spPr bwMode="auto">
          <a:xfrm>
            <a:off x="2514600" y="2572186"/>
            <a:ext cx="4114800" cy="2761814"/>
          </a:xfrm>
          <a:prstGeom prst="rect">
            <a:avLst/>
          </a:prstGeom>
          <a:noFill/>
          <a:ln w="76200" cmpd="sng">
            <a:solidFill>
              <a:schemeClr val="bg1"/>
            </a:solidFill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2971800" y="5383768"/>
            <a:ext cx="373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 smtClean="0"/>
              <a:t>FEMA News Photo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1069454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Objectives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By the end of this unit you will be able to:</a:t>
            </a:r>
          </a:p>
          <a:p>
            <a:pPr lvl="1"/>
            <a:r>
              <a:rPr lang="en-US" dirty="0"/>
              <a:t>Describe the tasks that occur in steps 4 through 6 of the </a:t>
            </a:r>
            <a:r>
              <a:rPr lang="en-US" dirty="0" smtClean="0"/>
              <a:t>Eight Exercise Evaluation Steps</a:t>
            </a:r>
            <a:endParaRPr lang="en-US" dirty="0"/>
          </a:p>
          <a:p>
            <a:pPr lvl="1"/>
            <a:r>
              <a:rPr lang="en-US" dirty="0"/>
              <a:t>Develop an After-Action Report (AAR) and Improvement Plan (IP)</a:t>
            </a:r>
          </a:p>
          <a:p>
            <a:pPr lvl="1"/>
            <a:r>
              <a:rPr lang="en-US" dirty="0"/>
              <a:t>Prepare for and conduct an After-Action Meeting (AAM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5.</a:t>
            </a:r>
            <a:fld id="{AABC80B5-9D81-458C-976F-659B9695CDDC}" type="slidenum">
              <a:rPr lang="en-US" smtClean="0"/>
              <a:pPr/>
              <a:t>2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698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Eight Exercise Evaluation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3" name="Picture 2" descr="A flow chart depicting the Eight Exercise Evaluation Steps.&#10;Step 1: Plan and Organize the Evaluation&#10;Step 2: Observe the Exercise and Collect Data&#10;Step 3: Analyze Data &#10;Step 4: Develop the Draft After-Action Report (AAR)&#10;Step 5: Conduct an After-Action Meeting&#10;Step 6: Identify Improvements to be Implemented&#10;Step 7: Finalize the AAR/Improvement Plan (IP)&#10;Step 8: Track Implementation" title="Graphic: Eight Exercise Evaluation Ste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63407"/>
            <a:ext cx="8077200" cy="430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2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Plan/Organize the Evaluation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Occurs </a:t>
            </a:r>
            <a:r>
              <a:rPr lang="en-US" dirty="0"/>
              <a:t>during the exercise design and development process: </a:t>
            </a:r>
          </a:p>
          <a:p>
            <a:pPr lvl="1"/>
            <a:r>
              <a:rPr lang="en-US" dirty="0" smtClean="0"/>
              <a:t>Exercise planning team </a:t>
            </a:r>
            <a:r>
              <a:rPr lang="en-US" dirty="0"/>
              <a:t>determines what information is collected, who collects it, and how it is </a:t>
            </a:r>
            <a:r>
              <a:rPr lang="en-US" dirty="0" smtClean="0"/>
              <a:t>collected</a:t>
            </a:r>
            <a:endParaRPr lang="en-US" dirty="0"/>
          </a:p>
          <a:p>
            <a:pPr lvl="1"/>
            <a:r>
              <a:rPr lang="en-US" dirty="0" smtClean="0"/>
              <a:t>Evaluators </a:t>
            </a:r>
            <a:r>
              <a:rPr lang="en-US" dirty="0"/>
              <a:t>are identified, recruited, and </a:t>
            </a:r>
            <a:r>
              <a:rPr lang="en-US" dirty="0" smtClean="0"/>
              <a:t>trained</a:t>
            </a:r>
            <a:endParaRPr lang="en-US" dirty="0"/>
          </a:p>
          <a:p>
            <a:pPr lvl="1"/>
            <a:r>
              <a:rPr lang="en-US" dirty="0"/>
              <a:t>Exercise </a:t>
            </a:r>
            <a:r>
              <a:rPr lang="en-US" dirty="0" smtClean="0"/>
              <a:t>evaluation guides </a:t>
            </a:r>
            <a:r>
              <a:rPr lang="en-US" dirty="0"/>
              <a:t>(EEGs) are </a:t>
            </a:r>
            <a:r>
              <a:rPr lang="en-US" dirty="0" smtClean="0"/>
              <a:t>created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51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Observe the Exercise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Collect </a:t>
            </a:r>
            <a:r>
              <a:rPr lang="en-US" dirty="0"/>
              <a:t>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Step 2 occurs during conduct of the exercise:</a:t>
            </a:r>
          </a:p>
          <a:p>
            <a:pPr lvl="1"/>
            <a:r>
              <a:rPr lang="en-US" dirty="0"/>
              <a:t>Evaluators record discussions/observations as they progress during the </a:t>
            </a:r>
            <a:r>
              <a:rPr lang="en-US" dirty="0" smtClean="0"/>
              <a:t>exercise </a:t>
            </a:r>
            <a:endParaRPr lang="en-US" dirty="0"/>
          </a:p>
          <a:p>
            <a:pPr lvl="1"/>
            <a:r>
              <a:rPr lang="en-US" dirty="0"/>
              <a:t>After the </a:t>
            </a:r>
            <a:r>
              <a:rPr lang="en-US" dirty="0" smtClean="0"/>
              <a:t>exercise is </a:t>
            </a:r>
            <a:r>
              <a:rPr lang="en-US" dirty="0"/>
              <a:t>over, a Hot Wash is held to collect player feedback on what occurred during the </a:t>
            </a:r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43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3: Analyze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Tasks </a:t>
            </a:r>
            <a:r>
              <a:rPr lang="en-US" dirty="0"/>
              <a:t>include:</a:t>
            </a:r>
          </a:p>
          <a:p>
            <a:pPr lvl="1"/>
            <a:r>
              <a:rPr lang="en-US" dirty="0"/>
              <a:t>Reconstructing exercise events</a:t>
            </a:r>
          </a:p>
          <a:p>
            <a:pPr lvl="1"/>
            <a:r>
              <a:rPr lang="en-US" dirty="0"/>
              <a:t>Reconstructing exercise timelines</a:t>
            </a:r>
          </a:p>
          <a:p>
            <a:pPr lvl="1"/>
            <a:r>
              <a:rPr lang="en-US" dirty="0"/>
              <a:t>Developing initial conclusions that may require further research</a:t>
            </a:r>
          </a:p>
          <a:p>
            <a:r>
              <a:rPr lang="en-US" dirty="0"/>
              <a:t>Root cause analysis is used to get to the source of an identified </a:t>
            </a:r>
            <a:r>
              <a:rPr lang="en-US" dirty="0" smtClean="0"/>
              <a:t>issue</a:t>
            </a:r>
            <a:endParaRPr lang="en-US" dirty="0"/>
          </a:p>
          <a:p>
            <a:r>
              <a:rPr lang="en-US" dirty="0"/>
              <a:t>The data from the analysis is then used to develop </a:t>
            </a:r>
            <a:r>
              <a:rPr lang="en-US" dirty="0" smtClean="0"/>
              <a:t>the AAR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4: Develop the Draft AAR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After-Action Report (AAR) is a tool used to provide feedback to participating jurisdictions on their performance during an </a:t>
            </a:r>
            <a:r>
              <a:rPr lang="en-US" dirty="0" smtClean="0"/>
              <a:t>exercise</a:t>
            </a:r>
            <a:endParaRPr lang="en-US" dirty="0"/>
          </a:p>
          <a:p>
            <a:r>
              <a:rPr lang="en-US" dirty="0"/>
              <a:t>The main focus of the AAR is the analysis of core </a:t>
            </a:r>
            <a:r>
              <a:rPr lang="en-US" dirty="0" smtClean="0"/>
              <a:t>capabilities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25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AAR:</a:t>
            </a:r>
          </a:p>
          <a:p>
            <a:pPr lvl="1"/>
            <a:r>
              <a:rPr lang="en-US" dirty="0"/>
              <a:t>Provides a snapshot of the </a:t>
            </a:r>
            <a:r>
              <a:rPr lang="en-US" dirty="0" smtClean="0"/>
              <a:t>exercise</a:t>
            </a:r>
            <a:endParaRPr lang="en-US" dirty="0"/>
          </a:p>
          <a:p>
            <a:pPr lvl="1"/>
            <a:r>
              <a:rPr lang="en-US" dirty="0"/>
              <a:t>Summarizes what happened during the exercise</a:t>
            </a:r>
          </a:p>
          <a:p>
            <a:pPr lvl="1"/>
            <a:r>
              <a:rPr lang="en-US" dirty="0"/>
              <a:t>Analyzes core capabilities</a:t>
            </a:r>
          </a:p>
          <a:p>
            <a:pPr lvl="1"/>
            <a:r>
              <a:rPr lang="en-US" dirty="0"/>
              <a:t>Analyzes the performance of essential tasks</a:t>
            </a:r>
          </a:p>
          <a:p>
            <a:pPr lvl="1"/>
            <a:r>
              <a:rPr lang="en-US" dirty="0"/>
              <a:t>Analyzes demonstrated capacity to accomplish overall mission outcomes</a:t>
            </a:r>
          </a:p>
          <a:p>
            <a:pPr lvl="1"/>
            <a:r>
              <a:rPr lang="en-US" dirty="0"/>
              <a:t>Highlights strengths </a:t>
            </a:r>
          </a:p>
          <a:p>
            <a:pPr lvl="1"/>
            <a:r>
              <a:rPr lang="en-US" dirty="0"/>
              <a:t>Identifies areas needing </a:t>
            </a:r>
            <a:r>
              <a:rPr lang="en-US" dirty="0" smtClean="0"/>
              <a:t>improvement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ocuments </a:t>
            </a:r>
            <a:r>
              <a:rPr lang="en-US" dirty="0"/>
              <a:t>corrective actions resulting from </a:t>
            </a:r>
            <a:r>
              <a:rPr lang="en-US" dirty="0" smtClean="0"/>
              <a:t>systematic exercise </a:t>
            </a:r>
            <a:r>
              <a:rPr lang="en-US" dirty="0"/>
              <a:t>evaluation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67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AAR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191000" cy="4191000"/>
          </a:xfrm>
        </p:spPr>
        <p:txBody>
          <a:bodyPr/>
          <a:lstStyle/>
          <a:p>
            <a:pPr marL="0" lvl="0" indent="0">
              <a:buNone/>
            </a:pPr>
            <a:r>
              <a:rPr lang="en-US" dirty="0"/>
              <a:t>Think about your experiences with AARs:</a:t>
            </a:r>
          </a:p>
          <a:p>
            <a:pPr lvl="1"/>
            <a:r>
              <a:rPr lang="en-US" dirty="0"/>
              <a:t>What elements make up a good AAR?</a:t>
            </a:r>
          </a:p>
          <a:p>
            <a:pPr lvl="1"/>
            <a:r>
              <a:rPr lang="en-US" dirty="0"/>
              <a:t>What do you expect to see in a good AAR?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34000" y="1866900"/>
            <a:ext cx="3200400" cy="2171700"/>
            <a:chOff x="5334000" y="1866900"/>
            <a:chExt cx="3200400" cy="2171700"/>
          </a:xfrm>
        </p:grpSpPr>
        <p:sp>
          <p:nvSpPr>
            <p:cNvPr id="6" name="Oval Callout 5"/>
            <p:cNvSpPr/>
            <p:nvPr/>
          </p:nvSpPr>
          <p:spPr bwMode="auto">
            <a:xfrm>
              <a:off x="5334000" y="1866900"/>
              <a:ext cx="3048000" cy="2171700"/>
            </a:xfrm>
            <a:prstGeom prst="wedgeEllipseCallout">
              <a:avLst/>
            </a:prstGeom>
            <a:gradFill flip="none" rotWithShape="1">
              <a:gsLst>
                <a:gs pos="0">
                  <a:srgbClr val="123C66">
                    <a:tint val="66000"/>
                    <a:satMod val="160000"/>
                  </a:srgbClr>
                </a:gs>
                <a:gs pos="50000">
                  <a:srgbClr val="123C66">
                    <a:tint val="44500"/>
                    <a:satMod val="160000"/>
                  </a:srgbClr>
                </a:gs>
                <a:gs pos="100000">
                  <a:srgbClr val="123C66">
                    <a:tint val="23500"/>
                    <a:satMod val="16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57150" cap="flat" cmpd="sng" algn="ctr">
              <a:solidFill>
                <a:schemeClr val="accent4">
                  <a:lumMod val="95000"/>
                  <a:lumOff val="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52400" dist="317500" dir="5400000" sx="90000" sy="-19000" rotWithShape="0">
                <a:prstClr val="black">
                  <a:alpha val="15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1200" y="2660362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+mj-lt"/>
                </a:rPr>
                <a:t>Discussion…</a:t>
              </a:r>
              <a:endParaRPr lang="en-US" sz="32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0150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Conduct an After-Action Meeting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AAMs serve as forums to review the draft </a:t>
            </a:r>
            <a:r>
              <a:rPr lang="en-US" dirty="0" smtClean="0"/>
              <a:t>AAR/IP</a:t>
            </a:r>
            <a:endParaRPr lang="en-US" dirty="0"/>
          </a:p>
          <a:p>
            <a:r>
              <a:rPr lang="en-US" dirty="0" smtClean="0"/>
              <a:t>Should </a:t>
            </a:r>
            <a:r>
              <a:rPr lang="en-US" dirty="0"/>
              <a:t>be conducted </a:t>
            </a:r>
            <a:r>
              <a:rPr lang="en-US" dirty="0" smtClean="0"/>
              <a:t>within approximately </a:t>
            </a:r>
            <a:br>
              <a:rPr lang="en-US" dirty="0" smtClean="0"/>
            </a:br>
            <a:r>
              <a:rPr lang="en-US" dirty="0"/>
              <a:t>45-60 days </a:t>
            </a:r>
            <a:r>
              <a:rPr lang="en-US" dirty="0" smtClean="0"/>
              <a:t>of </a:t>
            </a:r>
            <a:r>
              <a:rPr lang="en-US" dirty="0"/>
              <a:t>exercise conduct </a:t>
            </a:r>
          </a:p>
          <a:p>
            <a:r>
              <a:rPr lang="en-US" dirty="0" smtClean="0"/>
              <a:t>The </a:t>
            </a:r>
            <a:r>
              <a:rPr lang="en-US" dirty="0"/>
              <a:t>draft </a:t>
            </a:r>
            <a:r>
              <a:rPr lang="en-US" dirty="0" smtClean="0"/>
              <a:t>AAR/IP </a:t>
            </a:r>
            <a:r>
              <a:rPr lang="en-US" dirty="0"/>
              <a:t>should be distributed to all </a:t>
            </a:r>
            <a:r>
              <a:rPr lang="en-US" dirty="0" smtClean="0"/>
              <a:t>stakeholders at </a:t>
            </a:r>
            <a:r>
              <a:rPr lang="en-US" dirty="0"/>
              <a:t>least one week in advance of the AAM </a:t>
            </a:r>
          </a:p>
          <a:p>
            <a:r>
              <a:rPr lang="en-US" dirty="0"/>
              <a:t>AAMs often require an entire </a:t>
            </a:r>
            <a:r>
              <a:rPr lang="en-US" dirty="0" smtClean="0"/>
              <a:t>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12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5: Conduct an After-Action </a:t>
            </a:r>
            <a:r>
              <a:rPr lang="en-US" dirty="0" smtClean="0"/>
              <a:t>Meeting (cont’d.)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500"/>
              </a:spcBef>
            </a:pPr>
            <a:r>
              <a:rPr lang="en-US" dirty="0" smtClean="0"/>
              <a:t>Attendees: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Each </a:t>
            </a:r>
            <a:r>
              <a:rPr lang="en-US" dirty="0"/>
              <a:t>organization’s elected and appointed </a:t>
            </a:r>
            <a:r>
              <a:rPr lang="en-US" dirty="0" smtClean="0"/>
              <a:t>officials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Senior agency decision makers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Exercise planners</a:t>
            </a:r>
            <a:endParaRPr lang="en-US" dirty="0"/>
          </a:p>
          <a:p>
            <a:pPr>
              <a:spcBef>
                <a:spcPts val="500"/>
              </a:spcBef>
            </a:pPr>
            <a:r>
              <a:rPr lang="en-US" dirty="0" smtClean="0"/>
              <a:t>AAM </a:t>
            </a:r>
            <a:r>
              <a:rPr lang="en-US" dirty="0"/>
              <a:t>participants </a:t>
            </a:r>
            <a:r>
              <a:rPr lang="en-US" dirty="0" smtClean="0"/>
              <a:t>should: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Seek </a:t>
            </a:r>
            <a:r>
              <a:rPr lang="en-US" dirty="0"/>
              <a:t>to reach final consensus on strengths and areas for </a:t>
            </a:r>
            <a:r>
              <a:rPr lang="en-US" dirty="0" smtClean="0"/>
              <a:t>improvement</a:t>
            </a:r>
          </a:p>
          <a:p>
            <a:pPr lvl="1">
              <a:spcBef>
                <a:spcPts val="500"/>
              </a:spcBef>
            </a:pPr>
            <a:r>
              <a:rPr lang="en-US" dirty="0"/>
              <a:t>R</a:t>
            </a:r>
            <a:r>
              <a:rPr lang="en-US" dirty="0" smtClean="0"/>
              <a:t>evise </a:t>
            </a:r>
            <a:r>
              <a:rPr lang="en-US" dirty="0"/>
              <a:t>and gain consensus on draft corrective </a:t>
            </a:r>
            <a:r>
              <a:rPr lang="en-US" dirty="0" smtClean="0"/>
              <a:t>actions </a:t>
            </a:r>
            <a:endParaRPr lang="en-US" dirty="0"/>
          </a:p>
          <a:p>
            <a:pPr lvl="1">
              <a:spcBef>
                <a:spcPts val="500"/>
              </a:spcBef>
            </a:pPr>
            <a:r>
              <a:rPr lang="en-US" dirty="0" smtClean="0"/>
              <a:t>Develop </a:t>
            </a:r>
            <a:r>
              <a:rPr lang="en-US" dirty="0"/>
              <a:t>concrete deadlines for implementation of corrective </a:t>
            </a:r>
            <a:r>
              <a:rPr lang="en-US" dirty="0" smtClean="0"/>
              <a:t>actions</a:t>
            </a:r>
          </a:p>
          <a:p>
            <a:pPr lvl="1">
              <a:spcBef>
                <a:spcPts val="500"/>
              </a:spcBef>
            </a:pPr>
            <a:r>
              <a:rPr lang="en-US" dirty="0" smtClean="0"/>
              <a:t>Identify </a:t>
            </a:r>
            <a:r>
              <a:rPr lang="en-US" dirty="0"/>
              <a:t>specific corrective action </a:t>
            </a:r>
            <a:r>
              <a:rPr lang="en-US" dirty="0" smtClean="0"/>
              <a:t>owners/assignees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97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6: Identify Improvements to be Implemented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Improvement plans (IPs) should:</a:t>
            </a:r>
          </a:p>
          <a:p>
            <a:pPr lvl="1"/>
            <a:r>
              <a:rPr lang="en-US" dirty="0" smtClean="0"/>
              <a:t>Take </a:t>
            </a:r>
            <a:r>
              <a:rPr lang="en-US" dirty="0"/>
              <a:t>into account the current operational </a:t>
            </a:r>
            <a:r>
              <a:rPr lang="en-US" dirty="0" smtClean="0"/>
              <a:t>picture</a:t>
            </a:r>
          </a:p>
          <a:p>
            <a:pPr lvl="1"/>
            <a:r>
              <a:rPr lang="en-US" dirty="0" smtClean="0"/>
              <a:t>Address </a:t>
            </a:r>
            <a:r>
              <a:rPr lang="en-US" dirty="0"/>
              <a:t>both </a:t>
            </a:r>
            <a:r>
              <a:rPr lang="en-US" dirty="0" smtClean="0"/>
              <a:t>short- </a:t>
            </a:r>
            <a:r>
              <a:rPr lang="en-US" dirty="0"/>
              <a:t>and </a:t>
            </a:r>
            <a:r>
              <a:rPr lang="en-US" dirty="0" smtClean="0"/>
              <a:t>long-term goals</a:t>
            </a:r>
          </a:p>
          <a:p>
            <a:pPr lvl="1"/>
            <a:r>
              <a:rPr lang="en-US" dirty="0" smtClean="0"/>
              <a:t>Be </a:t>
            </a:r>
            <a:r>
              <a:rPr lang="en-US" dirty="0"/>
              <a:t>targeted to a specific </a:t>
            </a:r>
            <a:r>
              <a:rPr lang="en-US" dirty="0" smtClean="0"/>
              <a:t>timeframe</a:t>
            </a:r>
          </a:p>
          <a:p>
            <a:pPr lvl="2"/>
            <a:r>
              <a:rPr lang="en-US" dirty="0" smtClean="0"/>
              <a:t>Split large/time intensive improvements </a:t>
            </a:r>
            <a:r>
              <a:rPr lang="en-US" dirty="0"/>
              <a:t>into steps </a:t>
            </a:r>
            <a:endParaRPr lang="en-US" dirty="0" smtClean="0"/>
          </a:p>
          <a:p>
            <a:pPr lvl="1"/>
            <a:r>
              <a:rPr lang="en-US" dirty="0" smtClean="0"/>
              <a:t>Stress </a:t>
            </a:r>
            <a:r>
              <a:rPr lang="en-US" dirty="0"/>
              <a:t>improvements that have the highest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impact-to-cost ratio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394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Finalizing the AAR/IP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completed IP </a:t>
            </a:r>
            <a:r>
              <a:rPr lang="en-US" dirty="0"/>
              <a:t>may be included as an appendix to the </a:t>
            </a:r>
            <a:r>
              <a:rPr lang="en-US" dirty="0" smtClean="0"/>
              <a:t>AAR</a:t>
            </a:r>
          </a:p>
          <a:p>
            <a:r>
              <a:rPr lang="en-US" dirty="0" smtClean="0"/>
              <a:t>The </a:t>
            </a:r>
            <a:r>
              <a:rPr lang="en-US" dirty="0"/>
              <a:t>AAR/IP is then considered </a:t>
            </a:r>
            <a:r>
              <a:rPr lang="en-US" dirty="0" smtClean="0"/>
              <a:t>final </a:t>
            </a:r>
            <a:r>
              <a:rPr lang="en-US" dirty="0"/>
              <a:t>and may be distributed as </a:t>
            </a:r>
            <a:r>
              <a:rPr lang="en-US" dirty="0" smtClean="0"/>
              <a:t>appropriate to:</a:t>
            </a:r>
          </a:p>
          <a:p>
            <a:pPr lvl="1"/>
            <a:r>
              <a:rPr lang="en-US" dirty="0" smtClean="0"/>
              <a:t>Exercise planners</a:t>
            </a:r>
          </a:p>
          <a:p>
            <a:pPr lvl="1"/>
            <a:r>
              <a:rPr lang="en-US" dirty="0" smtClean="0"/>
              <a:t>Participants</a:t>
            </a:r>
          </a:p>
          <a:p>
            <a:pPr lvl="1"/>
            <a:r>
              <a:rPr lang="en-US" dirty="0" smtClean="0"/>
              <a:t>Other </a:t>
            </a:r>
            <a:r>
              <a:rPr lang="en-US" dirty="0"/>
              <a:t>preparedness </a:t>
            </a:r>
            <a:r>
              <a:rPr lang="en-US" dirty="0" smtClean="0"/>
              <a:t>stakeholders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45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Unit Summary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this unit you learned:</a:t>
            </a:r>
          </a:p>
          <a:p>
            <a:pPr lvl="1"/>
            <a:r>
              <a:rPr lang="en-US" dirty="0" smtClean="0"/>
              <a:t>How steps 1-6 of the Eight Exercise Evaluation Steps apply to operations-based exercises</a:t>
            </a:r>
          </a:p>
          <a:p>
            <a:pPr lvl="1"/>
            <a:r>
              <a:rPr lang="en-US" dirty="0" smtClean="0"/>
              <a:t>About the AAR/IP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>
            <a:lvl1pPr algn="r">
              <a:defRPr sz="2000" b="1" i="0" baseline="0">
                <a:solidFill>
                  <a:srgbClr val="F4F8FE"/>
                </a:solidFill>
              </a:defRPr>
            </a:lvl1pPr>
          </a:lstStyle>
          <a:p>
            <a:r>
              <a:rPr lang="en-US" dirty="0" smtClean="0"/>
              <a:t> 5.</a:t>
            </a:r>
            <a:fld id="{AABC80B5-9D81-458C-976F-659B9695CDDC}" type="slidenum">
              <a:rPr lang="en-US" smtClean="0"/>
              <a:pPr/>
              <a:t>14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990911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dirty="0" smtClean="0"/>
              <a:t> 5.</a:t>
            </a:r>
            <a:fld id="{AABC80B5-9D81-458C-976F-659B9695CDDC}" type="slidenum">
              <a:rPr lang="en-US" smtClean="0"/>
              <a:pPr/>
              <a:t>15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135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</a:t>
            </a:r>
          </a:p>
        </p:txBody>
      </p:sp>
    </p:spTree>
    <p:extLst>
      <p:ext uri="{BB962C8B-B14F-4D97-AF65-F5344CB8AC3E}">
        <p14:creationId xmlns:p14="http://schemas.microsoft.com/office/powerpoint/2010/main" val="961384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AAR/IP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058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Purpose</a:t>
            </a:r>
          </a:p>
          <a:p>
            <a:pPr lvl="1"/>
            <a:r>
              <a:rPr lang="en-US" dirty="0" smtClean="0"/>
              <a:t>Develop </a:t>
            </a:r>
            <a:r>
              <a:rPr lang="en-US" dirty="0"/>
              <a:t>an AAR/IP for the </a:t>
            </a:r>
            <a:r>
              <a:rPr lang="en-US" dirty="0" smtClean="0"/>
              <a:t>FE </a:t>
            </a:r>
            <a:r>
              <a:rPr lang="en-US" dirty="0"/>
              <a:t>from Proficiency Demonstration </a:t>
            </a:r>
            <a:r>
              <a:rPr lang="en-US" dirty="0" smtClean="0"/>
              <a:t>#2, </a:t>
            </a:r>
            <a:r>
              <a:rPr lang="en-US" dirty="0"/>
              <a:t>using </a:t>
            </a:r>
            <a:r>
              <a:rPr lang="en-US" dirty="0" smtClean="0"/>
              <a:t>notes </a:t>
            </a:r>
            <a:r>
              <a:rPr lang="en-US" dirty="0"/>
              <a:t>from the FE’s Player Hot Wash, C/E </a:t>
            </a:r>
            <a:r>
              <a:rPr lang="en-US" dirty="0" smtClean="0"/>
              <a:t>debriefing</a:t>
            </a:r>
            <a:r>
              <a:rPr lang="en-US" dirty="0"/>
              <a:t>, and EEGs as references</a:t>
            </a:r>
          </a:p>
          <a:p>
            <a:pPr marL="0" indent="0">
              <a:buNone/>
            </a:pPr>
            <a:r>
              <a:rPr lang="en-US" dirty="0" smtClean="0"/>
              <a:t>Total time:</a:t>
            </a:r>
            <a:r>
              <a:rPr lang="en-US" b="1" dirty="0" smtClean="0"/>
              <a:t> </a:t>
            </a:r>
            <a:r>
              <a:rPr lang="en-US" dirty="0" smtClean="0"/>
              <a:t>4 hours 30 minutes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1 hour 30 </a:t>
            </a:r>
            <a:r>
              <a:rPr lang="en-US" sz="2000" dirty="0"/>
              <a:t>minutes to complete </a:t>
            </a:r>
            <a:r>
              <a:rPr lang="en-US" sz="2000" dirty="0" smtClean="0"/>
              <a:t>the draft AAR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45 minutes to complete the draft IP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30 minutes to prepare for the AAM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 smtClean="0"/>
              <a:t>1 hour to conduct AAMs (two rounds of 30-minute meetings)  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15 minutes to incorporate AAM results into the AAR/IP</a:t>
            </a:r>
            <a:endParaRPr lang="en-US" sz="2000" dirty="0"/>
          </a:p>
          <a:p>
            <a:pPr lvl="1">
              <a:spcBef>
                <a:spcPts val="0"/>
              </a:spcBef>
            </a:pPr>
            <a:r>
              <a:rPr lang="en-US" sz="2000" dirty="0" smtClean="0"/>
              <a:t>20 </a:t>
            </a:r>
            <a:r>
              <a:rPr lang="en-US" sz="2000" dirty="0"/>
              <a:t>minutes for </a:t>
            </a:r>
            <a:r>
              <a:rPr lang="en-US" sz="2000" dirty="0" smtClean="0"/>
              <a:t>peer/instructor feedback</a:t>
            </a:r>
          </a:p>
          <a:p>
            <a:pPr lvl="1">
              <a:spcBef>
                <a:spcPts val="0"/>
              </a:spcBef>
            </a:pPr>
            <a:r>
              <a:rPr lang="en-US" sz="2000" dirty="0" smtClean="0"/>
              <a:t>10 minutes for internal group feedback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0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AAR/IP </a:t>
            </a:r>
            <a:r>
              <a:rPr lang="en-US" dirty="0"/>
              <a:t>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Deliverable:</a:t>
            </a:r>
          </a:p>
          <a:p>
            <a:pPr lvl="1"/>
            <a:r>
              <a:rPr lang="en-US" dirty="0" smtClean="0"/>
              <a:t>Completed After-Action </a:t>
            </a:r>
            <a:r>
              <a:rPr lang="en-US" dirty="0"/>
              <a:t>Report (AAR</a:t>
            </a:r>
            <a:r>
              <a:rPr lang="en-US" dirty="0" smtClean="0"/>
              <a:t>)/Improvement </a:t>
            </a:r>
            <a:r>
              <a:rPr lang="en-US" dirty="0"/>
              <a:t>Plan (IP) </a:t>
            </a:r>
            <a:r>
              <a:rPr lang="en-US" dirty="0" smtClean="0"/>
              <a:t>(HSEEP template)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8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Scenario:</a:t>
            </a:r>
          </a:p>
          <a:p>
            <a:pPr lvl="1"/>
            <a:r>
              <a:rPr lang="en-US" dirty="0" smtClean="0"/>
              <a:t>After completing </a:t>
            </a:r>
            <a:r>
              <a:rPr lang="en-US" dirty="0"/>
              <a:t>your functional exercise, your next steps are to create </a:t>
            </a:r>
            <a:r>
              <a:rPr lang="en-US" dirty="0" smtClean="0"/>
              <a:t>the draft AAR/IP and conduct an </a:t>
            </a:r>
            <a:r>
              <a:rPr lang="en-US" dirty="0"/>
              <a:t>After-Action Meeting (AAM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The AAM </a:t>
            </a:r>
            <a:r>
              <a:rPr lang="en-US" dirty="0"/>
              <a:t>will be attended by the policy review </a:t>
            </a:r>
            <a:r>
              <a:rPr lang="en-US" dirty="0" smtClean="0"/>
              <a:t>committee</a:t>
            </a:r>
          </a:p>
          <a:p>
            <a:pPr lvl="1"/>
            <a:r>
              <a:rPr lang="en-US" dirty="0"/>
              <a:t>To develop your draft AAR/IP, you will work with the group you exercised in Proficiency Demonstration #2.  Both of you will take on two </a:t>
            </a:r>
            <a:r>
              <a:rPr lang="en-US" dirty="0" smtClean="0"/>
              <a:t>roles: </a:t>
            </a:r>
            <a:r>
              <a:rPr lang="en-US" dirty="0"/>
              <a:t>exercise planning and </a:t>
            </a:r>
            <a:r>
              <a:rPr lang="en-US" dirty="0" smtClean="0"/>
              <a:t>agency.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09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 smtClean="0"/>
              <a:t>Exercise planning role—Complete </a:t>
            </a:r>
            <a:r>
              <a:rPr lang="en-US" dirty="0"/>
              <a:t>your draft AAR and submit it to your agency group.  In turn, that group will submit their draft AAR to your group, and you will act as their agency.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Group 1 (planning) submits their draft AAR to Group 2 (agency)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Group 2 (planning) submits their draft AAR to Group 1 (agency)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Group 3 (planning) submits their draft AAR to Group 4 (agency)</a:t>
            </a:r>
          </a:p>
          <a:p>
            <a:pPr lvl="2">
              <a:spcBef>
                <a:spcPts val="0"/>
              </a:spcBef>
            </a:pPr>
            <a:r>
              <a:rPr lang="en-US" sz="2000" dirty="0"/>
              <a:t>Group 4 (planning) submits their draft AAR to Group 3 (agency)</a:t>
            </a:r>
          </a:p>
          <a:p>
            <a:pPr lvl="1"/>
            <a:r>
              <a:rPr lang="en-US" dirty="0" smtClean="0"/>
              <a:t>Agency role—Review </a:t>
            </a:r>
            <a:r>
              <a:rPr lang="en-US" dirty="0"/>
              <a:t>the planning group’s draft </a:t>
            </a:r>
            <a:r>
              <a:rPr lang="en-US" dirty="0" smtClean="0"/>
              <a:t>AAR, develop recommendations, and </a:t>
            </a:r>
            <a:r>
              <a:rPr lang="en-US" dirty="0"/>
              <a:t>create a draft </a:t>
            </a:r>
            <a:r>
              <a:rPr lang="en-US" dirty="0" smtClean="0"/>
              <a:t>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4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/>
              <a:t>After the draft AAR/IP is completed, </a:t>
            </a:r>
            <a:r>
              <a:rPr lang="en-US" dirty="0" smtClean="0"/>
              <a:t>conduct </a:t>
            </a:r>
            <a:r>
              <a:rPr lang="en-US" dirty="0"/>
              <a:t>an AAM with another </a:t>
            </a:r>
            <a:r>
              <a:rPr lang="en-US" dirty="0" smtClean="0"/>
              <a:t>group </a:t>
            </a:r>
            <a:r>
              <a:rPr lang="en-US" dirty="0"/>
              <a:t>who will be acting as the policy review committee:</a:t>
            </a:r>
          </a:p>
          <a:p>
            <a:pPr lvl="2"/>
            <a:r>
              <a:rPr lang="en-US" sz="2000" dirty="0"/>
              <a:t>Group 1 (planning) will conduct the AAM with Group 4 (policy)</a:t>
            </a:r>
          </a:p>
          <a:p>
            <a:pPr lvl="2"/>
            <a:r>
              <a:rPr lang="en-US" sz="2000" dirty="0"/>
              <a:t>Group 2 (planning) will conduct the AAM with Group 3 (policy)</a:t>
            </a:r>
          </a:p>
          <a:p>
            <a:pPr lvl="2"/>
            <a:r>
              <a:rPr lang="en-US" sz="2000" dirty="0"/>
              <a:t>Group 3 (planning) will conduct the AAM with Group 2 (policy)</a:t>
            </a:r>
          </a:p>
          <a:p>
            <a:pPr lvl="2"/>
            <a:r>
              <a:rPr lang="en-US" sz="2000" dirty="0"/>
              <a:t>Group 4 (planning) will conduct the AAM with Group 1 (policy</a:t>
            </a:r>
            <a:r>
              <a:rPr lang="en-US" sz="2000" dirty="0" smtClean="0"/>
              <a:t>)</a:t>
            </a:r>
          </a:p>
          <a:p>
            <a:pPr lvl="1"/>
            <a:r>
              <a:rPr lang="en-US" dirty="0" smtClean="0"/>
              <a:t>There will be two 30-minute rounds of meetings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53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/>
              <a:t>Determine which members of the Liberty County Policy Group will </a:t>
            </a:r>
            <a:r>
              <a:rPr lang="en-US" dirty="0" smtClean="0"/>
              <a:t>be at your AAM</a:t>
            </a:r>
            <a:endParaRPr lang="en-US" dirty="0"/>
          </a:p>
          <a:p>
            <a:pPr lvl="2"/>
            <a:r>
              <a:rPr lang="en-US" dirty="0"/>
              <a:t>Refer to Handout 3-1—Exercise Roles and </a:t>
            </a:r>
            <a:r>
              <a:rPr lang="en-US" dirty="0" smtClean="0"/>
              <a:t>Descriptions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member of the group that will be acting as </a:t>
            </a:r>
            <a:r>
              <a:rPr lang="en-US" dirty="0" smtClean="0"/>
              <a:t>policy personnel must </a:t>
            </a:r>
            <a:r>
              <a:rPr lang="en-US" dirty="0"/>
              <a:t>be assigned a Policy Group role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63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Scenario (cont’d.):</a:t>
            </a:r>
          </a:p>
          <a:p>
            <a:pPr lvl="1"/>
            <a:r>
              <a:rPr lang="en-US" dirty="0"/>
              <a:t>After the AAM is </a:t>
            </a:r>
            <a:r>
              <a:rPr lang="en-US" dirty="0" smtClean="0"/>
              <a:t>concluded, </a:t>
            </a:r>
            <a:r>
              <a:rPr lang="en-US" dirty="0"/>
              <a:t>incorporate the outcomes of the meeting into your draft </a:t>
            </a:r>
            <a:r>
              <a:rPr lang="en-US" dirty="0" smtClean="0"/>
              <a:t>AAR/IP</a:t>
            </a:r>
          </a:p>
          <a:p>
            <a:pPr lvl="1"/>
            <a:r>
              <a:rPr lang="en-US" dirty="0" smtClean="0"/>
              <a:t>Submit to your group instructor for approval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5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191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Example </a:t>
            </a:r>
            <a:r>
              <a:rPr lang="en-US" dirty="0"/>
              <a:t>of Proficiency Demonstration Flow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Group </a:t>
            </a:r>
            <a:r>
              <a:rPr lang="en-US" dirty="0"/>
              <a:t>1 </a:t>
            </a:r>
            <a:r>
              <a:rPr lang="en-US" dirty="0" smtClean="0"/>
              <a:t>(planning) writes draft AAR 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Group 1 </a:t>
            </a:r>
            <a:r>
              <a:rPr lang="en-US" dirty="0" smtClean="0"/>
              <a:t>submits </a:t>
            </a:r>
            <a:r>
              <a:rPr lang="en-US" dirty="0"/>
              <a:t>draft </a:t>
            </a:r>
            <a:r>
              <a:rPr lang="en-US" dirty="0" smtClean="0"/>
              <a:t>AAR to Group 2 (agency)</a:t>
            </a:r>
            <a:endParaRPr lang="en-US" dirty="0"/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Group 2 writes draft IP for Group 1’s </a:t>
            </a:r>
            <a:br>
              <a:rPr lang="en-US" dirty="0" smtClean="0"/>
            </a:br>
            <a:r>
              <a:rPr lang="en-US" dirty="0" smtClean="0"/>
              <a:t>draft AAR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/>
              <a:t>Group 1 </a:t>
            </a:r>
            <a:r>
              <a:rPr lang="en-US" dirty="0" smtClean="0"/>
              <a:t>gets draft AAR/IP back from Group 2</a:t>
            </a:r>
            <a:endParaRPr lang="en-US" dirty="0"/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Group </a:t>
            </a:r>
            <a:r>
              <a:rPr lang="en-US" dirty="0"/>
              <a:t>1 facilitates AAM with Group </a:t>
            </a:r>
            <a:r>
              <a:rPr lang="en-US" dirty="0" smtClean="0"/>
              <a:t>4 </a:t>
            </a:r>
            <a:r>
              <a:rPr lang="en-US" dirty="0"/>
              <a:t>(policy</a:t>
            </a:r>
            <a:r>
              <a:rPr lang="en-US" dirty="0" smtClean="0"/>
              <a:t>)</a:t>
            </a:r>
          </a:p>
          <a:p>
            <a:pPr marL="742950" lvl="1" indent="-457200">
              <a:buFont typeface="+mj-lt"/>
              <a:buAutoNum type="arabicPeriod"/>
            </a:pPr>
            <a:r>
              <a:rPr lang="en-US" dirty="0" smtClean="0"/>
              <a:t>Group 1 incorporates meeting outcomes into AAR/IP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58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Proficiency Demonstration #3: </a:t>
            </a:r>
            <a:br>
              <a:rPr lang="en-US" dirty="0"/>
            </a:br>
            <a:r>
              <a:rPr lang="en-US" dirty="0"/>
              <a:t>AAR/IP (cont’d.)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Group </a:t>
            </a:r>
            <a:r>
              <a:rPr lang="en-US" dirty="0" smtClean="0"/>
              <a:t>Roles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group must select the following roles:</a:t>
            </a:r>
          </a:p>
          <a:p>
            <a:pPr lvl="2"/>
            <a:r>
              <a:rPr lang="en-US" dirty="0"/>
              <a:t>Group Leader </a:t>
            </a:r>
            <a:r>
              <a:rPr lang="en-US" dirty="0" smtClean="0"/>
              <a:t>(at least one)</a:t>
            </a:r>
            <a:endParaRPr lang="en-US" dirty="0"/>
          </a:p>
          <a:p>
            <a:pPr lvl="2"/>
            <a:r>
              <a:rPr lang="en-US" dirty="0"/>
              <a:t>Scribe (at least one)</a:t>
            </a:r>
          </a:p>
          <a:p>
            <a:pPr lvl="2"/>
            <a:r>
              <a:rPr lang="en-US" dirty="0" smtClean="0"/>
              <a:t>Presenter/Facilitator (no more than two)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5.</a:t>
            </a:r>
            <a:fld id="{167A036F-738C-4416-983E-5B04119587A4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5" name="Pentagon 4" descr="Opens the next Unit" title="Next Unit Button">
            <a:hlinkClick r:id="rId2" action="ppaction://hlinkpres?slideindex=1&amp;slidetitle="/>
          </p:cNvPr>
          <p:cNvSpPr/>
          <p:nvPr/>
        </p:nvSpPr>
        <p:spPr bwMode="auto">
          <a:xfrm>
            <a:off x="8382000" y="5486400"/>
            <a:ext cx="609600" cy="228600"/>
          </a:xfrm>
          <a:prstGeom prst="homePlate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6018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owerPoint Template 7-5-13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imes New Roman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7-5-13</Template>
  <TotalTime>5955</TotalTime>
  <Words>1154</Words>
  <Application>Microsoft Office PowerPoint</Application>
  <PresentationFormat>On-screen Show (4:3)</PresentationFormat>
  <Paragraphs>164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Courier New</vt:lpstr>
      <vt:lpstr>Times New Roman</vt:lpstr>
      <vt:lpstr>Wingdings</vt:lpstr>
      <vt:lpstr>PowerPoint Template 7-5-13</vt:lpstr>
      <vt:lpstr>E133: OPERATIONS-BASED EXERCISE DESIGN  AND EVALUATION COURSE</vt:lpstr>
      <vt:lpstr>Unit Objectives</vt:lpstr>
      <vt:lpstr>Eight Exercise Evaluation Steps</vt:lpstr>
      <vt:lpstr>Step 1: Plan/Organize the Evaluation</vt:lpstr>
      <vt:lpstr>Step 2: Observe the Exercise and  Collect Data</vt:lpstr>
      <vt:lpstr>Step 3: Analyze Data</vt:lpstr>
      <vt:lpstr>Step 4: Develop the Draft AAR</vt:lpstr>
      <vt:lpstr>The AAR</vt:lpstr>
      <vt:lpstr>The AAR (cont’d.)</vt:lpstr>
      <vt:lpstr>Step 5: Conduct an After-Action Meeting</vt:lpstr>
      <vt:lpstr>Step 5: Conduct an After-Action Meeting (cont’d.)</vt:lpstr>
      <vt:lpstr>Step 6: Identify Improvements to be Implemented</vt:lpstr>
      <vt:lpstr>Finalizing the AAR/IP</vt:lpstr>
      <vt:lpstr>Unit Summary</vt:lpstr>
      <vt:lpstr>Questions?</vt:lpstr>
      <vt:lpstr>Proficiency Demonstration #3:  AAR/IP</vt:lpstr>
      <vt:lpstr>Proficiency Demonstration #3:  AAR/IP</vt:lpstr>
      <vt:lpstr>Proficiency Demonstration #3:  AAR/IP (cont’d.)</vt:lpstr>
      <vt:lpstr>Proficiency Demonstration #3:  AAR/IP (cont’d.)</vt:lpstr>
      <vt:lpstr>Proficiency Demonstration #3:  AAR/IP (cont’d.)</vt:lpstr>
      <vt:lpstr>Proficiency Demonstration #3:  AAR/IP (cont’d.)</vt:lpstr>
      <vt:lpstr>Proficiency Demonstration #3:  AAR/IP (cont’d.)</vt:lpstr>
      <vt:lpstr>Proficiency Demonstration #3:  AAR/IP (cont’d.)</vt:lpstr>
      <vt:lpstr>Proficiency Demonstration #3:  AAR/IP (cont’d.)</vt:lpstr>
      <vt:lpstr>Proficiency Demonstration #3:  AAR/IP (cont’d.)</vt:lpstr>
    </vt:vector>
  </TitlesOfParts>
  <Company>CTEC,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E132 Unit 1 Slides</dc:title>
  <dc:creator>Linda Ross</dc:creator>
  <cp:lastModifiedBy>Tim Smith</cp:lastModifiedBy>
  <cp:revision>136</cp:revision>
  <dcterms:created xsi:type="dcterms:W3CDTF">2013-07-19T19:15:44Z</dcterms:created>
  <dcterms:modified xsi:type="dcterms:W3CDTF">2014-10-20T17:09:07Z</dcterms:modified>
</cp:coreProperties>
</file>