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75" r:id="rId4"/>
    <p:sldId id="274" r:id="rId5"/>
    <p:sldId id="276" r:id="rId6"/>
    <p:sldId id="277" r:id="rId7"/>
    <p:sldId id="284" r:id="rId8"/>
    <p:sldId id="285" r:id="rId9"/>
    <p:sldId id="278" r:id="rId10"/>
    <p:sldId id="279" r:id="rId11"/>
    <p:sldId id="280" r:id="rId12"/>
    <p:sldId id="281" r:id="rId13"/>
    <p:sldId id="286" r:id="rId14"/>
    <p:sldId id="287" r:id="rId15"/>
    <p:sldId id="282" r:id="rId16"/>
    <p:sldId id="283" r:id="rId17"/>
    <p:sldId id="289" r:id="rId18"/>
    <p:sldId id="291" r:id="rId19"/>
    <p:sldId id="290" r:id="rId20"/>
    <p:sldId id="292" r:id="rId21"/>
    <p:sldId id="293" r:id="rId22"/>
    <p:sldId id="270" r:id="rId23"/>
    <p:sldId id="271" r:id="rId24"/>
  </p:sldIdLst>
  <p:sldSz cx="9144000" cy="6858000" type="screen4x3"/>
  <p:notesSz cx="7010400" cy="9296400"/>
  <p:custDataLst>
    <p:tags r:id="rId2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wiles" initials="dw" lastIdx="1" clrIdx="0"/>
  <p:cmAuthor id="1" name="LRoss" initials="LR" lastIdx="1" clrIdx="1"/>
  <p:cmAuthor id="2" name="Greg Prince" initials="GP" lastIdx="2" clrIdx="2">
    <p:extLst>
      <p:ext uri="{19B8F6BF-5375-455C-9EA6-DF929625EA0E}">
        <p15:presenceInfo xmlns:p15="http://schemas.microsoft.com/office/powerpoint/2012/main" userId="Greg Princ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E5"/>
    <a:srgbClr val="93404C"/>
    <a:srgbClr val="E9F090"/>
    <a:srgbClr val="888834"/>
    <a:srgbClr val="E2E7B7"/>
    <a:srgbClr val="FF9900"/>
    <a:srgbClr val="3C848C"/>
    <a:srgbClr val="003366"/>
    <a:srgbClr val="0000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06" autoAdjust="0"/>
    <p:restoredTop sz="86347" autoAdjust="0"/>
  </p:normalViewPr>
  <p:slideViewPr>
    <p:cSldViewPr>
      <p:cViewPr varScale="1">
        <p:scale>
          <a:sx n="94" d="100"/>
          <a:sy n="94" d="100"/>
        </p:scale>
        <p:origin x="210" y="84"/>
      </p:cViewPr>
      <p:guideLst>
        <p:guide orient="horz" pos="4080"/>
        <p:guide pos="2880"/>
      </p:guideLst>
    </p:cSldViewPr>
  </p:slideViewPr>
  <p:outlineViewPr>
    <p:cViewPr>
      <p:scale>
        <a:sx n="33" d="100"/>
        <a:sy n="33" d="100"/>
      </p:scale>
      <p:origin x="0" y="-156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3" d="100"/>
          <a:sy n="53" d="100"/>
        </p:scale>
        <p:origin x="196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9C5F5205-3D14-4759-B141-26B5F79F00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383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6298EDF-5935-43E3-96A7-964E7186D0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324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8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839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921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546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20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98114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21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8706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22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2032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938336" y="2286000"/>
            <a:ext cx="5272088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4.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66712" y="5257800"/>
            <a:ext cx="8458200" cy="533400"/>
          </a:xfrm>
        </p:spPr>
        <p:txBody>
          <a:bodyPr/>
          <a:lstStyle>
            <a:lvl1pPr marL="0" indent="0">
              <a:buFontTx/>
              <a:buNone/>
              <a:defRPr sz="1600" baseline="0"/>
            </a:lvl1pPr>
            <a:lvl2pPr marL="285750" indent="0">
              <a:buFontTx/>
              <a:buNone/>
              <a:defRPr sz="1600"/>
            </a:lvl2pPr>
            <a:lvl3pPr marL="571500" indent="0">
              <a:buFontTx/>
              <a:buNone/>
              <a:defRPr sz="1600"/>
            </a:lvl3pPr>
            <a:lvl4pPr marL="857250" indent="0">
              <a:buFontTx/>
              <a:buNone/>
              <a:defRPr sz="1600"/>
            </a:lvl4pPr>
            <a:lvl5pPr marL="1143000" indent="0"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enter photo description/credit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lnSpc>
                <a:spcPts val="2900"/>
              </a:lnSpc>
              <a:spcBef>
                <a:spcPts val="1200"/>
              </a:spcBef>
              <a:buFont typeface="Arial" pitchFamily="34" charset="0"/>
              <a:buChar char="•"/>
              <a:tabLst/>
              <a:defRPr lang="en-US" b="0" dirty="0" smtClean="0"/>
            </a:lvl1pPr>
            <a:lvl2pPr>
              <a:lnSpc>
                <a:spcPts val="2500"/>
              </a:lnSpc>
              <a:spcBef>
                <a:spcPts val="600"/>
              </a:spcBef>
              <a:defRPr lang="en-US" b="0" dirty="0" smtClean="0"/>
            </a:lvl2pPr>
            <a:lvl3pPr>
              <a:lnSpc>
                <a:spcPts val="2900"/>
              </a:lnSpc>
              <a:spcBef>
                <a:spcPts val="600"/>
              </a:spcBef>
              <a:defRPr lang="en-US" b="0" dirty="0" smtClean="0"/>
            </a:lvl3pPr>
            <a:lvl4pPr>
              <a:lnSpc>
                <a:spcPts val="2900"/>
              </a:lnSpc>
              <a:spcBef>
                <a:spcPts val="600"/>
              </a:spcBef>
              <a:defRPr lang="en-US" b="0" dirty="0" smtClean="0"/>
            </a:lvl4pPr>
            <a:lvl5pPr marL="1428750" indent="-22860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»"/>
              <a:tabLst/>
              <a:defRPr lang="en-US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4.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 bwMode="auto">
          <a:xfrm>
            <a:off x="152400" y="1143000"/>
            <a:ext cx="883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4.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09600"/>
            <a:ext cx="7772400" cy="533400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981200"/>
            <a:ext cx="7772400" cy="2657475"/>
          </a:xfrm>
        </p:spPr>
        <p:txBody>
          <a:bodyPr anchor="t"/>
          <a:lstStyle>
            <a:lvl1pPr algn="ctr">
              <a:defRPr sz="32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4.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4.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4.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4.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4.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B9363-4EC0-4149-8F04-C4473948E78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10/20/2014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4.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4.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4.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4.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4.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4" name="Picture 3" descr="Graphic of a stylized question mark on top of a puzzle piece." title="Graphic: Questions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7886" y="1435100"/>
            <a:ext cx="28067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756888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828800" y="2514600"/>
            <a:ext cx="54102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4.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01274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FEMA Visual Template"/>
          <p:cNvPicPr>
            <a:picLocks noChangeAspect="1" noChangeArrowheads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4.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3" r:id="rId13"/>
    <p:sldLayoutId id="2147483681" r:id="rId14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285750" indent="-285750" algn="l" rtl="0" eaLnBrk="1" fontAlgn="base" hangingPunct="1">
        <a:spcBef>
          <a:spcPts val="600"/>
        </a:spcBef>
        <a:spcAft>
          <a:spcPct val="0"/>
        </a:spcAft>
        <a:buSzPct val="121000"/>
        <a:buChar char="•"/>
        <a:tabLst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‒"/>
        <a:tabLst/>
        <a:defRPr sz="2400" b="1">
          <a:solidFill>
            <a:schemeClr val="tx1"/>
          </a:solidFill>
          <a:latin typeface="+mn-lt"/>
          <a:cs typeface="+mn-cs"/>
        </a:defRPr>
      </a:lvl2pPr>
      <a:lvl3pPr marL="85725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tabLst/>
        <a:defRPr sz="2400" b="1">
          <a:solidFill>
            <a:schemeClr val="tx1"/>
          </a:solidFill>
          <a:latin typeface="+mn-lt"/>
          <a:cs typeface="+mn-cs"/>
        </a:defRPr>
      </a:lvl3pPr>
      <a:lvl4pPr marL="1143000" indent="-285750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o"/>
        <a:tabLst/>
        <a:defRPr sz="2400" b="1">
          <a:solidFill>
            <a:schemeClr val="tx1"/>
          </a:solidFill>
          <a:latin typeface="+mn-lt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har char="»"/>
        <a:tabLst/>
        <a:defRPr sz="2000" b="1">
          <a:solidFill>
            <a:schemeClr val="tx1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E133_Unit_05_Slides_Pilot.pptx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 smtClean="0"/>
              <a:t>E133: OPERATIONS-BASED EXERCISE DESIGN </a:t>
            </a:r>
            <a:br>
              <a:rPr lang="en-US" dirty="0" smtClean="0"/>
            </a:br>
            <a:r>
              <a:rPr lang="en-US" dirty="0" smtClean="0"/>
              <a:t>AND EVALUATION COURSE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00064" y="1219200"/>
            <a:ext cx="8186736" cy="685800"/>
          </a:xfrm>
        </p:spPr>
        <p:txBody>
          <a:bodyPr/>
          <a:lstStyle/>
          <a:p>
            <a:r>
              <a:rPr lang="en-US" sz="3600" dirty="0" smtClean="0"/>
              <a:t>Unit 4: Proficiency Demonstration #2</a:t>
            </a: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 4.</a:t>
            </a:r>
            <a:fld id="{AABC80B5-9D81-458C-976F-659B9695CDDC}" type="slidenum">
              <a:rPr lang="en-US" smtClean="0"/>
              <a:pPr/>
              <a:t>1</a:t>
            </a:fld>
            <a:endParaRPr lang="en-US" dirty="0" smtClean="0"/>
          </a:p>
        </p:txBody>
      </p:sp>
      <p:pic>
        <p:nvPicPr>
          <p:cNvPr id="6" name="Picture 5" descr="Exercise participants approach a drum labeled hazardous material." title="HAZMAT"/>
          <p:cNvPicPr>
            <a:picLocks noChangeAspect="1" noChangeArrowheads="1"/>
          </p:cNvPicPr>
          <p:nvPr/>
        </p:nvPicPr>
        <p:blipFill rotWithShape="1">
          <a:blip r:embed="rId3" cstate="print"/>
          <a:srcRect b="8760"/>
          <a:stretch/>
        </p:blipFill>
        <p:spPr bwMode="auto">
          <a:xfrm>
            <a:off x="2133600" y="2065581"/>
            <a:ext cx="4876800" cy="3192219"/>
          </a:xfrm>
          <a:prstGeom prst="rect">
            <a:avLst/>
          </a:prstGeom>
          <a:noFill/>
          <a:ln w="76200" algn="ctr">
            <a:solidFill>
              <a:schemeClr val="bg1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TextBox 7"/>
          <p:cNvSpPr txBox="1"/>
          <p:nvPr/>
        </p:nvSpPr>
        <p:spPr>
          <a:xfrm>
            <a:off x="3279134" y="5334000"/>
            <a:ext cx="3731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5106945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Objectives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By the end of this unit you will be able to:</a:t>
            </a:r>
          </a:p>
          <a:p>
            <a:pPr lvl="1"/>
            <a:r>
              <a:rPr lang="en-US" dirty="0"/>
              <a:t>Apply the </a:t>
            </a:r>
            <a:r>
              <a:rPr lang="en-US" dirty="0" smtClean="0"/>
              <a:t>Eight Exercise Design Steps </a:t>
            </a:r>
            <a:r>
              <a:rPr lang="en-US" dirty="0"/>
              <a:t>to design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develop a functional exercise and all required materials, including a MSEL, ExPlan, and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C/E </a:t>
            </a:r>
            <a:r>
              <a:rPr lang="en-US" dirty="0"/>
              <a:t>Handbook</a:t>
            </a:r>
          </a:p>
          <a:p>
            <a:pPr lvl="1"/>
            <a:r>
              <a:rPr lang="en-US" dirty="0"/>
              <a:t>Facilitate exercise preparation briefings: </a:t>
            </a:r>
            <a:r>
              <a:rPr lang="en-US" dirty="0" smtClean="0"/>
              <a:t>Player </a:t>
            </a:r>
            <a:r>
              <a:rPr lang="en-US" dirty="0"/>
              <a:t>and C/E briefings</a:t>
            </a:r>
          </a:p>
          <a:p>
            <a:pPr lvl="1"/>
            <a:r>
              <a:rPr lang="en-US" dirty="0"/>
              <a:t>Facilitate exercise wrap-up activities: C/E debriefing and player Hot </a:t>
            </a:r>
            <a:r>
              <a:rPr lang="en-US" dirty="0" smtClean="0"/>
              <a:t>Wash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 4.</a:t>
            </a:r>
            <a:fld id="{AABC80B5-9D81-458C-976F-659B9695CDDC}" type="slidenum">
              <a:rPr lang="en-US" smtClean="0"/>
              <a:pPr/>
              <a:t>2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984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4.</a:t>
            </a:r>
            <a:fld id="{167A036F-738C-4416-983E-5B04119587A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Functional Exercise</a:t>
            </a:r>
          </a:p>
        </p:txBody>
      </p:sp>
    </p:spTree>
    <p:extLst>
      <p:ext uri="{BB962C8B-B14F-4D97-AF65-F5344CB8AC3E}">
        <p14:creationId xmlns:p14="http://schemas.microsoft.com/office/powerpoint/2010/main" val="39901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Functional </a:t>
            </a:r>
            <a:r>
              <a:rPr lang="en-US" dirty="0"/>
              <a:t>Exercise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Purpose:</a:t>
            </a:r>
          </a:p>
          <a:p>
            <a:pPr lvl="1"/>
            <a:r>
              <a:rPr lang="en-US" dirty="0" smtClean="0"/>
              <a:t>Design</a:t>
            </a:r>
            <a:r>
              <a:rPr lang="en-US" dirty="0"/>
              <a:t>, develop and conduct a functional exercise (FE)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Total time: 10 hours 15 minutes</a:t>
            </a:r>
          </a:p>
          <a:p>
            <a:pPr lvl="1">
              <a:spcBef>
                <a:spcPts val="0"/>
              </a:spcBef>
            </a:pPr>
            <a:r>
              <a:rPr lang="en-US" sz="1800" b="1" dirty="0"/>
              <a:t>5 hours </a:t>
            </a:r>
            <a:r>
              <a:rPr lang="en-US" sz="1800" b="1" dirty="0" smtClean="0"/>
              <a:t>30 </a:t>
            </a:r>
            <a:r>
              <a:rPr lang="en-US" sz="1800" b="1" dirty="0"/>
              <a:t>minutes to prepare for the FE</a:t>
            </a:r>
            <a:r>
              <a:rPr lang="en-US" sz="1800" dirty="0"/>
              <a:t> and complete all deliverables</a:t>
            </a:r>
          </a:p>
          <a:p>
            <a:pPr lvl="1">
              <a:spcBef>
                <a:spcPts val="0"/>
              </a:spcBef>
            </a:pPr>
            <a:r>
              <a:rPr lang="en-US" sz="1800" b="1" dirty="0" smtClean="0"/>
              <a:t>2 hours </a:t>
            </a:r>
            <a:r>
              <a:rPr lang="en-US" sz="1800" b="1" dirty="0"/>
              <a:t>to complete Round 1</a:t>
            </a:r>
            <a:r>
              <a:rPr lang="en-US" sz="1800" dirty="0"/>
              <a:t> </a:t>
            </a:r>
            <a:r>
              <a:rPr lang="en-US" sz="1800" b="1" dirty="0"/>
              <a:t>of the FE</a:t>
            </a:r>
            <a:r>
              <a:rPr lang="en-US" sz="1800" dirty="0"/>
              <a:t> </a:t>
            </a:r>
            <a:r>
              <a:rPr lang="en-US" sz="1800" dirty="0" smtClean="0"/>
              <a:t>(includes </a:t>
            </a:r>
            <a:r>
              <a:rPr lang="en-US" sz="1800" dirty="0"/>
              <a:t>C/E and Player </a:t>
            </a:r>
            <a:r>
              <a:rPr lang="en-US" sz="1800" dirty="0" smtClean="0"/>
              <a:t>Briefings, exercise </a:t>
            </a:r>
            <a:r>
              <a:rPr lang="en-US" sz="1800" dirty="0"/>
              <a:t>conduct, </a:t>
            </a:r>
            <a:r>
              <a:rPr lang="en-US" sz="1800" dirty="0" smtClean="0"/>
              <a:t>C/E </a:t>
            </a:r>
            <a:r>
              <a:rPr lang="en-US" sz="1800" dirty="0"/>
              <a:t>debrief, and Player Hot Wash)</a:t>
            </a:r>
          </a:p>
          <a:p>
            <a:pPr lvl="1">
              <a:spcBef>
                <a:spcPts val="0"/>
              </a:spcBef>
            </a:pPr>
            <a:r>
              <a:rPr lang="en-US" sz="1800" b="1" dirty="0"/>
              <a:t>2 hours to complete Round 2</a:t>
            </a:r>
            <a:r>
              <a:rPr lang="en-US" sz="1800" dirty="0"/>
              <a:t> </a:t>
            </a:r>
            <a:r>
              <a:rPr lang="en-US" sz="1800" b="1" dirty="0"/>
              <a:t>of the FE</a:t>
            </a:r>
            <a:r>
              <a:rPr lang="en-US" sz="1800" dirty="0"/>
              <a:t> </a:t>
            </a:r>
            <a:r>
              <a:rPr lang="en-US" sz="1800" dirty="0" smtClean="0"/>
              <a:t>(</a:t>
            </a:r>
            <a:r>
              <a:rPr lang="en-US" sz="1800" dirty="0"/>
              <a:t>includes C/E and Player Briefings, exercise conduct, C/E debrief, and Player Hot Wash</a:t>
            </a:r>
            <a:r>
              <a:rPr lang="en-US" sz="1800" dirty="0" smtClean="0"/>
              <a:t>)</a:t>
            </a:r>
            <a:endParaRPr lang="en-US" sz="1800" dirty="0"/>
          </a:p>
          <a:p>
            <a:pPr lvl="1">
              <a:spcBef>
                <a:spcPts val="0"/>
              </a:spcBef>
            </a:pPr>
            <a:r>
              <a:rPr lang="en-US" sz="1800" b="1" dirty="0"/>
              <a:t>30 minutes for two feedback sessions</a:t>
            </a:r>
            <a:r>
              <a:rPr lang="en-US" sz="1800" dirty="0"/>
              <a:t> (peer/instructor feedback and internal group feedback)</a:t>
            </a:r>
          </a:p>
          <a:p>
            <a:pPr lvl="1">
              <a:spcBef>
                <a:spcPts val="0"/>
              </a:spcBef>
            </a:pPr>
            <a:r>
              <a:rPr lang="en-US" sz="1800" b="1" dirty="0"/>
              <a:t>15 minutes for a large-group discussion</a:t>
            </a:r>
            <a:r>
              <a:rPr lang="en-US" sz="1800" dirty="0"/>
              <a:t> on the MSEL flaws</a:t>
            </a:r>
            <a:endParaRPr lang="en-US" sz="1800" dirty="0" smtClean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 4.</a:t>
            </a:r>
            <a:fld id="{AABC80B5-9D81-458C-976F-659B9695CDDC}" type="slidenum">
              <a:rPr lang="en-US" smtClean="0"/>
              <a:pPr/>
              <a:t>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278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Functional Exercise (cont’d.)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Deliverables: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 smtClean="0"/>
              <a:t>MSEL </a:t>
            </a:r>
            <a:r>
              <a:rPr lang="en-US" sz="2200" dirty="0"/>
              <a:t>(format may vary)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Resource/decision tracking system (format may vary)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Inject tracking system (format may vary)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 smtClean="0"/>
              <a:t>ExPlan (HSEEP template)</a:t>
            </a:r>
            <a:endParaRPr lang="en-US" sz="2200" dirty="0"/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 smtClean="0"/>
              <a:t>C/E Handbook </a:t>
            </a:r>
            <a:r>
              <a:rPr lang="en-US" sz="2200" dirty="0"/>
              <a:t>(HSEEP template)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EEGs (HSEEP template)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Player briefing (HSEEP template)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C/E briefing (HSEEP template)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Controller and evaluator packets (Word documents)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/>
              <a:t>Participant Feedback Forms (HSEEP template</a:t>
            </a:r>
            <a:r>
              <a:rPr lang="en-US" sz="2200" dirty="0" smtClean="0"/>
              <a:t>)</a:t>
            </a:r>
          </a:p>
          <a:p>
            <a:pPr marL="74295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2200" dirty="0" smtClean="0"/>
              <a:t>Telephone directory</a:t>
            </a:r>
            <a:endParaRPr lang="en-US" sz="2200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 4.</a:t>
            </a:r>
            <a:fld id="{AABC80B5-9D81-458C-976F-659B9695CDDC}" type="slidenum">
              <a:rPr lang="en-US" smtClean="0"/>
              <a:pPr/>
              <a:t>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4591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Functional </a:t>
            </a:r>
            <a:r>
              <a:rPr lang="en-US" dirty="0" smtClean="0"/>
              <a:t>Exercise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Scenario:</a:t>
            </a:r>
          </a:p>
          <a:p>
            <a:pPr lvl="1"/>
            <a:r>
              <a:rPr lang="en-US" dirty="0"/>
              <a:t>Based on the findings of </a:t>
            </a:r>
            <a:r>
              <a:rPr lang="en-US" dirty="0" smtClean="0"/>
              <a:t>its needs </a:t>
            </a:r>
            <a:r>
              <a:rPr lang="en-US" dirty="0"/>
              <a:t>assessment, Central City has decided to conduct an FE to exercise the Operations Section (including dispatch/communications) of the Central City Emergency Operations Center (EOC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You will need to design, develop, and conduct this FE</a:t>
            </a:r>
          </a:p>
          <a:p>
            <a:pPr lvl="1"/>
            <a:r>
              <a:rPr lang="en-US" b="1" i="1" dirty="0" smtClean="0"/>
              <a:t>The FE area of focus is your group’s selected disaster category from E132</a:t>
            </a:r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4.</a:t>
            </a:r>
            <a:fld id="{167A036F-738C-4416-983E-5B04119587A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1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Functional </a:t>
            </a:r>
            <a:r>
              <a:rPr lang="en-US" dirty="0" smtClean="0"/>
              <a:t>Exercise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Scenario (cont’d.):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needs assessment revealed the </a:t>
            </a:r>
            <a:r>
              <a:rPr lang="en-US" dirty="0" smtClean="0"/>
              <a:t>following issues, with the root cause of each being insufficient or lack </a:t>
            </a:r>
            <a:br>
              <a:rPr lang="en-US" dirty="0" smtClean="0"/>
            </a:br>
            <a:r>
              <a:rPr lang="en-US" dirty="0" smtClean="0"/>
              <a:t>of training:</a:t>
            </a:r>
            <a:endParaRPr lang="en-US" dirty="0"/>
          </a:p>
          <a:p>
            <a:pPr lvl="2">
              <a:lnSpc>
                <a:spcPts val="2700"/>
              </a:lnSpc>
            </a:pPr>
            <a:r>
              <a:rPr lang="en-US" dirty="0"/>
              <a:t>Less than half of the assigned EOC Operations Section staff have experience with exercises or actual events in the EOC</a:t>
            </a:r>
          </a:p>
          <a:p>
            <a:pPr lvl="2">
              <a:lnSpc>
                <a:spcPts val="2700"/>
              </a:lnSpc>
            </a:pPr>
            <a:r>
              <a:rPr lang="en-US" dirty="0" smtClean="0"/>
              <a:t>A </a:t>
            </a:r>
            <a:r>
              <a:rPr lang="en-US" dirty="0"/>
              <a:t>lack of understanding about the EOC activation levels/staffing </a:t>
            </a:r>
          </a:p>
          <a:p>
            <a:pPr lvl="2">
              <a:lnSpc>
                <a:spcPts val="2700"/>
              </a:lnSpc>
            </a:pPr>
            <a:r>
              <a:rPr lang="en-US" dirty="0" smtClean="0"/>
              <a:t>Communication </a:t>
            </a:r>
            <a:r>
              <a:rPr lang="en-US" dirty="0"/>
              <a:t>problems between the EOC and the Field Operations/Incident Command Pos</a:t>
            </a:r>
            <a:r>
              <a:rPr lang="en-US" dirty="0" smtClean="0"/>
              <a:t>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4.</a:t>
            </a:r>
            <a:fld id="{167A036F-738C-4416-983E-5B04119587A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85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Functional </a:t>
            </a:r>
            <a:r>
              <a:rPr lang="en-US" dirty="0" smtClean="0"/>
              <a:t>Exercise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Scenario (cont’d.):</a:t>
            </a:r>
          </a:p>
          <a:p>
            <a:pPr lvl="2"/>
            <a:r>
              <a:rPr lang="en-US" dirty="0" smtClean="0"/>
              <a:t>Branches within EOC Operations </a:t>
            </a:r>
            <a:r>
              <a:rPr lang="en-US" dirty="0"/>
              <a:t>occasionally did not fulfill resource requests from the field </a:t>
            </a:r>
            <a:r>
              <a:rPr lang="en-US" dirty="0" smtClean="0"/>
              <a:t>forces, </a:t>
            </a:r>
            <a:r>
              <a:rPr lang="en-US" dirty="0"/>
              <a:t>due to the request not being clearly communicated</a:t>
            </a:r>
          </a:p>
          <a:p>
            <a:pPr lvl="2"/>
            <a:r>
              <a:rPr lang="en-US" dirty="0"/>
              <a:t>EOC Operations Section Management did not fully coordinate the activities of each EOC Operations branch</a:t>
            </a:r>
          </a:p>
          <a:p>
            <a:pPr lvl="2"/>
            <a:r>
              <a:rPr lang="en-US" dirty="0"/>
              <a:t>Emergency public information did not effectively provide </a:t>
            </a:r>
            <a:r>
              <a:rPr lang="en-US" dirty="0" smtClean="0"/>
              <a:t>citizens </a:t>
            </a:r>
            <a:r>
              <a:rPr lang="en-US" dirty="0"/>
              <a:t>with critical information they needed to protect themselves or avoid the incident </a:t>
            </a:r>
            <a:r>
              <a:rPr lang="en-US" dirty="0" smtClean="0"/>
              <a:t>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4.</a:t>
            </a:r>
            <a:fld id="{167A036F-738C-4416-983E-5B04119587A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69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Functional </a:t>
            </a:r>
            <a:r>
              <a:rPr lang="en-US" dirty="0" smtClean="0"/>
              <a:t>Exercise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Scenario (cont’d.):</a:t>
            </a:r>
          </a:p>
          <a:p>
            <a:pPr lvl="1"/>
            <a:r>
              <a:rPr lang="en-US" dirty="0"/>
              <a:t>You will participate as a SimCell staff member—either a controller or </a:t>
            </a:r>
            <a:r>
              <a:rPr lang="en-US" dirty="0" smtClean="0"/>
              <a:t>simulator</a:t>
            </a:r>
            <a:endParaRPr lang="en-US" dirty="0"/>
          </a:p>
          <a:p>
            <a:pPr lvl="1"/>
            <a:r>
              <a:rPr lang="en-US" dirty="0"/>
              <a:t>You will conduct the FE with another group who will be acting as the players, specifically, members of the EOC</a:t>
            </a:r>
            <a:r>
              <a:rPr lang="en-US" dirty="0" smtClean="0"/>
              <a:t>. </a:t>
            </a:r>
            <a:r>
              <a:rPr lang="en-US" dirty="0"/>
              <a:t>There will be two rounds of exercising: </a:t>
            </a:r>
          </a:p>
          <a:p>
            <a:pPr lvl="2"/>
            <a:r>
              <a:rPr lang="en-US" dirty="0"/>
              <a:t>Round 1: Group 1 is SimCell, Group </a:t>
            </a:r>
            <a:r>
              <a:rPr lang="en-US" dirty="0" smtClean="0"/>
              <a:t>2 </a:t>
            </a:r>
            <a:r>
              <a:rPr lang="en-US" dirty="0"/>
              <a:t>is EOC</a:t>
            </a:r>
          </a:p>
          <a:p>
            <a:pPr lvl="2"/>
            <a:r>
              <a:rPr lang="en-US" dirty="0"/>
              <a:t>Round 1: Group </a:t>
            </a:r>
            <a:r>
              <a:rPr lang="en-US" dirty="0" smtClean="0"/>
              <a:t>3 </a:t>
            </a:r>
            <a:r>
              <a:rPr lang="en-US" dirty="0"/>
              <a:t>is SimCell, Group 4 is EOC</a:t>
            </a:r>
          </a:p>
          <a:p>
            <a:pPr lvl="2"/>
            <a:r>
              <a:rPr lang="en-US" dirty="0"/>
              <a:t>Round 2: Group </a:t>
            </a:r>
            <a:r>
              <a:rPr lang="en-US" dirty="0" smtClean="0"/>
              <a:t>2 </a:t>
            </a:r>
            <a:r>
              <a:rPr lang="en-US" dirty="0"/>
              <a:t>is SimCell, Group 1 is EOC</a:t>
            </a:r>
          </a:p>
          <a:p>
            <a:pPr lvl="2"/>
            <a:r>
              <a:rPr lang="en-US" dirty="0"/>
              <a:t>Round 2: Group 4 is SimCell, Group </a:t>
            </a:r>
            <a:r>
              <a:rPr lang="en-US" dirty="0" smtClean="0"/>
              <a:t>3 </a:t>
            </a:r>
            <a:r>
              <a:rPr lang="en-US" dirty="0"/>
              <a:t>is EOC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4.</a:t>
            </a:r>
            <a:fld id="{167A036F-738C-4416-983E-5B04119587A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0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Functional </a:t>
            </a:r>
            <a:r>
              <a:rPr lang="en-US" dirty="0" smtClean="0"/>
              <a:t>Exercise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Group Roles</a:t>
            </a:r>
          </a:p>
          <a:p>
            <a:pPr lvl="1"/>
            <a:r>
              <a:rPr lang="en-US" dirty="0"/>
              <a:t>Each group must select the following roles:</a:t>
            </a:r>
          </a:p>
          <a:p>
            <a:pPr lvl="2"/>
            <a:r>
              <a:rPr lang="en-US" dirty="0"/>
              <a:t>Group Leader </a:t>
            </a:r>
            <a:r>
              <a:rPr lang="en-US" dirty="0" smtClean="0"/>
              <a:t>(</a:t>
            </a:r>
            <a:r>
              <a:rPr lang="en-US" dirty="0"/>
              <a:t>at least one)</a:t>
            </a:r>
          </a:p>
          <a:p>
            <a:pPr lvl="2"/>
            <a:r>
              <a:rPr lang="en-US" dirty="0"/>
              <a:t>Scribe </a:t>
            </a:r>
            <a:r>
              <a:rPr lang="en-US" dirty="0" smtClean="0"/>
              <a:t>(</a:t>
            </a:r>
            <a:r>
              <a:rPr lang="en-US" dirty="0"/>
              <a:t>at least one)</a:t>
            </a:r>
          </a:p>
          <a:p>
            <a:pPr lvl="2"/>
            <a:r>
              <a:rPr lang="en-US" dirty="0"/>
              <a:t>Player Briefing Facilitator </a:t>
            </a:r>
            <a:r>
              <a:rPr lang="en-US" dirty="0" smtClean="0"/>
              <a:t>(</a:t>
            </a:r>
            <a:r>
              <a:rPr lang="en-US" dirty="0"/>
              <a:t>only one)</a:t>
            </a:r>
          </a:p>
          <a:p>
            <a:pPr lvl="2"/>
            <a:r>
              <a:rPr lang="en-US" dirty="0"/>
              <a:t>C/E Briefing Facilitator </a:t>
            </a:r>
            <a:r>
              <a:rPr lang="en-US" dirty="0" smtClean="0"/>
              <a:t>(</a:t>
            </a:r>
            <a:r>
              <a:rPr lang="en-US" dirty="0"/>
              <a:t>only one)</a:t>
            </a:r>
          </a:p>
          <a:p>
            <a:pPr lvl="2"/>
            <a:r>
              <a:rPr lang="en-US" dirty="0"/>
              <a:t>Hot Wash </a:t>
            </a:r>
            <a:r>
              <a:rPr lang="en-US" dirty="0" smtClean="0"/>
              <a:t>Facilitator </a:t>
            </a:r>
            <a:r>
              <a:rPr lang="en-US" dirty="0"/>
              <a:t>(only one)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4.</a:t>
            </a:r>
            <a:fld id="{167A036F-738C-4416-983E-5B04119587A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Functional </a:t>
            </a:r>
            <a:r>
              <a:rPr lang="en-US" dirty="0" smtClean="0"/>
              <a:t>Exercise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FE </a:t>
            </a:r>
            <a:r>
              <a:rPr lang="en-US" dirty="0"/>
              <a:t>Roles:</a:t>
            </a:r>
          </a:p>
          <a:p>
            <a:pPr lvl="1"/>
            <a:r>
              <a:rPr lang="en-US" dirty="0"/>
              <a:t>Each group will need to select </a:t>
            </a:r>
            <a:r>
              <a:rPr lang="en-US" dirty="0" smtClean="0"/>
              <a:t>its </a:t>
            </a:r>
            <a:r>
              <a:rPr lang="en-US" dirty="0"/>
              <a:t>roles for </a:t>
            </a:r>
            <a:r>
              <a:rPr lang="en-US" dirty="0" smtClean="0"/>
              <a:t>the FE:</a:t>
            </a:r>
            <a:endParaRPr lang="en-US" dirty="0"/>
          </a:p>
          <a:p>
            <a:pPr lvl="2"/>
            <a:r>
              <a:rPr lang="en-US" dirty="0" smtClean="0"/>
              <a:t>For when a </a:t>
            </a:r>
            <a:r>
              <a:rPr lang="en-US" dirty="0"/>
              <a:t>group is the SimCell, designate the SimCell roles, including Senior Controller</a:t>
            </a:r>
          </a:p>
          <a:p>
            <a:pPr lvl="2"/>
            <a:r>
              <a:rPr lang="en-US" dirty="0" smtClean="0"/>
              <a:t>For when a </a:t>
            </a:r>
            <a:r>
              <a:rPr lang="en-US" dirty="0"/>
              <a:t>group is the EOC, designate the EOC roles</a:t>
            </a:r>
          </a:p>
          <a:p>
            <a:pPr lvl="1"/>
            <a:r>
              <a:rPr lang="en-US" dirty="0" smtClean="0"/>
              <a:t>Refer to Handout 3-1—Exercise Roles and Descriptions for a list of suggested roles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4.</a:t>
            </a:r>
            <a:fld id="{167A036F-738C-4416-983E-5B04119587A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02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Functional </a:t>
            </a:r>
            <a:r>
              <a:rPr lang="en-US" dirty="0" smtClean="0"/>
              <a:t>Exercise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FE Development </a:t>
            </a:r>
            <a:r>
              <a:rPr lang="en-US" dirty="0" smtClean="0"/>
              <a:t>Guidelines:</a:t>
            </a:r>
          </a:p>
          <a:p>
            <a:pPr lvl="1"/>
            <a:r>
              <a:rPr lang="en-US" b="1" i="1" dirty="0"/>
              <a:t>Use the core capabilities </a:t>
            </a:r>
            <a:r>
              <a:rPr lang="en-US" b="1" i="1" dirty="0" smtClean="0"/>
              <a:t>your group </a:t>
            </a:r>
            <a:r>
              <a:rPr lang="en-US" b="1" i="1" dirty="0"/>
              <a:t>selected in E132</a:t>
            </a:r>
          </a:p>
          <a:p>
            <a:pPr lvl="2"/>
            <a:r>
              <a:rPr lang="en-US" dirty="0"/>
              <a:t>Other core capabilities may be added as appropriate</a:t>
            </a:r>
          </a:p>
          <a:p>
            <a:pPr lvl="1"/>
            <a:r>
              <a:rPr lang="en-US" dirty="0" smtClean="0"/>
              <a:t>The </a:t>
            </a:r>
            <a:r>
              <a:rPr lang="en-US"/>
              <a:t>FE </a:t>
            </a:r>
            <a:r>
              <a:rPr lang="en-US" smtClean="0"/>
              <a:t>must </a:t>
            </a:r>
            <a:r>
              <a:rPr lang="en-US" dirty="0"/>
              <a:t>exercise the Operations Section of the Central City EOC, including dispatch and </a:t>
            </a:r>
            <a:r>
              <a:rPr lang="en-US" dirty="0" smtClean="0"/>
              <a:t>communications</a:t>
            </a:r>
          </a:p>
          <a:p>
            <a:pPr lvl="2"/>
            <a:r>
              <a:rPr lang="en-US" dirty="0" smtClean="0"/>
              <a:t>Other </a:t>
            </a:r>
            <a:r>
              <a:rPr lang="en-US" dirty="0"/>
              <a:t>sections of the EOC can be exercised if necessary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4.</a:t>
            </a:r>
            <a:fld id="{167A036F-738C-4416-983E-5B04119587A4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54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Functional </a:t>
            </a:r>
            <a:r>
              <a:rPr lang="en-US" dirty="0" smtClean="0"/>
              <a:t>Exercise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FE Development </a:t>
            </a:r>
            <a:r>
              <a:rPr lang="en-US" dirty="0" smtClean="0"/>
              <a:t>Guidelines (cont’d.):</a:t>
            </a:r>
          </a:p>
          <a:p>
            <a:pPr lvl="1"/>
            <a:r>
              <a:rPr lang="en-US" dirty="0" smtClean="0"/>
              <a:t>When </a:t>
            </a:r>
            <a:r>
              <a:rPr lang="en-US" dirty="0"/>
              <a:t>the FE begins, the operations section of the EOC (including dispatch) </a:t>
            </a:r>
            <a:r>
              <a:rPr lang="en-US" b="1" i="1" dirty="0" smtClean="0"/>
              <a:t>is already activated</a:t>
            </a:r>
            <a:r>
              <a:rPr lang="en-US" dirty="0" smtClean="0"/>
              <a:t> </a:t>
            </a:r>
            <a:r>
              <a:rPr lang="en-US" dirty="0"/>
              <a:t>as a result of alert and notification </a:t>
            </a:r>
            <a:r>
              <a:rPr lang="en-US" dirty="0" smtClean="0"/>
              <a:t>activities </a:t>
            </a:r>
          </a:p>
          <a:p>
            <a:pPr lvl="2"/>
            <a:r>
              <a:rPr lang="en-US" dirty="0" smtClean="0"/>
              <a:t>The </a:t>
            </a:r>
            <a:r>
              <a:rPr lang="en-US" dirty="0"/>
              <a:t>remainder of the EOC is NOT activated at this time but is represented by the </a:t>
            </a:r>
            <a:r>
              <a:rPr lang="en-US" dirty="0" smtClean="0"/>
              <a:t>SimCell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4.</a:t>
            </a:r>
            <a:fld id="{167A036F-738C-4416-983E-5B04119587A4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00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Functional </a:t>
            </a:r>
            <a:r>
              <a:rPr lang="en-US" dirty="0" smtClean="0"/>
              <a:t>Exercise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Player and C/E </a:t>
            </a:r>
            <a:r>
              <a:rPr lang="en-US" dirty="0" smtClean="0"/>
              <a:t>Briefings:</a:t>
            </a:r>
          </a:p>
          <a:p>
            <a:pPr lvl="1"/>
            <a:r>
              <a:rPr lang="en-US" dirty="0"/>
              <a:t>As part of your deliverables, you will develop player and C/E briefings to introduce the players, controllers, and evaluators to the exercise and their </a:t>
            </a:r>
            <a:r>
              <a:rPr lang="en-US" dirty="0" smtClean="0"/>
              <a:t>roles/responsibilities </a:t>
            </a:r>
            <a:endParaRPr lang="en-US" dirty="0"/>
          </a:p>
          <a:p>
            <a:pPr lvl="1"/>
            <a:r>
              <a:rPr lang="en-US" dirty="0"/>
              <a:t>These briefings should be conducted before the FE </a:t>
            </a:r>
            <a:r>
              <a:rPr lang="en-US" dirty="0" smtClean="0"/>
              <a:t>begins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4.</a:t>
            </a:r>
            <a:fld id="{167A036F-738C-4416-983E-5B04119587A4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71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Functional </a:t>
            </a:r>
            <a:r>
              <a:rPr lang="en-US" dirty="0" smtClean="0"/>
              <a:t>Exercise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C/E </a:t>
            </a:r>
            <a:r>
              <a:rPr lang="en-US" dirty="0" smtClean="0"/>
              <a:t>Debriefing:</a:t>
            </a:r>
          </a:p>
          <a:p>
            <a:pPr lvl="1"/>
            <a:r>
              <a:rPr lang="en-US" dirty="0" smtClean="0"/>
              <a:t>After each round of exercising, </a:t>
            </a:r>
            <a:r>
              <a:rPr lang="en-US" dirty="0"/>
              <a:t>the Senior Controller for the SimCell group will conduct </a:t>
            </a:r>
            <a:r>
              <a:rPr lang="en-US" dirty="0" smtClean="0"/>
              <a:t>the </a:t>
            </a:r>
            <a:r>
              <a:rPr lang="en-US" dirty="0"/>
              <a:t>C/E </a:t>
            </a:r>
            <a:r>
              <a:rPr lang="en-US" dirty="0" smtClean="0"/>
              <a:t>debriefing </a:t>
            </a:r>
          </a:p>
          <a:p>
            <a:pPr lvl="1"/>
            <a:r>
              <a:rPr lang="en-US" dirty="0" smtClean="0"/>
              <a:t>This </a:t>
            </a:r>
            <a:r>
              <a:rPr lang="en-US" dirty="0"/>
              <a:t>is an opportunity for controllers and evaluators to identify areas that require clarification or additional information, and to de-conflict information  </a:t>
            </a:r>
          </a:p>
          <a:p>
            <a:pPr lvl="1"/>
            <a:r>
              <a:rPr lang="en-US" dirty="0"/>
              <a:t>This is also an opportunity for controllers to identify </a:t>
            </a:r>
            <a:r>
              <a:rPr lang="en-US" dirty="0" smtClean="0"/>
              <a:t>for evaluators </a:t>
            </a:r>
            <a:r>
              <a:rPr lang="en-US" dirty="0"/>
              <a:t>areas that are intended for evaluation, but which either did not occur, or there was no opportunity for them to occur due to exercise </a:t>
            </a:r>
            <a:r>
              <a:rPr lang="en-US" dirty="0" smtClean="0"/>
              <a:t>design</a:t>
            </a:r>
          </a:p>
          <a:p>
            <a:pPr lvl="1"/>
            <a:r>
              <a:rPr lang="en-US" dirty="0" smtClean="0"/>
              <a:t>The C/E debriefing should not be conducted in front of </a:t>
            </a:r>
            <a:br>
              <a:rPr lang="en-US" dirty="0" smtClean="0"/>
            </a:br>
            <a:r>
              <a:rPr lang="en-US" dirty="0" smtClean="0"/>
              <a:t>the players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4.</a:t>
            </a:r>
            <a:fld id="{167A036F-738C-4416-983E-5B04119587A4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67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Functional Exercise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Player Hot </a:t>
            </a:r>
            <a:r>
              <a:rPr lang="en-US" dirty="0" smtClean="0"/>
              <a:t>Wash:</a:t>
            </a:r>
          </a:p>
          <a:p>
            <a:pPr lvl="1"/>
            <a:r>
              <a:rPr lang="en-US" dirty="0" smtClean="0"/>
              <a:t>After the C/E debriefing, </a:t>
            </a:r>
            <a:r>
              <a:rPr lang="en-US" dirty="0"/>
              <a:t>the Player Hot Wash Facilitator for the </a:t>
            </a:r>
            <a:r>
              <a:rPr lang="en-US" dirty="0" smtClean="0"/>
              <a:t>SimCell </a:t>
            </a:r>
            <a:r>
              <a:rPr lang="en-US" dirty="0"/>
              <a:t>group will facilitate the player Hot Wash 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Hot Wash should focus on player performance, NOT exercise </a:t>
            </a:r>
            <a:r>
              <a:rPr lang="en-US" dirty="0" smtClean="0"/>
              <a:t>design</a:t>
            </a:r>
          </a:p>
          <a:p>
            <a:pPr lvl="2"/>
            <a:r>
              <a:rPr lang="en-US" dirty="0" smtClean="0"/>
              <a:t>This </a:t>
            </a:r>
            <a:r>
              <a:rPr lang="en-US" dirty="0"/>
              <a:t>is an opportunity for players to provide feedback on their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4.</a:t>
            </a:r>
            <a:fld id="{167A036F-738C-4416-983E-5B04119587A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62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Functional Exercise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Player Hot </a:t>
            </a:r>
            <a:r>
              <a:rPr lang="en-US" dirty="0" smtClean="0"/>
              <a:t>Wash (cont’d.):</a:t>
            </a:r>
          </a:p>
          <a:p>
            <a:pPr lvl="1"/>
            <a:r>
              <a:rPr lang="en-US" dirty="0" smtClean="0"/>
              <a:t>Evaluators:</a:t>
            </a:r>
          </a:p>
          <a:p>
            <a:pPr lvl="2"/>
            <a:r>
              <a:rPr lang="en-US" dirty="0" smtClean="0"/>
              <a:t>Quietly observe and use this as an opportunity to fill in areas that need additional information  </a:t>
            </a:r>
          </a:p>
          <a:p>
            <a:pPr lvl="2"/>
            <a:r>
              <a:rPr lang="en-US" dirty="0" smtClean="0"/>
              <a:t>Take notes (this will serve as valuable data in the analysis for the AAR/IP development you’ll be doing in the next Proficiency Demonstration)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4.</a:t>
            </a:r>
            <a:fld id="{167A036F-738C-4416-983E-5B04119587A4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48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Functional Exercise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Feedback:</a:t>
            </a:r>
          </a:p>
          <a:p>
            <a:pPr lvl="1"/>
            <a:r>
              <a:rPr lang="en-US" dirty="0" smtClean="0"/>
              <a:t>After both rounds the FE have been completed, there will be two feedback sessions:</a:t>
            </a:r>
          </a:p>
          <a:p>
            <a:pPr marL="1085850" lvl="2" indent="-457200">
              <a:buFont typeface="+mj-lt"/>
              <a:buAutoNum type="arabicPeriod"/>
            </a:pPr>
            <a:r>
              <a:rPr lang="en-US" dirty="0" smtClean="0"/>
              <a:t>Peer/instructor feedback (SimCell group and EOC group together)</a:t>
            </a:r>
          </a:p>
          <a:p>
            <a:pPr lvl="3"/>
            <a:r>
              <a:rPr lang="en-US" dirty="0" smtClean="0"/>
              <a:t>Focus is on exercise design</a:t>
            </a:r>
          </a:p>
          <a:p>
            <a:pPr marL="1085850" lvl="2" indent="-457200">
              <a:buFont typeface="+mj-lt"/>
              <a:buAutoNum type="arabicPeriod"/>
            </a:pPr>
            <a:r>
              <a:rPr lang="en-US" dirty="0" smtClean="0"/>
              <a:t>Internal group feedback (individual groups alone)</a:t>
            </a:r>
          </a:p>
          <a:p>
            <a:pPr lvl="3"/>
            <a:r>
              <a:rPr lang="en-US" dirty="0" smtClean="0"/>
              <a:t>Focus is on all aspects of your group’s execution of the Proficiency Demonstration</a:t>
            </a:r>
            <a:endParaRPr lang="en-US" dirty="0"/>
          </a:p>
          <a:p>
            <a:pPr lvl="2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4.</a:t>
            </a:r>
            <a:fld id="{167A036F-738C-4416-983E-5B04119587A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97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Functional Exercise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Gentle Reminders:</a:t>
            </a:r>
          </a:p>
          <a:p>
            <a:pPr lvl="1"/>
            <a:r>
              <a:rPr lang="en-US" dirty="0"/>
              <a:t>Very few of us are </a:t>
            </a:r>
            <a:r>
              <a:rPr lang="en-US" dirty="0" smtClean="0"/>
              <a:t>subject-matter </a:t>
            </a:r>
            <a:r>
              <a:rPr lang="en-US" dirty="0"/>
              <a:t>experts in the various roles that we are tasked to fulfill in this Proficiency Demonstration (e.g., Operations Section, SimCell, etc.)</a:t>
            </a:r>
          </a:p>
          <a:p>
            <a:pPr lvl="2"/>
            <a:r>
              <a:rPr lang="en-US" dirty="0"/>
              <a:t>Be patient</a:t>
            </a:r>
          </a:p>
          <a:p>
            <a:pPr lvl="2"/>
            <a:r>
              <a:rPr lang="en-US" dirty="0"/>
              <a:t>Help each other </a:t>
            </a:r>
            <a:r>
              <a:rPr lang="en-US" dirty="0" smtClean="0"/>
              <a:t>out</a:t>
            </a:r>
          </a:p>
          <a:p>
            <a:pPr lvl="1"/>
            <a:r>
              <a:rPr lang="en-US" dirty="0" smtClean="0"/>
              <a:t>The Proficiency </a:t>
            </a:r>
            <a:r>
              <a:rPr lang="en-US" dirty="0"/>
              <a:t>Demonstration is about the </a:t>
            </a:r>
            <a:r>
              <a:rPr lang="en-US" dirty="0" smtClean="0"/>
              <a:t>process of designing</a:t>
            </a:r>
            <a:r>
              <a:rPr lang="en-US" dirty="0"/>
              <a:t>, conducting, and evaluating an </a:t>
            </a:r>
            <a:r>
              <a:rPr lang="en-US" dirty="0" smtClean="0"/>
              <a:t>exercise</a:t>
            </a:r>
          </a:p>
          <a:p>
            <a:pPr lvl="2"/>
            <a:r>
              <a:rPr lang="en-US" dirty="0" smtClean="0"/>
              <a:t>Your job </a:t>
            </a:r>
            <a:r>
              <a:rPr lang="en-US" dirty="0"/>
              <a:t>is to provide an opportunity for the </a:t>
            </a:r>
            <a:r>
              <a:rPr lang="en-US" dirty="0" err="1" smtClean="0"/>
              <a:t>SimCells</a:t>
            </a:r>
            <a:r>
              <a:rPr lang="en-US" dirty="0" smtClean="0"/>
              <a:t> to experience and learn from the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4.</a:t>
            </a:r>
            <a:fld id="{167A036F-738C-4416-983E-5B04119587A4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73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Functional Exercise (cont’d.)</a:t>
            </a:r>
            <a:endParaRPr 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After completion of the Proficiency Demonstration, return to the plenary classroom for a group discussion.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 4.</a:t>
            </a:r>
            <a:fld id="{AABC80B5-9D81-458C-976F-659B9695CDDC}" type="slidenum">
              <a:rPr lang="en-US" smtClean="0"/>
              <a:pPr/>
              <a:t>20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00875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Functional Exercise (cont’d.)</a:t>
            </a:r>
            <a:endParaRPr 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4724400" cy="4191000"/>
          </a:xfrm>
        </p:spPr>
        <p:txBody>
          <a:bodyPr/>
          <a:lstStyle/>
          <a:p>
            <a:pPr lvl="0"/>
            <a:r>
              <a:rPr lang="en-US" dirty="0"/>
              <a:t>What were the MSEL best practices?</a:t>
            </a:r>
          </a:p>
          <a:p>
            <a:pPr lvl="0"/>
            <a:r>
              <a:rPr lang="en-US" dirty="0"/>
              <a:t>What were the MSEL issues?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 4.</a:t>
            </a:r>
            <a:fld id="{AABC80B5-9D81-458C-976F-659B9695CDDC}" type="slidenum">
              <a:rPr lang="en-US" smtClean="0"/>
              <a:pPr/>
              <a:t>21</a:t>
            </a:fld>
            <a:endParaRPr lang="en-US" dirty="0" smtClean="0"/>
          </a:p>
        </p:txBody>
      </p:sp>
      <p:grpSp>
        <p:nvGrpSpPr>
          <p:cNvPr id="6" name="Group 5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7" name="Oval Callout 6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389368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this unit you learned:</a:t>
            </a:r>
          </a:p>
          <a:p>
            <a:pPr lvl="1"/>
            <a:r>
              <a:rPr lang="en-US" dirty="0" smtClean="0"/>
              <a:t>How to design, develop, and conduct an FE</a:t>
            </a:r>
          </a:p>
          <a:p>
            <a:pPr lvl="1"/>
            <a:r>
              <a:rPr lang="en-US" dirty="0" smtClean="0"/>
              <a:t>How to complete all documentation/tools necessary for an FE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 4.</a:t>
            </a:r>
            <a:fld id="{AABC80B5-9D81-458C-976F-659B9695CDDC}" type="slidenum">
              <a:rPr lang="en-US" smtClean="0"/>
              <a:pPr/>
              <a:t>22</a:t>
            </a:fld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06193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 4.</a:t>
            </a:r>
            <a:fld id="{AABC80B5-9D81-458C-976F-659B9695CDDC}" type="slidenum">
              <a:rPr lang="en-US" smtClean="0"/>
              <a:pPr/>
              <a:t>23</a:t>
            </a:fld>
            <a:endParaRPr lang="en-US" dirty="0" smtClean="0"/>
          </a:p>
        </p:txBody>
      </p:sp>
      <p:sp>
        <p:nvSpPr>
          <p:cNvPr id="5" name="Pentagon 4" descr="Opens the next Unit" title="Next Unit Button">
            <a:hlinkClick r:id="rId2" action="ppaction://hlinkpres?slideindex=1&amp;slidetitle="/>
          </p:cNvPr>
          <p:cNvSpPr/>
          <p:nvPr/>
        </p:nvSpPr>
        <p:spPr bwMode="auto">
          <a:xfrm>
            <a:off x="8382000" y="5486400"/>
            <a:ext cx="609600" cy="228600"/>
          </a:xfrm>
          <a:prstGeom prst="homePlat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60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PowerPoint Template 7-5-13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7-5-13</Template>
  <TotalTime>6478</TotalTime>
  <Words>1223</Words>
  <Application>Microsoft Office PowerPoint</Application>
  <PresentationFormat>On-screen Show (4:3)</PresentationFormat>
  <Paragraphs>154</Paragraphs>
  <Slides>23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Courier New</vt:lpstr>
      <vt:lpstr>Times New Roman</vt:lpstr>
      <vt:lpstr>Wingdings</vt:lpstr>
      <vt:lpstr>PowerPoint Template 7-5-13</vt:lpstr>
      <vt:lpstr>E133: OPERATIONS-BASED EXERCISE DESIGN  AND EVALUATION COURSE</vt:lpstr>
      <vt:lpstr>Unit Objectives</vt:lpstr>
      <vt:lpstr>Proficiency Demonstration #2:  Functional Exercise</vt:lpstr>
      <vt:lpstr>Proficiency Demonstration #2:  Functional Exercise</vt:lpstr>
      <vt:lpstr>Proficiency Demonstration #2:  Functional Exercise (cont’d.)</vt:lpstr>
      <vt:lpstr>Proficiency Demonstration #2:  Functional Exercise (cont’d.)</vt:lpstr>
      <vt:lpstr>Proficiency Demonstration #2:  Functional Exercise (cont’d.)</vt:lpstr>
      <vt:lpstr>Proficiency Demonstration #2:  Functional Exercise (cont’d.)</vt:lpstr>
      <vt:lpstr>Proficiency Demonstration #2:  Functional Exercise (cont’d.)</vt:lpstr>
      <vt:lpstr>Proficiency Demonstration #2:  Functional Exercise (cont’d.)</vt:lpstr>
      <vt:lpstr>Proficiency Demonstration #2:  Functional Exercise (cont’d.)</vt:lpstr>
      <vt:lpstr>Proficiency Demonstration #2:  Functional Exercise (cont’d.)</vt:lpstr>
      <vt:lpstr>Proficiency Demonstration #2:  Functional Exercise (cont’d.)</vt:lpstr>
      <vt:lpstr>Proficiency Demonstration #2:  Functional Exercise (cont’d.)</vt:lpstr>
      <vt:lpstr>Proficiency Demonstration #2:  Functional Exercise (cont’d.)</vt:lpstr>
      <vt:lpstr>Proficiency Demonstration #2:  Functional Exercise (cont’d.)</vt:lpstr>
      <vt:lpstr>Proficiency Demonstration #2:  Functional Exercise (cont’d.)</vt:lpstr>
      <vt:lpstr>Proficiency Demonstration #2:  Functional Exercise (cont’d.)</vt:lpstr>
      <vt:lpstr>Proficiency Demonstration #2:  Functional Exercise (cont’d.)</vt:lpstr>
      <vt:lpstr>Proficiency Demonstration #2:  Functional Exercise (cont’d.)</vt:lpstr>
      <vt:lpstr>Proficiency Demonstration #2:  Functional Exercise (cont’d.)</vt:lpstr>
      <vt:lpstr>Unit Summary</vt:lpstr>
      <vt:lpstr>Questions?</vt:lpstr>
    </vt:vector>
  </TitlesOfParts>
  <Company>CTEC,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E132 Unit 1 Slides</dc:title>
  <dc:creator>Linda Ross</dc:creator>
  <cp:lastModifiedBy>Tim Smith</cp:lastModifiedBy>
  <cp:revision>134</cp:revision>
  <dcterms:created xsi:type="dcterms:W3CDTF">2013-07-19T19:15:44Z</dcterms:created>
  <dcterms:modified xsi:type="dcterms:W3CDTF">2014-10-20T17:00:32Z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78A1FB47-C0C8-41D2-A0CB-6115788A657E</vt:lpwstr>
  </property>
  <property fmtid="{D5CDD505-2E9C-101B-9397-08002B2CF9AE}" pid="3" name="ArticulatePath">
    <vt:lpwstr>E133_Unit_04_Slides_Pilot</vt:lpwstr>
  </property>
</Properties>
</file>