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73"/>
  </p:notesMasterIdLst>
  <p:handoutMasterIdLst>
    <p:handoutMasterId r:id="rId74"/>
  </p:handoutMasterIdLst>
  <p:sldIdLst>
    <p:sldId id="256" r:id="rId2"/>
    <p:sldId id="257" r:id="rId3"/>
    <p:sldId id="258" r:id="rId4"/>
    <p:sldId id="279" r:id="rId5"/>
    <p:sldId id="326" r:id="rId6"/>
    <p:sldId id="285" r:id="rId7"/>
    <p:sldId id="280" r:id="rId8"/>
    <p:sldId id="342" r:id="rId9"/>
    <p:sldId id="343" r:id="rId10"/>
    <p:sldId id="328" r:id="rId11"/>
    <p:sldId id="327" r:id="rId12"/>
    <p:sldId id="337" r:id="rId13"/>
    <p:sldId id="281" r:id="rId14"/>
    <p:sldId id="282" r:id="rId15"/>
    <p:sldId id="296" r:id="rId16"/>
    <p:sldId id="297" r:id="rId17"/>
    <p:sldId id="298" r:id="rId18"/>
    <p:sldId id="299" r:id="rId19"/>
    <p:sldId id="300" r:id="rId20"/>
    <p:sldId id="301" r:id="rId21"/>
    <p:sldId id="339" r:id="rId22"/>
    <p:sldId id="340" r:id="rId23"/>
    <p:sldId id="302" r:id="rId24"/>
    <p:sldId id="329" r:id="rId25"/>
    <p:sldId id="330" r:id="rId26"/>
    <p:sldId id="303" r:id="rId27"/>
    <p:sldId id="335" r:id="rId28"/>
    <p:sldId id="304" r:id="rId29"/>
    <p:sldId id="305" r:id="rId30"/>
    <p:sldId id="307" r:id="rId31"/>
    <p:sldId id="308" r:id="rId32"/>
    <p:sldId id="309" r:id="rId33"/>
    <p:sldId id="310" r:id="rId34"/>
    <p:sldId id="311" r:id="rId35"/>
    <p:sldId id="312" r:id="rId36"/>
    <p:sldId id="313" r:id="rId37"/>
    <p:sldId id="341" r:id="rId38"/>
    <p:sldId id="344" r:id="rId39"/>
    <p:sldId id="345" r:id="rId40"/>
    <p:sldId id="346" r:id="rId41"/>
    <p:sldId id="349" r:id="rId42"/>
    <p:sldId id="347" r:id="rId43"/>
    <p:sldId id="314" r:id="rId44"/>
    <p:sldId id="334" r:id="rId45"/>
    <p:sldId id="283" r:id="rId46"/>
    <p:sldId id="284" r:id="rId47"/>
    <p:sldId id="315" r:id="rId48"/>
    <p:sldId id="316" r:id="rId49"/>
    <p:sldId id="331" r:id="rId50"/>
    <p:sldId id="332" r:id="rId51"/>
    <p:sldId id="333" r:id="rId52"/>
    <p:sldId id="336" r:id="rId53"/>
    <p:sldId id="287" r:id="rId54"/>
    <p:sldId id="318" r:id="rId55"/>
    <p:sldId id="348" r:id="rId56"/>
    <p:sldId id="288" r:id="rId57"/>
    <p:sldId id="289" r:id="rId58"/>
    <p:sldId id="290" r:id="rId59"/>
    <p:sldId id="291" r:id="rId60"/>
    <p:sldId id="292" r:id="rId61"/>
    <p:sldId id="293" r:id="rId62"/>
    <p:sldId id="294" r:id="rId63"/>
    <p:sldId id="295" r:id="rId64"/>
    <p:sldId id="323" r:id="rId65"/>
    <p:sldId id="319" r:id="rId66"/>
    <p:sldId id="321" r:id="rId67"/>
    <p:sldId id="324" r:id="rId68"/>
    <p:sldId id="325" r:id="rId69"/>
    <p:sldId id="320" r:id="rId70"/>
    <p:sldId id="270" r:id="rId71"/>
    <p:sldId id="271" r:id="rId72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08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wiles" initials="dw" lastIdx="1" clrIdx="0"/>
  <p:cmAuthor id="1" name="LRoss" initials="LR" lastIdx="1" clrIdx="1"/>
  <p:cmAuthor id="2" name="Greg Prince" initials="GP" lastIdx="2" clrIdx="2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DFF5"/>
    <a:srgbClr val="0066CC"/>
    <a:srgbClr val="3366CC"/>
    <a:srgbClr val="000099"/>
    <a:srgbClr val="003399"/>
    <a:srgbClr val="FDFDE5"/>
    <a:srgbClr val="93404C"/>
    <a:srgbClr val="E9F090"/>
    <a:srgbClr val="888834"/>
    <a:srgbClr val="E2E7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86347" autoAdjust="0"/>
  </p:normalViewPr>
  <p:slideViewPr>
    <p:cSldViewPr>
      <p:cViewPr>
        <p:scale>
          <a:sx n="70" d="100"/>
          <a:sy n="70" d="100"/>
        </p:scale>
        <p:origin x="-1206" y="-180"/>
      </p:cViewPr>
      <p:guideLst>
        <p:guide orient="horz" pos="4080"/>
        <p:guide pos="2880"/>
      </p:guideLst>
    </p:cSldViewPr>
  </p:slideViewPr>
  <p:outlineViewPr>
    <p:cViewPr>
      <p:scale>
        <a:sx n="33" d="100"/>
        <a:sy n="33" d="100"/>
      </p:scale>
      <p:origin x="48" y="373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74" y="-96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handoutMaster" Target="handoutMasters/handoutMaster1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583" cy="4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defTabSz="966621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2962" y="0"/>
            <a:ext cx="3170583" cy="4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 defTabSz="966621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19173"/>
            <a:ext cx="3170583" cy="4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defTabSz="966621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2962" y="9119173"/>
            <a:ext cx="3170583" cy="4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 defTabSz="966621">
              <a:defRPr sz="1200"/>
            </a:lvl1pPr>
          </a:lstStyle>
          <a:p>
            <a:pPr>
              <a:defRPr/>
            </a:pPr>
            <a:fld id="{9C5F5205-3D14-4759-B141-26B5F79F00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3832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583" cy="4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2962" y="0"/>
            <a:ext cx="3170583" cy="4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2183" y="4561226"/>
            <a:ext cx="5850835" cy="432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9173"/>
            <a:ext cx="3170583" cy="4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1" tIns="47425" rIns="94851" bIns="47425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2962" y="9119173"/>
            <a:ext cx="3170583" cy="4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1" tIns="47425" rIns="94851" bIns="47425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6298EDF-5935-43E3-96A7-964E7186D0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3240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2933B1-4F99-48B8-8CC5-EFC2B841126E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180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2933B1-4F99-48B8-8CC5-EFC2B841126E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839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8BDF2A-59CB-45DB-988C-1C8DA2A5EA82}" type="slidenum">
              <a:rPr lang="en-US" smtClean="0"/>
              <a:pPr/>
              <a:t>3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793521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298EDF-5935-43E3-96A7-964E7186D03B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6319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298EDF-5935-43E3-96A7-964E7186D03B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0075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298EDF-5935-43E3-96A7-964E7186D03B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3236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BE1F7D-F19E-4675-B1C6-7DFB3A02EE6D}" type="slidenum">
              <a:rPr lang="en-US"/>
              <a:pPr/>
              <a:t>70</a:t>
            </a:fld>
            <a:r>
              <a:rPr lang="en-US" dirty="0"/>
              <a:t>1</a:t>
            </a: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19138"/>
            <a:ext cx="4799012" cy="3598862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520" y="4561192"/>
            <a:ext cx="5852160" cy="4320954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32032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auto">
          <a:xfrm>
            <a:off x="304800" y="762000"/>
            <a:ext cx="83820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8775"/>
            <a:ext cx="7772400" cy="708025"/>
          </a:xfrm>
        </p:spPr>
        <p:txBody>
          <a:bodyPr/>
          <a:lstStyle>
            <a:lvl1pPr algn="ctr"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6" y="1143000"/>
            <a:ext cx="7848600" cy="685800"/>
          </a:xfrm>
        </p:spPr>
        <p:txBody>
          <a:bodyPr/>
          <a:lstStyle>
            <a:lvl1pPr marL="0" indent="0" algn="ctr">
              <a:buNone/>
              <a:defRPr sz="3200">
                <a:latin typeface="+mn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1938336" y="2286000"/>
            <a:ext cx="5272088" cy="28194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66712" y="5257800"/>
            <a:ext cx="8458200" cy="533400"/>
          </a:xfrm>
        </p:spPr>
        <p:txBody>
          <a:bodyPr/>
          <a:lstStyle>
            <a:lvl1pPr marL="0" indent="0">
              <a:buFontTx/>
              <a:buNone/>
              <a:defRPr sz="1600" baseline="0"/>
            </a:lvl1pPr>
            <a:lvl2pPr marL="285750" indent="0">
              <a:buFontTx/>
              <a:buNone/>
              <a:defRPr sz="1600"/>
            </a:lvl2pPr>
            <a:lvl3pPr marL="571500" indent="0">
              <a:buFontTx/>
              <a:buNone/>
              <a:defRPr sz="1600"/>
            </a:lvl3pPr>
            <a:lvl4pPr marL="857250" indent="0">
              <a:buFontTx/>
              <a:buNone/>
              <a:defRPr sz="1600"/>
            </a:lvl4pPr>
            <a:lvl5pPr marL="1143000" indent="0">
              <a:buFontTx/>
              <a:buNone/>
              <a:defRPr sz="1600"/>
            </a:lvl5pPr>
          </a:lstStyle>
          <a:p>
            <a:pPr lvl="0"/>
            <a:r>
              <a:rPr lang="en-US" dirty="0" smtClean="0"/>
              <a:t>Click to enter photo description/credit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30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85750" indent="-285750">
              <a:lnSpc>
                <a:spcPts val="2900"/>
              </a:lnSpc>
              <a:spcBef>
                <a:spcPts val="1200"/>
              </a:spcBef>
              <a:buFont typeface="Arial" pitchFamily="34" charset="0"/>
              <a:buChar char="•"/>
              <a:tabLst/>
              <a:defRPr lang="en-US" b="0" dirty="0" smtClean="0"/>
            </a:lvl1pPr>
            <a:lvl2pPr>
              <a:lnSpc>
                <a:spcPts val="2500"/>
              </a:lnSpc>
              <a:spcBef>
                <a:spcPts val="600"/>
              </a:spcBef>
              <a:defRPr lang="en-US" b="0" dirty="0" smtClean="0"/>
            </a:lvl2pPr>
            <a:lvl3pPr>
              <a:lnSpc>
                <a:spcPts val="2900"/>
              </a:lnSpc>
              <a:spcBef>
                <a:spcPts val="600"/>
              </a:spcBef>
              <a:defRPr lang="en-US" b="0" dirty="0" smtClean="0"/>
            </a:lvl3pPr>
            <a:lvl4pPr>
              <a:lnSpc>
                <a:spcPts val="2900"/>
              </a:lnSpc>
              <a:spcBef>
                <a:spcPts val="600"/>
              </a:spcBef>
              <a:defRPr lang="en-US" b="0" dirty="0" smtClean="0"/>
            </a:lvl4pPr>
            <a:lvl5pPr marL="1428750" indent="-228600">
              <a:lnSpc>
                <a:spcPts val="2500"/>
              </a:lnSpc>
              <a:spcBef>
                <a:spcPts val="0"/>
              </a:spcBef>
              <a:buFont typeface="Arial" pitchFamily="34" charset="0"/>
              <a:buChar char="»"/>
              <a:tabLst/>
              <a:defRPr lang="en-US" b="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 userDrawn="1"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 bwMode="auto">
          <a:xfrm>
            <a:off x="152400" y="1143000"/>
            <a:ext cx="88392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609600"/>
            <a:ext cx="7772400" cy="533400"/>
          </a:xfrm>
        </p:spPr>
        <p:txBody>
          <a:bodyPr anchor="b"/>
          <a:lstStyle>
            <a:lvl1pPr marL="0" indent="0" algn="ctr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1981200"/>
            <a:ext cx="7772400" cy="2657475"/>
          </a:xfrm>
        </p:spPr>
        <p:txBody>
          <a:bodyPr anchor="t"/>
          <a:lstStyle>
            <a:lvl1pPr algn="ctr">
              <a:defRPr sz="3200" b="1" cap="none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0020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B9363-4EC0-4149-8F04-C4473948E780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10/21/2014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4" name="Picture 3" descr="Graphic of a stylized question mark on top of a puzzle piece." title="Graphic: Questions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7886" y="1435100"/>
            <a:ext cx="2806700" cy="420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756888"/>
      </p:ext>
    </p:extLst>
  </p:cSld>
  <p:clrMapOvr>
    <a:masterClrMapping/>
  </p:clrMapOvr>
  <p:transition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304800" y="762000"/>
            <a:ext cx="83820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8775"/>
            <a:ext cx="7772400" cy="708025"/>
          </a:xfrm>
        </p:spPr>
        <p:txBody>
          <a:bodyPr/>
          <a:lstStyle>
            <a:lvl1pPr algn="ctr"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6" y="1143000"/>
            <a:ext cx="7848600" cy="685800"/>
          </a:xfrm>
        </p:spPr>
        <p:txBody>
          <a:bodyPr/>
          <a:lstStyle>
            <a:lvl1pPr marL="0" indent="0" algn="ctr">
              <a:buNone/>
              <a:defRPr sz="3200">
                <a:latin typeface="+mn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1828800" y="2514600"/>
            <a:ext cx="5410200" cy="31242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01274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Table Placeholder 4"/>
          <p:cNvSpPr>
            <a:spLocks noGrp="1"/>
          </p:cNvSpPr>
          <p:nvPr>
            <p:ph type="tbl" sz="quarter" idx="11"/>
          </p:nvPr>
        </p:nvSpPr>
        <p:spPr>
          <a:xfrm>
            <a:off x="1219200" y="1828800"/>
            <a:ext cx="6477000" cy="32766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046700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7" descr="FEMA Visual Template"/>
          <p:cNvPicPr>
            <a:picLocks noChangeAspect="1" noChangeArrowheads="1"/>
          </p:cNvPicPr>
          <p:nvPr/>
        </p:nvPicPr>
        <p:blipFill>
          <a:blip r:embed="rId17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2296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3" r:id="rId13"/>
    <p:sldLayoutId id="2147483681" r:id="rId14"/>
    <p:sldLayoutId id="2147483684" r:id="rId15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+mn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9pPr>
    </p:titleStyle>
    <p:bodyStyle>
      <a:lvl1pPr marL="285750" indent="-285750" algn="l" rtl="0" eaLnBrk="1" fontAlgn="base" hangingPunct="1">
        <a:spcBef>
          <a:spcPts val="600"/>
        </a:spcBef>
        <a:spcAft>
          <a:spcPct val="0"/>
        </a:spcAft>
        <a:buSzPct val="121000"/>
        <a:buChar char="•"/>
        <a:tabLst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‒"/>
        <a:tabLst/>
        <a:defRPr sz="2400" b="1">
          <a:solidFill>
            <a:schemeClr val="tx1"/>
          </a:solidFill>
          <a:latin typeface="+mn-lt"/>
          <a:cs typeface="+mn-cs"/>
        </a:defRPr>
      </a:lvl2pPr>
      <a:lvl3pPr marL="85725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tabLst/>
        <a:defRPr sz="2400" b="1">
          <a:solidFill>
            <a:schemeClr val="tx1"/>
          </a:solidFill>
          <a:latin typeface="+mn-lt"/>
          <a:cs typeface="+mn-cs"/>
        </a:defRPr>
      </a:lvl3pPr>
      <a:lvl4pPr marL="1143000" indent="-285750" algn="l" rtl="0" eaLnBrk="1" fontAlgn="base" hangingPunct="1">
        <a:spcBef>
          <a:spcPct val="20000"/>
        </a:spcBef>
        <a:spcAft>
          <a:spcPct val="0"/>
        </a:spcAft>
        <a:buFont typeface="Courier New" pitchFamily="49" charset="0"/>
        <a:buChar char="o"/>
        <a:tabLst/>
        <a:defRPr sz="2400" b="1">
          <a:solidFill>
            <a:schemeClr val="tx1"/>
          </a:solidFill>
          <a:latin typeface="+mn-lt"/>
          <a:cs typeface="+mn-cs"/>
        </a:defRPr>
      </a:lvl4pPr>
      <a:lvl5pPr marL="1371600" indent="-228600" algn="l" rtl="0" eaLnBrk="1" fontAlgn="base" hangingPunct="1">
        <a:spcBef>
          <a:spcPct val="20000"/>
        </a:spcBef>
        <a:spcAft>
          <a:spcPct val="0"/>
        </a:spcAft>
        <a:buChar char="»"/>
        <a:tabLst/>
        <a:defRPr sz="2000" b="1">
          <a:solidFill>
            <a:schemeClr val="tx1"/>
          </a:solidFill>
          <a:latin typeface="+mn-lt"/>
          <a:cs typeface="+mn-cs"/>
        </a:defRPr>
      </a:lvl5pPr>
      <a:lvl6pPr marL="26320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6pPr>
      <a:lvl7pPr marL="30892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7pPr>
      <a:lvl8pPr marL="35464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8pPr>
      <a:lvl9pPr marL="40036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hyperlink" Target="E133_Unit_03_Slides_Pilot.pptx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n-US" dirty="0" smtClean="0"/>
              <a:t>E133: OPERATIONS-BASED EXERCISE DESIGN </a:t>
            </a:r>
            <a:br>
              <a:rPr lang="en-US" dirty="0" smtClean="0"/>
            </a:br>
            <a:r>
              <a:rPr lang="en-US" dirty="0" smtClean="0"/>
              <a:t>AND EVALUATION COURSE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500064" y="1219200"/>
            <a:ext cx="8186736" cy="685800"/>
          </a:xfrm>
        </p:spPr>
        <p:txBody>
          <a:bodyPr/>
          <a:lstStyle/>
          <a:p>
            <a:r>
              <a:rPr lang="en-US" sz="3600" dirty="0" smtClean="0"/>
              <a:t>Unit 2: </a:t>
            </a:r>
            <a:r>
              <a:rPr lang="en-US" sz="3600" dirty="0"/>
              <a:t>MSEL </a:t>
            </a:r>
            <a:r>
              <a:rPr lang="en-US" sz="3600" dirty="0" smtClean="0"/>
              <a:t>Development</a:t>
            </a:r>
            <a:endParaRPr lang="en-US" dirty="0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1</a:t>
            </a:fld>
            <a:endParaRPr lang="en-US" dirty="0" smtClean="0"/>
          </a:p>
        </p:txBody>
      </p:sp>
      <p:pic>
        <p:nvPicPr>
          <p:cNvPr id="6" name="Picture 5" descr="A fireman takes part in a fulle-scale exercise." title="Full-Scale Exercise"/>
          <p:cNvPicPr>
            <a:picLocks noChangeAspect="1" noChangeArrowheads="1"/>
          </p:cNvPicPr>
          <p:nvPr/>
        </p:nvPicPr>
        <p:blipFill rotWithShape="1">
          <a:blip r:embed="rId3" cstate="print"/>
          <a:srcRect l="20592" t="27200" r="2467" b="14664"/>
          <a:stretch/>
        </p:blipFill>
        <p:spPr bwMode="auto">
          <a:xfrm>
            <a:off x="1676400" y="1942609"/>
            <a:ext cx="5715000" cy="3238991"/>
          </a:xfrm>
          <a:prstGeom prst="rect">
            <a:avLst/>
          </a:prstGeom>
          <a:noFill/>
          <a:ln w="76200" cap="flat">
            <a:solidFill>
              <a:schemeClr val="bg1"/>
            </a:solidFill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8" name="TextBox 7"/>
          <p:cNvSpPr txBox="1"/>
          <p:nvPr/>
        </p:nvSpPr>
        <p:spPr>
          <a:xfrm>
            <a:off x="3810000" y="5334000"/>
            <a:ext cx="37312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/>
              <a:t>FEMA News Photo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51069454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Objectives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By the end of this unit you will be able to:</a:t>
            </a:r>
          </a:p>
          <a:p>
            <a:pPr lvl="1"/>
            <a:r>
              <a:rPr lang="en-US" dirty="0"/>
              <a:t>Explain the </a:t>
            </a:r>
            <a:r>
              <a:rPr lang="en-US" dirty="0" smtClean="0"/>
              <a:t>Eight Exercise Design Steps </a:t>
            </a:r>
            <a:r>
              <a:rPr lang="en-US" dirty="0"/>
              <a:t>with </a:t>
            </a:r>
            <a:r>
              <a:rPr lang="en-US" dirty="0" smtClean="0"/>
              <a:t>regard </a:t>
            </a:r>
            <a:r>
              <a:rPr lang="en-US" dirty="0"/>
              <a:t>to operations-based exercises</a:t>
            </a:r>
          </a:p>
          <a:p>
            <a:pPr lvl="1"/>
            <a:r>
              <a:rPr lang="en-US" dirty="0"/>
              <a:t>Develop major and detailed events, expected actions, and </a:t>
            </a:r>
            <a:r>
              <a:rPr lang="en-US" dirty="0" smtClean="0"/>
              <a:t>injects </a:t>
            </a:r>
            <a:r>
              <a:rPr lang="en-US" dirty="0"/>
              <a:t>for an operations-based exercise</a:t>
            </a:r>
          </a:p>
          <a:p>
            <a:pPr lvl="1"/>
            <a:r>
              <a:rPr lang="en-US" dirty="0"/>
              <a:t>List the information contained in a MSEL</a:t>
            </a:r>
          </a:p>
          <a:p>
            <a:pPr lvl="1"/>
            <a:r>
              <a:rPr lang="en-US" dirty="0"/>
              <a:t>Describe the documentation and tools used with operations-based </a:t>
            </a:r>
            <a:r>
              <a:rPr lang="en-US" dirty="0" smtClean="0"/>
              <a:t>exercises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2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69842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Eight Exercise Design Steps</a:t>
            </a:r>
            <a:endParaRPr 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3</a:t>
            </a:fld>
            <a:endParaRPr lang="en-US" dirty="0" smtClean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SzPct val="100000"/>
              <a:buFont typeface="+mj-lt"/>
              <a:buAutoNum type="arabicPeriod"/>
            </a:pPr>
            <a:r>
              <a:rPr lang="en-US" dirty="0"/>
              <a:t>Assess needs</a:t>
            </a:r>
          </a:p>
          <a:p>
            <a:pPr marL="514350" lvl="0" indent="-514350">
              <a:buSzPct val="100000"/>
              <a:buFont typeface="+mj-lt"/>
              <a:buAutoNum type="arabicPeriod"/>
            </a:pPr>
            <a:r>
              <a:rPr lang="en-US" dirty="0"/>
              <a:t>Define the scope</a:t>
            </a:r>
          </a:p>
          <a:p>
            <a:pPr marL="514350" lvl="0" indent="-514350">
              <a:buSzPct val="100000"/>
              <a:buFont typeface="+mj-lt"/>
              <a:buAutoNum type="arabicPeriod"/>
            </a:pPr>
            <a:r>
              <a:rPr lang="en-US" dirty="0"/>
              <a:t>Write a statement of purpose</a:t>
            </a:r>
          </a:p>
          <a:p>
            <a:pPr marL="514350" lvl="0" indent="-514350">
              <a:buSzPct val="100000"/>
              <a:buFont typeface="+mj-lt"/>
              <a:buAutoNum type="arabicPeriod"/>
            </a:pPr>
            <a:r>
              <a:rPr lang="en-US" dirty="0"/>
              <a:t>Define objectives</a:t>
            </a:r>
          </a:p>
          <a:p>
            <a:pPr marL="514350" lvl="0" indent="-514350">
              <a:buSzPct val="100000"/>
              <a:buFont typeface="+mj-lt"/>
              <a:buAutoNum type="arabicPeriod"/>
            </a:pPr>
            <a:r>
              <a:rPr lang="en-US" dirty="0"/>
              <a:t>Compose a narrative</a:t>
            </a:r>
          </a:p>
          <a:p>
            <a:pPr marL="514350" lvl="0" indent="-514350">
              <a:buSzPct val="100000"/>
              <a:buFont typeface="+mj-lt"/>
              <a:buAutoNum type="arabicPeriod"/>
            </a:pPr>
            <a:r>
              <a:rPr lang="en-US" dirty="0"/>
              <a:t>Write major and detailed events</a:t>
            </a:r>
          </a:p>
          <a:p>
            <a:pPr marL="514350" lvl="0" indent="-514350">
              <a:buSzPct val="100000"/>
              <a:buFont typeface="+mj-lt"/>
              <a:buAutoNum type="arabicPeriod"/>
            </a:pPr>
            <a:r>
              <a:rPr lang="en-US" dirty="0"/>
              <a:t>List expected actions</a:t>
            </a:r>
          </a:p>
          <a:p>
            <a:pPr marL="514350" lvl="0" indent="-514350">
              <a:buSzPct val="100000"/>
              <a:buFont typeface="+mj-lt"/>
              <a:buAutoNum type="arabicPeriod"/>
            </a:pPr>
            <a:r>
              <a:rPr lang="en-US" dirty="0"/>
              <a:t>Prepare </a:t>
            </a:r>
            <a:r>
              <a:rPr lang="en-US" dirty="0" smtClean="0"/>
              <a:t>injects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 bwMode="auto">
          <a:xfrm>
            <a:off x="6019800" y="3352799"/>
            <a:ext cx="914400" cy="1"/>
          </a:xfrm>
          <a:prstGeom prst="straightConnector1">
            <a:avLst/>
          </a:prstGeom>
          <a:solidFill>
            <a:schemeClr val="accent1"/>
          </a:solidFill>
          <a:ln w="101600" cap="flat" cmpd="sng" algn="ctr">
            <a:solidFill>
              <a:srgbClr val="0066CC"/>
            </a:solidFill>
            <a:prstDash val="solid"/>
            <a:round/>
            <a:headEnd type="triangle" w="med" len="med"/>
            <a:tailEnd type="none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7086600" y="3029634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E133 picks up with Step 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201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4: Define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05800" cy="4191000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dirty="0"/>
              <a:t>description of the capabilities in which you expect the participants to possess </a:t>
            </a:r>
            <a:r>
              <a:rPr lang="en-US" dirty="0" smtClean="0"/>
              <a:t>competence</a:t>
            </a:r>
          </a:p>
          <a:p>
            <a:r>
              <a:rPr lang="en-US" dirty="0"/>
              <a:t>Objectives must be clear, concise, and focused on player performance. They should contain:</a:t>
            </a:r>
          </a:p>
          <a:p>
            <a:pPr lvl="1"/>
            <a:r>
              <a:rPr lang="en-US" dirty="0"/>
              <a:t>An action, stated in observable terms</a:t>
            </a:r>
          </a:p>
          <a:p>
            <a:pPr lvl="1"/>
            <a:r>
              <a:rPr lang="en-US" dirty="0"/>
              <a:t>The conditions under which the action </a:t>
            </a:r>
            <a:r>
              <a:rPr lang="en-US" dirty="0" smtClean="0"/>
              <a:t>will be performed</a:t>
            </a:r>
          </a:p>
          <a:p>
            <a:pPr lvl="1"/>
            <a:r>
              <a:rPr lang="en-US" dirty="0"/>
              <a:t>Identification of who should </a:t>
            </a:r>
            <a:r>
              <a:rPr lang="en-US" dirty="0" smtClean="0"/>
              <a:t>perform </a:t>
            </a:r>
            <a:r>
              <a:rPr lang="en-US" dirty="0"/>
              <a:t>the action</a:t>
            </a:r>
          </a:p>
          <a:p>
            <a:pPr lvl="1"/>
            <a:r>
              <a:rPr lang="en-US" dirty="0"/>
              <a:t>Standards </a:t>
            </a:r>
            <a:r>
              <a:rPr lang="en-US" dirty="0" smtClean="0"/>
              <a:t>of performance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</a:t>
            </a:r>
            <a:r>
              <a:rPr lang="en-US" dirty="0"/>
              <a:t>2.</a:t>
            </a:r>
            <a:fld id="{167A036F-738C-4416-983E-5B04119587A4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338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4: Define </a:t>
            </a:r>
            <a:r>
              <a:rPr lang="en-US" dirty="0" smtClean="0"/>
              <a:t>Objectives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the SMART </a:t>
            </a:r>
            <a:r>
              <a:rPr lang="en-US" dirty="0" smtClean="0"/>
              <a:t>system</a:t>
            </a:r>
          </a:p>
          <a:p>
            <a:pPr lvl="1"/>
            <a:r>
              <a:rPr lang="en-US" dirty="0"/>
              <a:t>Specific</a:t>
            </a:r>
          </a:p>
          <a:p>
            <a:pPr lvl="1"/>
            <a:r>
              <a:rPr lang="en-US" dirty="0"/>
              <a:t>Measurable</a:t>
            </a:r>
          </a:p>
          <a:p>
            <a:pPr lvl="1"/>
            <a:r>
              <a:rPr lang="en-US" dirty="0"/>
              <a:t>Achievable</a:t>
            </a:r>
          </a:p>
          <a:p>
            <a:pPr lvl="1"/>
            <a:r>
              <a:rPr lang="en-US" dirty="0"/>
              <a:t>Relevant</a:t>
            </a:r>
          </a:p>
          <a:p>
            <a:pPr lvl="1"/>
            <a:r>
              <a:rPr lang="en-US" dirty="0"/>
              <a:t>Time-bound</a:t>
            </a:r>
          </a:p>
          <a:p>
            <a:pPr lvl="1"/>
            <a:endParaRPr lang="en-US" dirty="0" smtClean="0"/>
          </a:p>
          <a:p>
            <a:pPr marL="0" lv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13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4: Define </a:t>
            </a:r>
            <a:r>
              <a:rPr lang="en-US" dirty="0" smtClean="0"/>
              <a:t>Objectives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Objectives for operations-based exercises typically focus on:</a:t>
            </a:r>
          </a:p>
          <a:p>
            <a:pPr lvl="1"/>
            <a:r>
              <a:rPr lang="en-US" dirty="0" smtClean="0"/>
              <a:t>Integration of multiple entities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ystems-level and tactical-level issues that are physically demonstrated either in an EOC or in </a:t>
            </a:r>
            <a:br>
              <a:rPr lang="en-US" dirty="0" smtClean="0"/>
            </a:br>
            <a:r>
              <a:rPr lang="en-US" dirty="0" smtClean="0"/>
              <a:t>the field</a:t>
            </a:r>
          </a:p>
          <a:p>
            <a:r>
              <a:rPr lang="en-US" dirty="0" smtClean="0"/>
              <a:t>Sample </a:t>
            </a:r>
            <a:r>
              <a:rPr lang="en-US" dirty="0"/>
              <a:t>objectives for operations-based exercises in </a:t>
            </a:r>
            <a:r>
              <a:rPr lang="en-US" dirty="0" smtClean="0"/>
              <a:t>Participant Guide (PG)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612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 and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82000" cy="41910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 smtClean="0"/>
              <a:t>Writing </a:t>
            </a:r>
            <a:r>
              <a:rPr lang="en-US" dirty="0"/>
              <a:t>objectives is the beginning of the exercise evaluation </a:t>
            </a:r>
            <a:r>
              <a:rPr lang="en-US" dirty="0" smtClean="0"/>
              <a:t>process: </a:t>
            </a:r>
            <a:endParaRPr lang="en-US" dirty="0"/>
          </a:p>
          <a:p>
            <a:pPr lvl="1"/>
            <a:r>
              <a:rPr lang="en-US" dirty="0" smtClean="0"/>
              <a:t>The process of identifying </a:t>
            </a:r>
            <a:r>
              <a:rPr lang="en-US" dirty="0"/>
              <a:t>evaluation criteria happens when objectives are written</a:t>
            </a:r>
            <a:endParaRPr lang="en-US" dirty="0" smtClean="0"/>
          </a:p>
          <a:p>
            <a:pPr lvl="1"/>
            <a:r>
              <a:rPr lang="en-US" dirty="0" smtClean="0"/>
              <a:t>Evaluators </a:t>
            </a:r>
            <a:r>
              <a:rPr lang="en-US" dirty="0"/>
              <a:t>use </a:t>
            </a:r>
            <a:r>
              <a:rPr lang="en-US" dirty="0" smtClean="0"/>
              <a:t>objectives </a:t>
            </a:r>
            <a:r>
              <a:rPr lang="en-US" dirty="0"/>
              <a:t>to evaluate </a:t>
            </a:r>
            <a:r>
              <a:rPr lang="en-US" dirty="0" smtClean="0"/>
              <a:t>performance</a:t>
            </a:r>
            <a:endParaRPr lang="en-US" dirty="0"/>
          </a:p>
          <a:p>
            <a:pPr lvl="1"/>
            <a:r>
              <a:rPr lang="en-US" dirty="0" smtClean="0"/>
              <a:t>The AAR/IP is </a:t>
            </a:r>
            <a:r>
              <a:rPr lang="en-US" dirty="0"/>
              <a:t>based </a:t>
            </a:r>
            <a:r>
              <a:rPr lang="en-US" dirty="0" smtClean="0"/>
              <a:t>on </a:t>
            </a:r>
            <a:r>
              <a:rPr lang="en-US" dirty="0"/>
              <a:t>the objectives 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To ensure objectives </a:t>
            </a:r>
            <a:r>
              <a:rPr lang="en-US" dirty="0"/>
              <a:t>provide useful evaluation measures, </a:t>
            </a:r>
            <a:r>
              <a:rPr lang="en-US" dirty="0" smtClean="0"/>
              <a:t>include specific critical tasks in the EEGs</a:t>
            </a:r>
            <a:r>
              <a:rPr lang="en-US" dirty="0"/>
              <a:t> </a:t>
            </a:r>
            <a:endParaRPr lang="en-US" dirty="0" smtClean="0"/>
          </a:p>
          <a:p>
            <a:pPr lvl="1"/>
            <a:r>
              <a:rPr lang="en-US" dirty="0" smtClean="0"/>
              <a:t>Example of objective/tasks </a:t>
            </a:r>
            <a:r>
              <a:rPr lang="en-US" dirty="0"/>
              <a:t>in an </a:t>
            </a:r>
            <a:r>
              <a:rPr lang="en-US" dirty="0" smtClean="0"/>
              <a:t>EEG in 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132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Objectives and Evaluation </a:t>
            </a:r>
            <a:r>
              <a:rPr lang="en-US" dirty="0" smtClean="0"/>
              <a:t>(</a:t>
            </a:r>
            <a:r>
              <a:rPr lang="en-US" dirty="0"/>
              <a:t>cont’d</a:t>
            </a:r>
            <a:r>
              <a:rPr lang="en-US" dirty="0" smtClean="0"/>
              <a:t>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4114800" cy="4191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How would the objective and corresponding EEG look different if this was for a discussion-based exercise?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8</a:t>
            </a:fld>
            <a:endParaRPr lang="en-US" dirty="0" smtClean="0"/>
          </a:p>
        </p:txBody>
      </p:sp>
      <p:grpSp>
        <p:nvGrpSpPr>
          <p:cNvPr id="5" name="Group 4"/>
          <p:cNvGrpSpPr/>
          <p:nvPr/>
        </p:nvGrpSpPr>
        <p:grpSpPr>
          <a:xfrm>
            <a:off x="5334000" y="1866900"/>
            <a:ext cx="3200400" cy="2171700"/>
            <a:chOff x="5334000" y="1866900"/>
            <a:chExt cx="3200400" cy="2171700"/>
          </a:xfrm>
        </p:grpSpPr>
        <p:sp>
          <p:nvSpPr>
            <p:cNvPr id="6" name="Oval Callout 5"/>
            <p:cNvSpPr/>
            <p:nvPr/>
          </p:nvSpPr>
          <p:spPr bwMode="auto">
            <a:xfrm>
              <a:off x="5334000" y="1866900"/>
              <a:ext cx="3048000" cy="2171700"/>
            </a:xfrm>
            <a:prstGeom prst="wedgeEllipseCallout">
              <a:avLst/>
            </a:prstGeom>
            <a:gradFill flip="none" rotWithShape="1">
              <a:gsLst>
                <a:gs pos="0">
                  <a:srgbClr val="123C66">
                    <a:tint val="66000"/>
                    <a:satMod val="160000"/>
                  </a:srgbClr>
                </a:gs>
                <a:gs pos="50000">
                  <a:srgbClr val="123C66">
                    <a:tint val="44500"/>
                    <a:satMod val="160000"/>
                  </a:srgbClr>
                </a:gs>
                <a:gs pos="100000">
                  <a:srgbClr val="123C66">
                    <a:tint val="23500"/>
                    <a:satMod val="160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57150" cap="flat" cmpd="sng" algn="ctr">
              <a:solidFill>
                <a:schemeClr val="accent4">
                  <a:lumMod val="95000"/>
                  <a:lumOff val="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791200" y="2660362"/>
              <a:ext cx="2743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+mj-lt"/>
                </a:rPr>
                <a:t>Discussion…</a:t>
              </a:r>
              <a:endParaRPr lang="en-US" sz="32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31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Objectives and Evaluation </a:t>
            </a:r>
            <a:r>
              <a:rPr lang="en-US" dirty="0" smtClean="0"/>
              <a:t>(</a:t>
            </a:r>
            <a:r>
              <a:rPr lang="en-US" dirty="0"/>
              <a:t>cont’d</a:t>
            </a:r>
            <a:r>
              <a:rPr lang="en-US" dirty="0" smtClean="0"/>
              <a:t>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4114800" cy="4191000"/>
          </a:xfrm>
        </p:spPr>
        <p:txBody>
          <a:bodyPr/>
          <a:lstStyle/>
          <a:p>
            <a:pPr marL="0" lvl="0" indent="0">
              <a:buNone/>
            </a:pPr>
            <a:r>
              <a:rPr lang="en-US" dirty="0"/>
              <a:t>Are the critical tasks in the EEG clearly tied back to the exercise objective?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9</a:t>
            </a:fld>
            <a:endParaRPr lang="en-US" dirty="0" smtClean="0"/>
          </a:p>
        </p:txBody>
      </p:sp>
      <p:grpSp>
        <p:nvGrpSpPr>
          <p:cNvPr id="5" name="Group 4"/>
          <p:cNvGrpSpPr/>
          <p:nvPr/>
        </p:nvGrpSpPr>
        <p:grpSpPr>
          <a:xfrm>
            <a:off x="5334000" y="1866900"/>
            <a:ext cx="3200400" cy="2171700"/>
            <a:chOff x="5334000" y="1866900"/>
            <a:chExt cx="3200400" cy="2171700"/>
          </a:xfrm>
        </p:grpSpPr>
        <p:sp>
          <p:nvSpPr>
            <p:cNvPr id="6" name="Oval Callout 5"/>
            <p:cNvSpPr/>
            <p:nvPr/>
          </p:nvSpPr>
          <p:spPr bwMode="auto">
            <a:xfrm>
              <a:off x="5334000" y="1866900"/>
              <a:ext cx="3048000" cy="2171700"/>
            </a:xfrm>
            <a:prstGeom prst="wedgeEllipseCallout">
              <a:avLst/>
            </a:prstGeom>
            <a:gradFill flip="none" rotWithShape="1">
              <a:gsLst>
                <a:gs pos="0">
                  <a:srgbClr val="123C66">
                    <a:tint val="66000"/>
                    <a:satMod val="160000"/>
                  </a:srgbClr>
                </a:gs>
                <a:gs pos="50000">
                  <a:srgbClr val="123C66">
                    <a:tint val="44500"/>
                    <a:satMod val="160000"/>
                  </a:srgbClr>
                </a:gs>
                <a:gs pos="100000">
                  <a:srgbClr val="123C66">
                    <a:tint val="23500"/>
                    <a:satMod val="160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57150" cap="flat" cmpd="sng" algn="ctr">
              <a:solidFill>
                <a:schemeClr val="accent4">
                  <a:lumMod val="95000"/>
                  <a:lumOff val="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791200" y="2660362"/>
              <a:ext cx="2743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+mj-lt"/>
                </a:rPr>
                <a:t>Discussion…</a:t>
              </a:r>
              <a:endParaRPr lang="en-US" sz="32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54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 </a:t>
            </a:r>
            <a:r>
              <a:rPr lang="en-US" dirty="0" smtClean="0"/>
              <a:t>#1: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FE Preparation: Objectives</a:t>
            </a:r>
          </a:p>
        </p:txBody>
      </p:sp>
    </p:spTree>
    <p:extLst>
      <p:ext uri="{BB962C8B-B14F-4D97-AF65-F5344CB8AC3E}">
        <p14:creationId xmlns:p14="http://schemas.microsoft.com/office/powerpoint/2010/main" val="291266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#1:</a:t>
            </a:r>
            <a:br>
              <a:rPr lang="en-US" dirty="0" smtClean="0"/>
            </a:br>
            <a:r>
              <a:rPr lang="en-US" dirty="0" smtClean="0"/>
              <a:t>FE Preparation: Objectives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82000" cy="4191000"/>
          </a:xfrm>
        </p:spPr>
        <p:txBody>
          <a:bodyPr/>
          <a:lstStyle/>
          <a:p>
            <a:pPr marL="514350" indent="-514350">
              <a:spcBef>
                <a:spcPts val="600"/>
              </a:spcBef>
              <a:buSzPct val="100000"/>
              <a:buFont typeface="+mj-lt"/>
              <a:buAutoNum type="arabicPeriod"/>
            </a:pPr>
            <a:r>
              <a:rPr lang="en-US" dirty="0" smtClean="0"/>
              <a:t>Refer to Activity </a:t>
            </a:r>
            <a:r>
              <a:rPr lang="en-US" dirty="0"/>
              <a:t>#1: FE Preparation Worksheet, </a:t>
            </a:r>
            <a:r>
              <a:rPr lang="en-US" dirty="0" smtClean="0"/>
              <a:t>in your </a:t>
            </a:r>
            <a:r>
              <a:rPr lang="en-US" dirty="0"/>
              <a:t>PG</a:t>
            </a:r>
            <a:endParaRPr lang="en-US" dirty="0" smtClean="0"/>
          </a:p>
          <a:p>
            <a:pPr marL="514350" indent="-514350">
              <a:spcBef>
                <a:spcPts val="600"/>
              </a:spcBef>
              <a:buSzPct val="100000"/>
              <a:buFont typeface="+mj-lt"/>
              <a:buAutoNum type="arabicPeriod"/>
            </a:pPr>
            <a:r>
              <a:rPr lang="en-US" dirty="0" smtClean="0"/>
              <a:t>Complete </a:t>
            </a:r>
            <a:r>
              <a:rPr lang="en-US" dirty="0"/>
              <a:t>the </a:t>
            </a:r>
            <a:r>
              <a:rPr lang="en-US" dirty="0" smtClean="0"/>
              <a:t>“Objectives” row</a:t>
            </a:r>
          </a:p>
          <a:p>
            <a:pPr lvl="1">
              <a:buSzPct val="100000"/>
            </a:pPr>
            <a:r>
              <a:rPr lang="en-US" dirty="0" smtClean="0"/>
              <a:t>Develop three </a:t>
            </a:r>
            <a:r>
              <a:rPr lang="en-US" dirty="0"/>
              <a:t>objectives for </a:t>
            </a:r>
            <a:r>
              <a:rPr lang="en-US" dirty="0" smtClean="0"/>
              <a:t>your FE</a:t>
            </a:r>
          </a:p>
          <a:p>
            <a:pPr lvl="1">
              <a:buSzPct val="100000"/>
            </a:pPr>
            <a:r>
              <a:rPr lang="en-US" dirty="0" smtClean="0"/>
              <a:t>Use your group’s </a:t>
            </a:r>
            <a:r>
              <a:rPr lang="en-US" dirty="0"/>
              <a:t>disaster </a:t>
            </a:r>
            <a:r>
              <a:rPr lang="en-US" dirty="0" smtClean="0"/>
              <a:t>category, priority, </a:t>
            </a:r>
            <a:r>
              <a:rPr lang="en-US" dirty="0"/>
              <a:t>and core capabilities from </a:t>
            </a:r>
            <a:r>
              <a:rPr lang="en-US" dirty="0" smtClean="0"/>
              <a:t>E132</a:t>
            </a:r>
          </a:p>
          <a:p>
            <a:pPr lvl="1">
              <a:buSzPct val="100000"/>
            </a:pPr>
            <a:r>
              <a:rPr lang="en-US" dirty="0" smtClean="0"/>
              <a:t>Remember to first conduct a </a:t>
            </a:r>
            <a:r>
              <a:rPr lang="en-US" dirty="0"/>
              <a:t>needs </a:t>
            </a:r>
            <a:r>
              <a:rPr lang="en-US" dirty="0" smtClean="0"/>
              <a:t>assessment and develop a scope </a:t>
            </a:r>
            <a:r>
              <a:rPr lang="en-US" dirty="0"/>
              <a:t>and </a:t>
            </a:r>
            <a:r>
              <a:rPr lang="en-US" dirty="0" smtClean="0"/>
              <a:t>purpose.  Use </a:t>
            </a:r>
            <a:r>
              <a:rPr lang="en-US" dirty="0"/>
              <a:t>the information provided in the </a:t>
            </a:r>
            <a:r>
              <a:rPr lang="en-US" dirty="0" smtClean="0"/>
              <a:t>ESSD, </a:t>
            </a:r>
            <a:r>
              <a:rPr lang="en-US" dirty="0"/>
              <a:t>Section 3.0, Hazard/Vulnerability Analysis (HVA)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816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#1:</a:t>
            </a:r>
            <a:br>
              <a:rPr lang="en-US" dirty="0" smtClean="0"/>
            </a:br>
            <a:r>
              <a:rPr lang="en-US" dirty="0" smtClean="0"/>
              <a:t>FE Preparation: Objectives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82000" cy="4191000"/>
          </a:xfrm>
        </p:spPr>
        <p:txBody>
          <a:bodyPr/>
          <a:lstStyle/>
          <a:p>
            <a:pPr marL="514350" indent="-514350">
              <a:spcBef>
                <a:spcPts val="600"/>
              </a:spcBef>
              <a:buSzPct val="100000"/>
              <a:buFont typeface="+mj-lt"/>
              <a:buAutoNum type="arabicPeriod" startAt="3"/>
            </a:pPr>
            <a:r>
              <a:rPr lang="en-US" dirty="0" smtClean="0"/>
              <a:t>Work in your </a:t>
            </a:r>
            <a:r>
              <a:rPr lang="en-US" dirty="0"/>
              <a:t>Proficiency </a:t>
            </a:r>
            <a:r>
              <a:rPr lang="en-US" dirty="0" smtClean="0"/>
              <a:t>Demonstration groups</a:t>
            </a:r>
          </a:p>
          <a:p>
            <a:pPr marL="514350" indent="-514350">
              <a:spcBef>
                <a:spcPts val="600"/>
              </a:spcBef>
              <a:buSzPct val="100000"/>
              <a:buFont typeface="+mj-lt"/>
              <a:buAutoNum type="arabicPeriod" startAt="3"/>
            </a:pPr>
            <a:r>
              <a:rPr lang="en-US" dirty="0" smtClean="0"/>
              <a:t>Submit your </a:t>
            </a:r>
            <a:r>
              <a:rPr lang="en-US" dirty="0"/>
              <a:t>objectives to </a:t>
            </a:r>
            <a:r>
              <a:rPr lang="en-US" dirty="0" smtClean="0"/>
              <a:t>your </a:t>
            </a:r>
            <a:r>
              <a:rPr lang="en-US" dirty="0"/>
              <a:t>group instructor for review and </a:t>
            </a:r>
            <a:r>
              <a:rPr lang="en-US" dirty="0" smtClean="0"/>
              <a:t>acceptance</a:t>
            </a:r>
          </a:p>
          <a:p>
            <a:pPr lvl="1">
              <a:buSzPct val="100000"/>
            </a:pPr>
            <a:r>
              <a:rPr lang="en-US" dirty="0" smtClean="0"/>
              <a:t>Your goal </a:t>
            </a:r>
            <a:r>
              <a:rPr lang="en-US" dirty="0"/>
              <a:t>is to get </a:t>
            </a:r>
            <a:r>
              <a:rPr lang="en-US" dirty="0" smtClean="0"/>
              <a:t>your </a:t>
            </a:r>
            <a:r>
              <a:rPr lang="en-US" dirty="0"/>
              <a:t>group instructor’s approval to progress with </a:t>
            </a:r>
            <a:r>
              <a:rPr lang="en-US" dirty="0" smtClean="0"/>
              <a:t>your </a:t>
            </a:r>
            <a:r>
              <a:rPr lang="en-US" dirty="0"/>
              <a:t>objectives and use them for </a:t>
            </a:r>
            <a:r>
              <a:rPr lang="en-US" dirty="0" smtClean="0"/>
              <a:t>your </a:t>
            </a:r>
            <a:r>
              <a:rPr lang="en-US" dirty="0"/>
              <a:t>FE</a:t>
            </a:r>
            <a:endParaRPr lang="en-US" dirty="0" smtClean="0"/>
          </a:p>
          <a:p>
            <a:pPr marL="514350" indent="-514350">
              <a:spcBef>
                <a:spcPts val="600"/>
              </a:spcBef>
              <a:buSzPct val="100000"/>
              <a:buFont typeface="+mj-lt"/>
              <a:buAutoNum type="arabicPeriod" startAt="3"/>
            </a:pPr>
            <a:r>
              <a:rPr lang="en-US" dirty="0" smtClean="0"/>
              <a:t>You have 30 minutes to complete the activity</a:t>
            </a:r>
          </a:p>
          <a:p>
            <a:pPr lvl="1">
              <a:buSzPct val="100000"/>
            </a:pPr>
            <a:r>
              <a:rPr lang="en-US" dirty="0" smtClean="0"/>
              <a:t>Ensure your objectives </a:t>
            </a:r>
            <a:r>
              <a:rPr lang="en-US" dirty="0"/>
              <a:t>are reviewed early enough to allow time to implement feedback </a:t>
            </a:r>
            <a:r>
              <a:rPr lang="en-US" dirty="0" smtClean="0"/>
              <a:t>and </a:t>
            </a:r>
            <a:r>
              <a:rPr lang="en-US" dirty="0"/>
              <a:t>get acceptance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209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5: Compose a Narrative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/>
              <a:t>brief description of the events that have occurred up to the minute the exercise </a:t>
            </a:r>
            <a:r>
              <a:rPr lang="en-US" dirty="0" smtClean="0"/>
              <a:t>begins</a:t>
            </a:r>
          </a:p>
          <a:p>
            <a:r>
              <a:rPr lang="en-US" dirty="0" smtClean="0"/>
              <a:t>Provided </a:t>
            </a:r>
            <a:r>
              <a:rPr lang="en-US" dirty="0"/>
              <a:t>in the </a:t>
            </a:r>
            <a:r>
              <a:rPr lang="en-US" dirty="0" smtClean="0"/>
              <a:t>Controller/Evaluator </a:t>
            </a:r>
            <a:r>
              <a:rPr lang="en-US" dirty="0"/>
              <a:t>(C/E) </a:t>
            </a:r>
            <a:r>
              <a:rPr lang="en-US" dirty="0" smtClean="0"/>
              <a:t>Handbook and </a:t>
            </a:r>
            <a:r>
              <a:rPr lang="en-US" dirty="0"/>
              <a:t>MSEL, and briefed to the exercise participants at </a:t>
            </a:r>
            <a:r>
              <a:rPr lang="en-US" dirty="0" smtClean="0"/>
              <a:t>StartEx</a:t>
            </a:r>
          </a:p>
          <a:p>
            <a:r>
              <a:rPr lang="en-US" dirty="0" smtClean="0"/>
              <a:t>Sample narrative in </a:t>
            </a:r>
            <a:r>
              <a:rPr lang="en-US" dirty="0"/>
              <a:t>PG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31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6: Write Major and Detailed Events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191000"/>
          </a:xfrm>
        </p:spPr>
        <p:txBody>
          <a:bodyPr/>
          <a:lstStyle/>
          <a:p>
            <a:r>
              <a:rPr lang="en-US" dirty="0"/>
              <a:t>Events are:</a:t>
            </a:r>
          </a:p>
          <a:p>
            <a:pPr lvl="1"/>
            <a:r>
              <a:rPr lang="en-US" dirty="0"/>
              <a:t>Occurrences that happen as a result of the emergency described in the narrative</a:t>
            </a:r>
          </a:p>
          <a:p>
            <a:pPr lvl="1"/>
            <a:r>
              <a:rPr lang="en-US" dirty="0"/>
              <a:t>Problems requiring actions that will meet the objectives</a:t>
            </a:r>
          </a:p>
          <a:p>
            <a:r>
              <a:rPr lang="en-US" dirty="0"/>
              <a:t>The goal </a:t>
            </a:r>
            <a:r>
              <a:rPr lang="en-US" dirty="0" smtClean="0"/>
              <a:t>is to </a:t>
            </a:r>
            <a:r>
              <a:rPr lang="en-US" dirty="0"/>
              <a:t>provide a structure that </a:t>
            </a:r>
            <a:r>
              <a:rPr lang="en-US" dirty="0" smtClean="0"/>
              <a:t>will:</a:t>
            </a:r>
            <a:endParaRPr lang="en-US" dirty="0"/>
          </a:p>
          <a:p>
            <a:pPr lvl="1"/>
            <a:r>
              <a:rPr lang="en-US" dirty="0"/>
              <a:t>Link the simulated event to the </a:t>
            </a:r>
            <a:r>
              <a:rPr lang="en-US" dirty="0" smtClean="0"/>
              <a:t>expected player actions</a:t>
            </a:r>
            <a:endParaRPr lang="en-US" dirty="0"/>
          </a:p>
          <a:p>
            <a:pPr lvl="1"/>
            <a:r>
              <a:rPr lang="en-US" dirty="0"/>
              <a:t>Provide unity to the exercise</a:t>
            </a:r>
            <a:endParaRPr lang="en-US" dirty="0" smtClean="0"/>
          </a:p>
          <a:p>
            <a:r>
              <a:rPr lang="en-US" dirty="0" smtClean="0"/>
              <a:t>Careful </a:t>
            </a:r>
            <a:r>
              <a:rPr lang="en-US" dirty="0"/>
              <a:t>scripting is required to:</a:t>
            </a:r>
          </a:p>
          <a:p>
            <a:pPr lvl="1"/>
            <a:r>
              <a:rPr lang="en-US" dirty="0"/>
              <a:t>Produce a convincing, unified scenario</a:t>
            </a:r>
          </a:p>
          <a:p>
            <a:pPr lvl="1"/>
            <a:r>
              <a:rPr lang="en-US" dirty="0"/>
              <a:t>Create an exercise governed by </a:t>
            </a:r>
            <a:r>
              <a:rPr lang="en-US" dirty="0" smtClean="0"/>
              <a:t>objectives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356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Developing Major Events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191000"/>
          </a:xfrm>
        </p:spPr>
        <p:txBody>
          <a:bodyPr/>
          <a:lstStyle/>
          <a:p>
            <a:r>
              <a:rPr lang="en-US" dirty="0" smtClean="0"/>
              <a:t>To </a:t>
            </a:r>
            <a:r>
              <a:rPr lang="en-US" dirty="0"/>
              <a:t>develop major events: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Identify major occurrences that </a:t>
            </a:r>
            <a:r>
              <a:rPr lang="en-US" dirty="0" smtClean="0"/>
              <a:t>might </a:t>
            </a:r>
            <a:r>
              <a:rPr lang="en-US" dirty="0"/>
              <a:t>follow the narrative events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Select those that </a:t>
            </a:r>
            <a:r>
              <a:rPr lang="en-US" dirty="0" smtClean="0"/>
              <a:t>will likely </a:t>
            </a:r>
            <a:r>
              <a:rPr lang="en-US" dirty="0"/>
              <a:t>generate situations to test the </a:t>
            </a:r>
            <a:r>
              <a:rPr lang="en-US" dirty="0" smtClean="0"/>
              <a:t>objectives</a:t>
            </a:r>
          </a:p>
          <a:p>
            <a:pPr marL="282575" indent="-282575"/>
            <a:r>
              <a:rPr lang="en-US" dirty="0" smtClean="0"/>
              <a:t>In </a:t>
            </a:r>
            <a:r>
              <a:rPr lang="en-US" dirty="0"/>
              <a:t>discussion-based exercises, a major event is usually introduced in a new </a:t>
            </a:r>
            <a:r>
              <a:rPr lang="en-US" dirty="0" smtClean="0"/>
              <a:t>module; in </a:t>
            </a:r>
            <a:r>
              <a:rPr lang="en-US" dirty="0"/>
              <a:t>operations-based exercises, major events can be injects as part of the overall MSEL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15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59658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Developing Major Events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458200" cy="4191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What are some major events that might follow from the airplane crash narrative?</a:t>
            </a:r>
          </a:p>
          <a:p>
            <a:pPr marL="685800" lvl="1" indent="-400050">
              <a:buFont typeface="+mj-lt"/>
              <a:buAutoNum type="arabicPeriod"/>
            </a:pPr>
            <a:r>
              <a:rPr lang="en-US" sz="2200" dirty="0" smtClean="0"/>
              <a:t>Fuselage breaks apart and hits buildings below</a:t>
            </a:r>
          </a:p>
          <a:p>
            <a:pPr marL="685800" lvl="1" indent="-400050">
              <a:buFont typeface="+mj-lt"/>
              <a:buAutoNum type="arabicPeriod"/>
            </a:pPr>
            <a:r>
              <a:rPr lang="en-US" sz="2200" dirty="0" smtClean="0"/>
              <a:t>Jet fuel ignites several homes in the area</a:t>
            </a:r>
          </a:p>
          <a:p>
            <a:pPr marL="685800" lvl="1" indent="-400050">
              <a:buFont typeface="+mj-lt"/>
              <a:buAutoNum type="arabicPeriod"/>
            </a:pPr>
            <a:r>
              <a:rPr lang="en-US" sz="2200" dirty="0" smtClean="0"/>
              <a:t>About 60 survivors are thought to be trapped in the front section of the aircraft</a:t>
            </a:r>
          </a:p>
          <a:p>
            <a:pPr marL="685800" lvl="1" indent="-400050">
              <a:buFont typeface="+mj-lt"/>
              <a:buAutoNum type="arabicPeriod"/>
            </a:pPr>
            <a:r>
              <a:rPr lang="en-US" sz="2200" dirty="0" smtClean="0"/>
              <a:t>Several bystanders are injured on the ground</a:t>
            </a:r>
          </a:p>
          <a:p>
            <a:pPr marL="685800" lvl="1" indent="-400050">
              <a:buFont typeface="+mj-lt"/>
              <a:buAutoNum type="arabicPeriod"/>
            </a:pPr>
            <a:r>
              <a:rPr lang="en-US" sz="2200" dirty="0" smtClean="0"/>
              <a:t>A crowd convenes around the crash site</a:t>
            </a:r>
          </a:p>
          <a:p>
            <a:pPr marL="685800" lvl="1" indent="-400050">
              <a:buFont typeface="+mj-lt"/>
              <a:buAutoNum type="arabicPeriod"/>
            </a:pPr>
            <a:r>
              <a:rPr lang="en-US" sz="2200" dirty="0" smtClean="0"/>
              <a:t>Family members of victims begin to gather at the crash site</a:t>
            </a:r>
          </a:p>
          <a:p>
            <a:pPr marL="685800" lvl="1" indent="-400050">
              <a:buFont typeface="+mj-lt"/>
              <a:buAutoNum type="arabicPeriod"/>
            </a:pPr>
            <a:r>
              <a:rPr lang="en-US" sz="2200" dirty="0" smtClean="0"/>
              <a:t>Estimates of passenger casualties rise to 200 to 220 deaths and at least 70 severe burn victims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16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17268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Your Purpose Statement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Because your goal </a:t>
            </a:r>
            <a:r>
              <a:rPr lang="en-US" dirty="0"/>
              <a:t>is to develop an exercise that will test certain functions and </a:t>
            </a:r>
            <a:r>
              <a:rPr lang="en-US" dirty="0" smtClean="0"/>
              <a:t>organizations, major </a:t>
            </a:r>
            <a:r>
              <a:rPr lang="en-US" dirty="0"/>
              <a:t>events should be developed from your purpose </a:t>
            </a:r>
            <a:r>
              <a:rPr lang="en-US" dirty="0" smtClean="0"/>
              <a:t>statement.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17</a:t>
            </a:fld>
            <a:endParaRPr lang="en-US" dirty="0" smtClean="0"/>
          </a:p>
        </p:txBody>
      </p:sp>
      <p:pic>
        <p:nvPicPr>
          <p:cNvPr id="5" name="Picture 5" descr="An injured person is loaded into a helicopter for transport to a hospital." title="MedEvac"/>
          <p:cNvPicPr>
            <a:picLocks noChangeAspect="1" noChangeArrowheads="1"/>
          </p:cNvPicPr>
          <p:nvPr/>
        </p:nvPicPr>
        <p:blipFill>
          <a:blip r:embed="rId2" cstate="print"/>
          <a:srcRect l="28316" t="4623" r="2190" b="1009"/>
          <a:stretch>
            <a:fillRect/>
          </a:stretch>
        </p:blipFill>
        <p:spPr bwMode="auto">
          <a:xfrm>
            <a:off x="3219675" y="3108487"/>
            <a:ext cx="3238500" cy="2159000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6" name="TextBox 5"/>
          <p:cNvSpPr txBox="1"/>
          <p:nvPr/>
        </p:nvSpPr>
        <p:spPr>
          <a:xfrm>
            <a:off x="3219674" y="5410200"/>
            <a:ext cx="32385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/>
              <a:t>FEMA News Photo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120753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18</a:t>
            </a:fld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Your Purpose Statement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4191000" cy="609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Airplane crash example:</a:t>
            </a:r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0422558"/>
              </p:ext>
            </p:extLst>
          </p:nvPr>
        </p:nvGraphicFramePr>
        <p:xfrm>
          <a:off x="533400" y="2209800"/>
          <a:ext cx="8001000" cy="327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0500"/>
                <a:gridCol w="4000500"/>
              </a:tblGrid>
              <a:tr h="7239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Major Event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Core Capabilities</a:t>
                      </a:r>
                      <a:r>
                        <a:rPr lang="en-US" baseline="0" dirty="0" smtClean="0"/>
                        <a:t> Tested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CC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dirty="0" smtClean="0"/>
                        <a:t>Fuselage</a:t>
                      </a:r>
                      <a:r>
                        <a:rPr lang="en-US" baseline="0" dirty="0" smtClean="0"/>
                        <a:t> breaks apart and hits buildings below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Operational Coordination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23900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 startAt="2"/>
                      </a:pPr>
                      <a:r>
                        <a:rPr lang="en-US" dirty="0" smtClean="0"/>
                        <a:t>Jet fuel ignites several homes in the area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On-Scene Security and Protection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Public and Private Services and Resources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76300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 startAt="3"/>
                      </a:pPr>
                      <a:r>
                        <a:rPr lang="en-US" dirty="0" smtClean="0"/>
                        <a:t>About 60 survivors are thought to be trapped in the front section of</a:t>
                      </a:r>
                      <a:r>
                        <a:rPr lang="en-US" baseline="0" dirty="0" smtClean="0"/>
                        <a:t> the aircraft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Mass Search and Rescue</a:t>
                      </a:r>
                      <a:r>
                        <a:rPr lang="en-US" baseline="0" dirty="0" smtClean="0"/>
                        <a:t> Operations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228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Developing Detailed Events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Detailed events:</a:t>
            </a:r>
          </a:p>
          <a:p>
            <a:pPr lvl="1"/>
            <a:r>
              <a:rPr lang="en-US" dirty="0"/>
              <a:t>Specific problem situations that will prompt one or more expected actions</a:t>
            </a:r>
          </a:p>
          <a:p>
            <a:r>
              <a:rPr lang="en-US" dirty="0"/>
              <a:t>To develop detailed events:</a:t>
            </a:r>
          </a:p>
          <a:p>
            <a:pPr lvl="1"/>
            <a:r>
              <a:rPr lang="en-US" dirty="0" smtClean="0"/>
              <a:t>List specific problems likely to occur </a:t>
            </a:r>
            <a:r>
              <a:rPr lang="en-US" dirty="0"/>
              <a:t>in connection with each major </a:t>
            </a:r>
            <a:r>
              <a:rPr lang="en-US" dirty="0" smtClean="0"/>
              <a:t>event</a:t>
            </a:r>
          </a:p>
          <a:p>
            <a:pPr lvl="1"/>
            <a:r>
              <a:rPr lang="en-US" dirty="0" smtClean="0"/>
              <a:t>Identify </a:t>
            </a:r>
            <a:r>
              <a:rPr lang="en-US" dirty="0"/>
              <a:t>actions that would be expected </a:t>
            </a:r>
            <a:r>
              <a:rPr lang="en-US" dirty="0" smtClean="0"/>
              <a:t>to address them</a:t>
            </a:r>
          </a:p>
          <a:p>
            <a:pPr lvl="1"/>
            <a:r>
              <a:rPr lang="en-US" dirty="0" smtClean="0"/>
              <a:t>Develop </a:t>
            </a:r>
            <a:r>
              <a:rPr lang="en-US" dirty="0"/>
              <a:t>the detailed events in chronological order of expected </a:t>
            </a:r>
            <a:r>
              <a:rPr lang="en-US" dirty="0" smtClean="0"/>
              <a:t>occurrence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19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18922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Detailed Events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Airplane crash major event #7: </a:t>
            </a:r>
          </a:p>
          <a:p>
            <a:pPr marL="800100" lvl="3" indent="0">
              <a:buNone/>
            </a:pPr>
            <a:r>
              <a:rPr lang="en-US" dirty="0" smtClean="0"/>
              <a:t>“</a:t>
            </a:r>
            <a:r>
              <a:rPr lang="en-US" dirty="0"/>
              <a:t>Estimates of passenger casualties rise to 200 deaths and at least 70 severe burn </a:t>
            </a:r>
            <a:r>
              <a:rPr lang="en-US" dirty="0" smtClean="0"/>
              <a:t>victims”</a:t>
            </a:r>
            <a:endParaRPr lang="en-US" dirty="0"/>
          </a:p>
          <a:p>
            <a:r>
              <a:rPr lang="en-US" dirty="0"/>
              <a:t>Possible detailed events:</a:t>
            </a:r>
          </a:p>
          <a:p>
            <a:pPr lvl="1"/>
            <a:r>
              <a:rPr lang="en-US" dirty="0"/>
              <a:t>Mortuary cannot accept so many remains</a:t>
            </a:r>
          </a:p>
          <a:p>
            <a:pPr lvl="1"/>
            <a:r>
              <a:rPr lang="en-US" dirty="0"/>
              <a:t>Local hospitals lack specialized facilities and personnel to treat large numbers of severe burn victims</a:t>
            </a:r>
          </a:p>
          <a:p>
            <a:pPr lvl="1"/>
            <a:r>
              <a:rPr lang="en-US" dirty="0"/>
              <a:t>The Red Cross has agreed to set up an information center to link victims and their </a:t>
            </a:r>
            <a:r>
              <a:rPr lang="en-US" dirty="0" smtClean="0"/>
              <a:t>families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20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36201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Hazard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useful tool for helping develop major and detailed events is FEMA’s hazard </a:t>
            </a:r>
            <a:r>
              <a:rPr lang="en-US" dirty="0" smtClean="0"/>
              <a:t>networks</a:t>
            </a:r>
          </a:p>
          <a:p>
            <a:pPr lvl="1"/>
            <a:r>
              <a:rPr lang="en-US" dirty="0" smtClean="0"/>
              <a:t>They represent </a:t>
            </a:r>
            <a:r>
              <a:rPr lang="en-US" dirty="0"/>
              <a:t>the potential cascading effects of a hazard in a visual, network-style </a:t>
            </a:r>
            <a:r>
              <a:rPr lang="en-US" dirty="0" smtClean="0"/>
              <a:t>format</a:t>
            </a:r>
            <a:endParaRPr lang="en-US" dirty="0"/>
          </a:p>
          <a:p>
            <a:r>
              <a:rPr lang="en-US" dirty="0"/>
              <a:t>The hazard networks come from FEMA’s </a:t>
            </a:r>
            <a:r>
              <a:rPr lang="en-US" dirty="0" smtClean="0"/>
              <a:t>discontinued Full-Spectrum </a:t>
            </a:r>
            <a:r>
              <a:rPr lang="en-US" dirty="0"/>
              <a:t>Risk </a:t>
            </a:r>
            <a:r>
              <a:rPr lang="en-US" dirty="0" smtClean="0"/>
              <a:t>Knowledgebase</a:t>
            </a:r>
          </a:p>
          <a:p>
            <a:pPr lvl="1"/>
            <a:r>
              <a:rPr lang="en-US" dirty="0" smtClean="0"/>
              <a:t>Copies </a:t>
            </a:r>
            <a:r>
              <a:rPr lang="en-US" dirty="0"/>
              <a:t>of the hazard networks are provided on the Shared Drive, and a copy of the hazard network for an airplane crash is provided in </a:t>
            </a:r>
            <a:r>
              <a:rPr lang="en-US" dirty="0" smtClean="0"/>
              <a:t>your </a:t>
            </a:r>
            <a:r>
              <a:rPr lang="en-US" dirty="0"/>
              <a:t>Participant </a:t>
            </a:r>
            <a:r>
              <a:rPr lang="en-US" dirty="0" smtClean="0"/>
              <a:t>Guides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21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77714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Hazard Network Example: </a:t>
            </a:r>
            <a:r>
              <a:rPr lang="en-US" dirty="0"/>
              <a:t>Airplane Crash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22</a:t>
            </a:fld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901" y="1371600"/>
            <a:ext cx="3967299" cy="4267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2438400"/>
            <a:ext cx="3571199" cy="159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422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 </a:t>
            </a:r>
            <a:r>
              <a:rPr lang="en-US" dirty="0" smtClean="0"/>
              <a:t>#2: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FE Preparation: Major </a:t>
            </a:r>
            <a:r>
              <a:rPr lang="en-US" dirty="0"/>
              <a:t>and Detailed </a:t>
            </a:r>
            <a:r>
              <a:rPr lang="en-US" dirty="0" smtClean="0"/>
              <a:t>Events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775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#2: FE Preparation</a:t>
            </a:r>
            <a:r>
              <a:rPr lang="en-US" dirty="0"/>
              <a:t>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Major </a:t>
            </a:r>
            <a:r>
              <a:rPr lang="en-US" dirty="0"/>
              <a:t>and Detailed Events </a:t>
            </a:r>
            <a:r>
              <a:rPr lang="en-US" dirty="0" smtClean="0"/>
              <a:t>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82000" cy="4191000"/>
          </a:xfrm>
        </p:spPr>
        <p:txBody>
          <a:bodyPr/>
          <a:lstStyle/>
          <a:p>
            <a:pPr marL="514350" indent="-514350">
              <a:spcBef>
                <a:spcPts val="600"/>
              </a:spcBef>
              <a:buSzPct val="100000"/>
              <a:buFont typeface="+mj-lt"/>
              <a:buAutoNum type="arabicPeriod"/>
            </a:pPr>
            <a:r>
              <a:rPr lang="en-US" dirty="0" smtClean="0"/>
              <a:t>Refer back to Activity </a:t>
            </a:r>
            <a:r>
              <a:rPr lang="en-US" dirty="0"/>
              <a:t>#1: FE Preparation Worksheet, </a:t>
            </a:r>
            <a:r>
              <a:rPr lang="en-US" dirty="0" smtClean="0"/>
              <a:t>in your </a:t>
            </a:r>
            <a:r>
              <a:rPr lang="en-US" dirty="0"/>
              <a:t>PG</a:t>
            </a:r>
            <a:endParaRPr lang="en-US" dirty="0" smtClean="0"/>
          </a:p>
          <a:p>
            <a:pPr marL="514350" indent="-514350">
              <a:spcBef>
                <a:spcPts val="600"/>
              </a:spcBef>
              <a:buSzPct val="100000"/>
              <a:buFont typeface="+mj-lt"/>
              <a:buAutoNum type="arabicPeriod"/>
            </a:pPr>
            <a:r>
              <a:rPr lang="en-US" dirty="0" smtClean="0"/>
              <a:t>Complete the Major </a:t>
            </a:r>
            <a:r>
              <a:rPr lang="en-US" dirty="0"/>
              <a:t>Events and </a:t>
            </a:r>
            <a:r>
              <a:rPr lang="en-US" dirty="0" smtClean="0"/>
              <a:t>the Detailed </a:t>
            </a:r>
            <a:r>
              <a:rPr lang="en-US" dirty="0"/>
              <a:t>Events </a:t>
            </a:r>
            <a:r>
              <a:rPr lang="en-US" dirty="0" smtClean="0"/>
              <a:t>rows:</a:t>
            </a:r>
          </a:p>
          <a:p>
            <a:pPr lvl="1">
              <a:buSzPct val="100000"/>
            </a:pPr>
            <a:r>
              <a:rPr lang="en-US" dirty="0"/>
              <a:t>Write one major event for each </a:t>
            </a:r>
            <a:r>
              <a:rPr lang="en-US" dirty="0" smtClean="0"/>
              <a:t>objective</a:t>
            </a:r>
          </a:p>
          <a:p>
            <a:pPr lvl="1">
              <a:buSzPct val="100000"/>
            </a:pPr>
            <a:r>
              <a:rPr lang="en-US" dirty="0"/>
              <a:t>Write two detailed events for each major event </a:t>
            </a:r>
            <a:endParaRPr lang="en-US" dirty="0" smtClean="0"/>
          </a:p>
          <a:p>
            <a:pPr marL="514350" indent="-514350">
              <a:spcBef>
                <a:spcPts val="600"/>
              </a:spcBef>
              <a:buSzPct val="100000"/>
              <a:buFont typeface="+mj-lt"/>
              <a:buAutoNum type="arabicPeriod"/>
            </a:pPr>
            <a:r>
              <a:rPr lang="en-US" dirty="0" smtClean="0"/>
              <a:t>Work in your groups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35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#2: FE Preparation</a:t>
            </a:r>
            <a:r>
              <a:rPr lang="en-US" dirty="0"/>
              <a:t>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Major </a:t>
            </a:r>
            <a:r>
              <a:rPr lang="en-US" dirty="0"/>
              <a:t>and Detailed Events </a:t>
            </a:r>
            <a:r>
              <a:rPr lang="en-US" dirty="0" smtClean="0"/>
              <a:t>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82000" cy="4191000"/>
          </a:xfrm>
        </p:spPr>
        <p:txBody>
          <a:bodyPr/>
          <a:lstStyle/>
          <a:p>
            <a:pPr marL="514350" indent="-514350">
              <a:spcBef>
                <a:spcPts val="600"/>
              </a:spcBef>
              <a:buSzPct val="100000"/>
              <a:buFont typeface="+mj-lt"/>
              <a:buAutoNum type="arabicPeriod" startAt="4"/>
            </a:pPr>
            <a:r>
              <a:rPr lang="en-US" dirty="0" smtClean="0"/>
              <a:t>Submit your </a:t>
            </a:r>
            <a:r>
              <a:rPr lang="en-US" dirty="0"/>
              <a:t>major and detailed events</a:t>
            </a:r>
            <a:r>
              <a:rPr lang="en-US" dirty="0" smtClean="0"/>
              <a:t> </a:t>
            </a:r>
            <a:r>
              <a:rPr lang="en-US" dirty="0"/>
              <a:t>to </a:t>
            </a:r>
            <a:r>
              <a:rPr lang="en-US" dirty="0" smtClean="0"/>
              <a:t>your </a:t>
            </a:r>
            <a:r>
              <a:rPr lang="en-US" dirty="0"/>
              <a:t>group instructor for review and acceptance</a:t>
            </a:r>
            <a:endParaRPr lang="en-US" dirty="0" smtClean="0"/>
          </a:p>
          <a:p>
            <a:pPr marL="514350" indent="-514350">
              <a:spcBef>
                <a:spcPts val="600"/>
              </a:spcBef>
              <a:buSzPct val="100000"/>
              <a:buFont typeface="+mj-lt"/>
              <a:buAutoNum type="arabicPeriod" startAt="4"/>
            </a:pPr>
            <a:r>
              <a:rPr lang="en-US" dirty="0" smtClean="0"/>
              <a:t>You have 30 minutes to complete the activity</a:t>
            </a:r>
          </a:p>
          <a:p>
            <a:pPr lvl="1">
              <a:buSzPct val="100000"/>
            </a:pPr>
            <a:r>
              <a:rPr lang="en-US" dirty="0" smtClean="0"/>
              <a:t>Ensure your </a:t>
            </a:r>
            <a:r>
              <a:rPr lang="en-US" dirty="0"/>
              <a:t>major and detailed events</a:t>
            </a:r>
            <a:r>
              <a:rPr lang="en-US" dirty="0" smtClean="0"/>
              <a:t> </a:t>
            </a:r>
            <a:r>
              <a:rPr lang="en-US" dirty="0"/>
              <a:t>are reviewed </a:t>
            </a:r>
            <a:r>
              <a:rPr lang="en-US" dirty="0" smtClean="0"/>
              <a:t>early enough to allow time </a:t>
            </a:r>
            <a:r>
              <a:rPr lang="en-US" dirty="0"/>
              <a:t>to implement feedback </a:t>
            </a:r>
            <a:r>
              <a:rPr lang="en-US" dirty="0" smtClean="0"/>
              <a:t>and </a:t>
            </a:r>
            <a:r>
              <a:rPr lang="en-US" dirty="0"/>
              <a:t>get acceptance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927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7: List Expected 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Expected actions: Actions or decisions you want participants to carry out in order to demonstrate </a:t>
            </a:r>
            <a:r>
              <a:rPr lang="en-US" dirty="0" smtClean="0"/>
              <a:t>competence</a:t>
            </a:r>
          </a:p>
          <a:p>
            <a:r>
              <a:rPr lang="en-US" dirty="0" smtClean="0"/>
              <a:t>Necessary for injects and evaluation</a:t>
            </a:r>
            <a:endParaRPr lang="en-US" dirty="0"/>
          </a:p>
          <a:p>
            <a:r>
              <a:rPr lang="en-US" dirty="0"/>
              <a:t>Types of actions:</a:t>
            </a:r>
          </a:p>
          <a:p>
            <a:pPr lvl="1"/>
            <a:r>
              <a:rPr lang="en-US" dirty="0"/>
              <a:t>Verification</a:t>
            </a:r>
          </a:p>
          <a:p>
            <a:pPr lvl="1"/>
            <a:r>
              <a:rPr lang="en-US" dirty="0"/>
              <a:t>Consideration</a:t>
            </a:r>
          </a:p>
          <a:p>
            <a:pPr lvl="1"/>
            <a:r>
              <a:rPr lang="en-US" dirty="0"/>
              <a:t>Deferral</a:t>
            </a:r>
          </a:p>
          <a:p>
            <a:pPr lvl="1"/>
            <a:r>
              <a:rPr lang="en-US" dirty="0" smtClean="0"/>
              <a:t>Decision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26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78490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Step 7: List Expected </a:t>
            </a:r>
            <a:r>
              <a:rPr lang="en-US" dirty="0" smtClean="0"/>
              <a:t>Actions (</a:t>
            </a:r>
            <a:r>
              <a:rPr lang="en-US" dirty="0"/>
              <a:t>cont’d</a:t>
            </a:r>
            <a:r>
              <a:rPr lang="en-US" dirty="0" smtClean="0"/>
              <a:t>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4114800" cy="4191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How </a:t>
            </a:r>
            <a:r>
              <a:rPr lang="en-US" dirty="0"/>
              <a:t>do you know what actions are appropriate in response to a given inject?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27</a:t>
            </a:fld>
            <a:endParaRPr lang="en-US" dirty="0" smtClean="0"/>
          </a:p>
        </p:txBody>
      </p:sp>
      <p:grpSp>
        <p:nvGrpSpPr>
          <p:cNvPr id="5" name="Group 4"/>
          <p:cNvGrpSpPr/>
          <p:nvPr/>
        </p:nvGrpSpPr>
        <p:grpSpPr>
          <a:xfrm>
            <a:off x="5334000" y="1866900"/>
            <a:ext cx="3200400" cy="2171700"/>
            <a:chOff x="5334000" y="1866900"/>
            <a:chExt cx="3200400" cy="2171700"/>
          </a:xfrm>
        </p:grpSpPr>
        <p:sp>
          <p:nvSpPr>
            <p:cNvPr id="6" name="Oval Callout 5"/>
            <p:cNvSpPr/>
            <p:nvPr/>
          </p:nvSpPr>
          <p:spPr bwMode="auto">
            <a:xfrm>
              <a:off x="5334000" y="1866900"/>
              <a:ext cx="3048000" cy="2171700"/>
            </a:xfrm>
            <a:prstGeom prst="wedgeEllipseCallout">
              <a:avLst/>
            </a:prstGeom>
            <a:gradFill flip="none" rotWithShape="1">
              <a:gsLst>
                <a:gs pos="0">
                  <a:srgbClr val="123C66">
                    <a:tint val="66000"/>
                    <a:satMod val="160000"/>
                  </a:srgbClr>
                </a:gs>
                <a:gs pos="50000">
                  <a:srgbClr val="123C66">
                    <a:tint val="44500"/>
                    <a:satMod val="160000"/>
                  </a:srgbClr>
                </a:gs>
                <a:gs pos="100000">
                  <a:srgbClr val="123C66">
                    <a:tint val="23500"/>
                    <a:satMod val="160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57150" cap="flat" cmpd="sng" algn="ctr">
              <a:solidFill>
                <a:schemeClr val="accent4">
                  <a:lumMod val="95000"/>
                  <a:lumOff val="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791200" y="2660362"/>
              <a:ext cx="2743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+mj-lt"/>
                </a:rPr>
                <a:t>Discussion…</a:t>
              </a:r>
              <a:endParaRPr lang="en-US" sz="32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508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Relationship to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Expected actions are closely tied to </a:t>
            </a:r>
            <a:r>
              <a:rPr lang="en-US" dirty="0" smtClean="0"/>
              <a:t>objectives</a:t>
            </a:r>
          </a:p>
          <a:p>
            <a:pPr lvl="1"/>
            <a:r>
              <a:rPr lang="en-US" dirty="0" smtClean="0"/>
              <a:t>Objectives </a:t>
            </a:r>
            <a:r>
              <a:rPr lang="en-US" dirty="0"/>
              <a:t>state general desired </a:t>
            </a:r>
            <a:r>
              <a:rPr lang="en-US" dirty="0" smtClean="0"/>
              <a:t>actions </a:t>
            </a:r>
          </a:p>
          <a:p>
            <a:pPr lvl="1"/>
            <a:r>
              <a:rPr lang="en-US" dirty="0" smtClean="0"/>
              <a:t>“</a:t>
            </a:r>
            <a:r>
              <a:rPr lang="en-US" dirty="0"/>
              <a:t>Expected actions” are a breakdown of objectives—the actions that would be taken by an organization or an individual to meet the </a:t>
            </a:r>
            <a:r>
              <a:rPr lang="en-US" dirty="0" smtClean="0"/>
              <a:t>objective</a:t>
            </a:r>
          </a:p>
          <a:p>
            <a:r>
              <a:rPr lang="en-US" dirty="0" smtClean="0"/>
              <a:t>Example of the </a:t>
            </a:r>
            <a:r>
              <a:rPr lang="en-US" dirty="0"/>
              <a:t>relationship between expected actions and </a:t>
            </a:r>
            <a:r>
              <a:rPr lang="en-US" dirty="0" smtClean="0"/>
              <a:t>objectives in </a:t>
            </a:r>
            <a:r>
              <a:rPr lang="en-US" dirty="0"/>
              <a:t>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28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86314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Generally, every detailed event results in one or more expected actions</a:t>
            </a:r>
          </a:p>
          <a:p>
            <a:r>
              <a:rPr lang="en-US" dirty="0" smtClean="0"/>
              <a:t>List </a:t>
            </a:r>
            <a:r>
              <a:rPr lang="en-US" dirty="0"/>
              <a:t>only those </a:t>
            </a:r>
            <a:r>
              <a:rPr lang="en-US" dirty="0" smtClean="0"/>
              <a:t>actions that </a:t>
            </a:r>
            <a:r>
              <a:rPr lang="en-US" dirty="0"/>
              <a:t>involve the participating organizations</a:t>
            </a:r>
          </a:p>
          <a:p>
            <a:r>
              <a:rPr lang="en-US" dirty="0"/>
              <a:t>List expected actions for all participating organizations</a:t>
            </a:r>
          </a:p>
          <a:p>
            <a:pPr lvl="1"/>
            <a:r>
              <a:rPr lang="en-US" dirty="0"/>
              <a:t>It is not necessary for each detailed event to generate responses from all </a:t>
            </a:r>
            <a:r>
              <a:rPr lang="en-US" dirty="0" smtClean="0"/>
              <a:t>players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29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85568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8: Prepare </a:t>
            </a:r>
            <a:r>
              <a:rPr lang="en-US" dirty="0" smtClean="0"/>
              <a:t>Injects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Injects are used to communicate detailed events to exercise </a:t>
            </a:r>
            <a:r>
              <a:rPr lang="en-US" dirty="0" smtClean="0"/>
              <a:t>participants</a:t>
            </a:r>
          </a:p>
          <a:p>
            <a:r>
              <a:rPr lang="en-US" dirty="0" smtClean="0"/>
              <a:t>Characteristics</a:t>
            </a:r>
            <a:endParaRPr lang="en-US" dirty="0"/>
          </a:p>
          <a:p>
            <a:pPr lvl="1"/>
            <a:r>
              <a:rPr lang="en-US" dirty="0" smtClean="0"/>
              <a:t>Purpose: Evoke </a:t>
            </a:r>
            <a:r>
              <a:rPr lang="en-US" dirty="0"/>
              <a:t>a response (decision or action) to meet objectives</a:t>
            </a:r>
          </a:p>
          <a:p>
            <a:pPr lvl="1"/>
            <a:r>
              <a:rPr lang="en-US" dirty="0" smtClean="0"/>
              <a:t>Transmission: Phone</a:t>
            </a:r>
            <a:r>
              <a:rPr lang="en-US" dirty="0"/>
              <a:t>, </a:t>
            </a:r>
            <a:r>
              <a:rPr lang="en-US" dirty="0" smtClean="0"/>
              <a:t>radio</a:t>
            </a:r>
            <a:r>
              <a:rPr lang="en-US" dirty="0"/>
              <a:t>, note, fax, in </a:t>
            </a:r>
            <a:r>
              <a:rPr lang="en-US" dirty="0" smtClean="0"/>
              <a:t>person, etc.</a:t>
            </a:r>
            <a:endParaRPr lang="en-US" dirty="0"/>
          </a:p>
          <a:p>
            <a:pPr lvl="1"/>
            <a:r>
              <a:rPr lang="en-US" dirty="0" smtClean="0"/>
              <a:t>Credibility: Must </a:t>
            </a:r>
            <a:r>
              <a:rPr lang="en-US" dirty="0"/>
              <a:t>come from credible </a:t>
            </a:r>
            <a:r>
              <a:rPr lang="en-US" dirty="0" smtClean="0"/>
              <a:t>source</a:t>
            </a:r>
            <a:r>
              <a:rPr lang="en-US" dirty="0"/>
              <a:t>, through credible </a:t>
            </a:r>
            <a:r>
              <a:rPr lang="en-US" dirty="0" smtClean="0"/>
              <a:t>channels</a:t>
            </a:r>
          </a:p>
          <a:p>
            <a:r>
              <a:rPr lang="en-US" dirty="0" smtClean="0"/>
              <a:t>Sample injects provided in </a:t>
            </a:r>
            <a:r>
              <a:rPr lang="en-US" dirty="0"/>
              <a:t>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30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96094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Injects, </a:t>
            </a:r>
            <a:r>
              <a:rPr lang="en-US" dirty="0" smtClean="0"/>
              <a:t>Events, </a:t>
            </a:r>
            <a:r>
              <a:rPr lang="en-US" dirty="0"/>
              <a:t>and 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Injects and events </a:t>
            </a:r>
            <a:endParaRPr lang="en-US" dirty="0" smtClean="0"/>
          </a:p>
          <a:p>
            <a:pPr lvl="1"/>
            <a:r>
              <a:rPr lang="en-US" dirty="0" smtClean="0"/>
              <a:t>One inject </a:t>
            </a:r>
            <a:r>
              <a:rPr lang="en-US" dirty="0"/>
              <a:t>may represent </a:t>
            </a:r>
            <a:r>
              <a:rPr lang="en-US" dirty="0" smtClean="0"/>
              <a:t>one </a:t>
            </a:r>
            <a:r>
              <a:rPr lang="en-US" dirty="0"/>
              <a:t>event, or several </a:t>
            </a:r>
            <a:r>
              <a:rPr lang="en-US" dirty="0" smtClean="0"/>
              <a:t>injects </a:t>
            </a:r>
            <a:r>
              <a:rPr lang="en-US" dirty="0"/>
              <a:t>may be needed to notify </a:t>
            </a:r>
            <a:r>
              <a:rPr lang="en-US" dirty="0" smtClean="0"/>
              <a:t>participants </a:t>
            </a:r>
            <a:r>
              <a:rPr lang="en-US" dirty="0"/>
              <a:t>of the </a:t>
            </a:r>
            <a:r>
              <a:rPr lang="en-US" dirty="0" smtClean="0"/>
              <a:t>event</a:t>
            </a:r>
            <a:endParaRPr lang="en-US" dirty="0"/>
          </a:p>
          <a:p>
            <a:r>
              <a:rPr lang="en-US" dirty="0"/>
              <a:t>Injects and expected actions </a:t>
            </a:r>
            <a:endParaRPr lang="en-US" dirty="0" smtClean="0"/>
          </a:p>
          <a:p>
            <a:pPr lvl="1"/>
            <a:r>
              <a:rPr lang="en-US" dirty="0" smtClean="0"/>
              <a:t>Each inject </a:t>
            </a:r>
            <a:r>
              <a:rPr lang="en-US" dirty="0"/>
              <a:t>is designed to generate one or more expected </a:t>
            </a:r>
            <a:r>
              <a:rPr lang="en-US" dirty="0" smtClean="0"/>
              <a:t>actions </a:t>
            </a:r>
          </a:p>
          <a:p>
            <a:r>
              <a:rPr lang="en-US" dirty="0" smtClean="0"/>
              <a:t>Examples of </a:t>
            </a:r>
            <a:r>
              <a:rPr lang="en-US" dirty="0"/>
              <a:t>injects that could achieve the expected </a:t>
            </a:r>
            <a:r>
              <a:rPr lang="en-US" dirty="0" smtClean="0"/>
              <a:t>actions in PG</a:t>
            </a:r>
          </a:p>
          <a:p>
            <a:r>
              <a:rPr lang="en-US" dirty="0" smtClean="0"/>
              <a:t>Sample inject planning sheet in 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31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62519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Inject </a:t>
            </a:r>
            <a:r>
              <a:rPr lang="en-US" dirty="0"/>
              <a:t>Variables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67600" y="1981200"/>
            <a:ext cx="1219200" cy="37338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i="1" dirty="0"/>
              <a:t>Who sends what to whom, how, with what effect</a:t>
            </a:r>
            <a:r>
              <a:rPr lang="en-US" sz="2400" i="1" dirty="0" smtClean="0"/>
              <a:t>?</a:t>
            </a:r>
            <a:endParaRPr lang="en-US" sz="2400" i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32</a:t>
            </a:fld>
            <a:endParaRPr lang="en-US" dirty="0" smtClean="0"/>
          </a:p>
        </p:txBody>
      </p:sp>
      <p:pic>
        <p:nvPicPr>
          <p:cNvPr id="9" name="Picture 8" descr="A two-column chart depicting the different message variable.&#10;The message source is the who.&#10;The recipient is the to whom.&#10;The transmission method is the how.&#10;The message content is the what.&#10;These variables influence the action taken, which leads to an effect.&#10;" title="Graphic: Message Variable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11080"/>
            <a:ext cx="6653308" cy="430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440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Inject </a:t>
            </a:r>
            <a:r>
              <a:rPr lang="en-US" dirty="0"/>
              <a:t>Format</a:t>
            </a:r>
          </a:p>
        </p:txBody>
      </p:sp>
      <p:pic>
        <p:nvPicPr>
          <p:cNvPr id="21" name="Content Placeholder 20" descr="Graphic snapshot of an Emergency Exercise Message, with the following fields to be filled in:&#10;&#10;To; Method; From; Number; Time; Content; and Action Taken" title="Graphic: Message Format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850" y="1447800"/>
            <a:ext cx="4686300" cy="41910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33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03916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Composing </a:t>
            </a:r>
            <a:r>
              <a:rPr lang="en-US" dirty="0" smtClean="0"/>
              <a:t>an Inject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300"/>
              </a:spcBef>
            </a:pPr>
            <a:r>
              <a:rPr lang="en-US" dirty="0" smtClean="0"/>
              <a:t>Injects should </a:t>
            </a:r>
            <a:r>
              <a:rPr lang="en-US" dirty="0"/>
              <a:t>be developed by subject matter experts</a:t>
            </a:r>
            <a:endParaRPr lang="en-US" dirty="0" smtClean="0"/>
          </a:p>
          <a:p>
            <a:pPr>
              <a:spcBef>
                <a:spcPts val="300"/>
              </a:spcBef>
            </a:pPr>
            <a:r>
              <a:rPr lang="en-US" dirty="0" smtClean="0"/>
              <a:t>The starting point is the expected </a:t>
            </a:r>
            <a:r>
              <a:rPr lang="en-US" dirty="0"/>
              <a:t>action</a:t>
            </a:r>
          </a:p>
          <a:p>
            <a:pPr>
              <a:spcBef>
                <a:spcPts val="300"/>
              </a:spcBef>
            </a:pPr>
            <a:r>
              <a:rPr lang="en-US" dirty="0" smtClean="0"/>
              <a:t>Decide</a:t>
            </a:r>
            <a:r>
              <a:rPr lang="en-US" dirty="0"/>
              <a:t>: </a:t>
            </a:r>
          </a:p>
          <a:p>
            <a:pPr lvl="1">
              <a:spcBef>
                <a:spcPts val="300"/>
              </a:spcBef>
            </a:pPr>
            <a:r>
              <a:rPr lang="en-US" dirty="0"/>
              <a:t>What </a:t>
            </a:r>
            <a:r>
              <a:rPr lang="en-US" dirty="0" smtClean="0"/>
              <a:t>should the inject say? What would provide the desired expected </a:t>
            </a:r>
            <a:r>
              <a:rPr lang="en-US" dirty="0"/>
              <a:t>action? </a:t>
            </a:r>
          </a:p>
          <a:p>
            <a:pPr lvl="1">
              <a:spcBef>
                <a:spcPts val="300"/>
              </a:spcBef>
            </a:pPr>
            <a:r>
              <a:rPr lang="en-US" dirty="0"/>
              <a:t>Who will send it? </a:t>
            </a:r>
            <a:endParaRPr lang="en-US" dirty="0" smtClean="0"/>
          </a:p>
          <a:p>
            <a:pPr lvl="1">
              <a:spcBef>
                <a:spcPts val="300"/>
              </a:spcBef>
            </a:pPr>
            <a:r>
              <a:rPr lang="en-US" dirty="0" smtClean="0"/>
              <a:t>How </a:t>
            </a:r>
            <a:r>
              <a:rPr lang="en-US" dirty="0"/>
              <a:t>will the inject be transmitted?</a:t>
            </a:r>
          </a:p>
          <a:p>
            <a:pPr lvl="1">
              <a:spcBef>
                <a:spcPts val="300"/>
              </a:spcBef>
            </a:pPr>
            <a:r>
              <a:rPr lang="en-US" dirty="0" smtClean="0"/>
              <a:t>Who </a:t>
            </a:r>
            <a:r>
              <a:rPr lang="en-US" dirty="0"/>
              <a:t>will receive it? </a:t>
            </a:r>
          </a:p>
          <a:p>
            <a:pPr lvl="1">
              <a:spcBef>
                <a:spcPts val="300"/>
              </a:spcBef>
            </a:pPr>
            <a:r>
              <a:rPr lang="en-US" dirty="0" smtClean="0"/>
              <a:t>Does it provide all of the necessary information?</a:t>
            </a:r>
            <a:endParaRPr lang="en-US" dirty="0"/>
          </a:p>
          <a:p>
            <a:pPr>
              <a:spcBef>
                <a:spcPts val="300"/>
              </a:spcBef>
            </a:pPr>
            <a:r>
              <a:rPr lang="en-US" dirty="0" smtClean="0"/>
              <a:t>Keep it realistic!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34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896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Pulling It </a:t>
            </a:r>
            <a:r>
              <a:rPr lang="en-US" dirty="0"/>
              <a:t>Together: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 </a:t>
            </a:r>
            <a:r>
              <a:rPr lang="en-US" dirty="0"/>
              <a:t>Master Scenario of Events </a:t>
            </a:r>
            <a:r>
              <a:rPr lang="en-US" dirty="0" smtClean="0"/>
              <a:t>List (MSEL)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/>
              <a:t>chronological listing of scripted events and injects that generate activity in specific functional areas in support of exercise objectives</a:t>
            </a:r>
            <a:endParaRPr lang="en-US" dirty="0" smtClean="0"/>
          </a:p>
          <a:p>
            <a:pPr lvl="1"/>
            <a:r>
              <a:rPr lang="en-US" dirty="0" smtClean="0"/>
              <a:t>Provides </a:t>
            </a:r>
            <a:r>
              <a:rPr lang="en-US" dirty="0"/>
              <a:t>the framework for monitoring and managing the flow of exercise </a:t>
            </a:r>
            <a:r>
              <a:rPr lang="en-US" dirty="0" smtClean="0"/>
              <a:t>activities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primary document used by Controllers to manage the </a:t>
            </a:r>
            <a:r>
              <a:rPr lang="en-US" dirty="0" smtClean="0"/>
              <a:t>exercise</a:t>
            </a:r>
          </a:p>
          <a:p>
            <a:r>
              <a:rPr lang="en-US" dirty="0" smtClean="0"/>
              <a:t>Not </a:t>
            </a:r>
            <a:r>
              <a:rPr lang="en-US" dirty="0"/>
              <a:t>utilized for discussion-based </a:t>
            </a:r>
            <a:r>
              <a:rPr lang="en-US" dirty="0" smtClean="0"/>
              <a:t>exercises</a:t>
            </a:r>
          </a:p>
          <a:p>
            <a:r>
              <a:rPr lang="en-US" dirty="0" smtClean="0"/>
              <a:t>Can </a:t>
            </a:r>
            <a:r>
              <a:rPr lang="en-US" dirty="0"/>
              <a:t>be used for drills if the exercise planning team determines it to be </a:t>
            </a:r>
            <a:r>
              <a:rPr lang="en-US" dirty="0" smtClean="0"/>
              <a:t>appropriate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35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80571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MSEL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MSEL </a:t>
            </a:r>
            <a:r>
              <a:rPr lang="en-US" dirty="0"/>
              <a:t>development process is </a:t>
            </a:r>
            <a:r>
              <a:rPr lang="en-US" dirty="0" smtClean="0"/>
              <a:t>simple—use </a:t>
            </a:r>
            <a:r>
              <a:rPr lang="en-US" dirty="0"/>
              <a:t>the </a:t>
            </a:r>
            <a:r>
              <a:rPr lang="en-US" dirty="0" smtClean="0"/>
              <a:t>Eight Exercise Design Steps</a:t>
            </a:r>
          </a:p>
          <a:p>
            <a:r>
              <a:rPr lang="en-US" dirty="0"/>
              <a:t>There is no standard MSEL </a:t>
            </a:r>
            <a:r>
              <a:rPr lang="en-US" dirty="0" smtClean="0"/>
              <a:t>format</a:t>
            </a:r>
          </a:p>
          <a:p>
            <a:pPr lvl="1"/>
            <a:r>
              <a:rPr lang="en-US" dirty="0" smtClean="0"/>
              <a:t>Format depends </a:t>
            </a:r>
            <a:r>
              <a:rPr lang="en-US" dirty="0"/>
              <a:t>on the scale and scope of the </a:t>
            </a:r>
            <a:r>
              <a:rPr lang="en-US" dirty="0" smtClean="0"/>
              <a:t>exercise</a:t>
            </a:r>
          </a:p>
          <a:p>
            <a:r>
              <a:rPr lang="en-US" dirty="0" smtClean="0"/>
              <a:t>Example of MSEL format </a:t>
            </a:r>
            <a:r>
              <a:rPr lang="en-US" dirty="0"/>
              <a:t>in </a:t>
            </a:r>
            <a:r>
              <a:rPr lang="en-US" dirty="0" smtClean="0"/>
              <a:t>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36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11945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MSEL Development (</a:t>
            </a:r>
            <a:r>
              <a:rPr lang="en-US" dirty="0"/>
              <a:t>cont’d</a:t>
            </a:r>
            <a:r>
              <a:rPr lang="en-US" dirty="0" smtClean="0"/>
              <a:t>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4114800" cy="4191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In the MSEL format example, notice the column for delivery time, and notice that </a:t>
            </a:r>
            <a:r>
              <a:rPr lang="en-US" dirty="0" smtClean="0"/>
              <a:t>it was </a:t>
            </a:r>
            <a:r>
              <a:rPr lang="en-US" dirty="0"/>
              <a:t>left </a:t>
            </a:r>
            <a:r>
              <a:rPr lang="en-US" dirty="0" smtClean="0"/>
              <a:t>blank</a:t>
            </a:r>
            <a:r>
              <a:rPr lang="en-US" dirty="0"/>
              <a:t>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What </a:t>
            </a:r>
            <a:r>
              <a:rPr lang="en-US" dirty="0"/>
              <a:t>are your thoughts for including times in a MSEL?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37</a:t>
            </a:fld>
            <a:endParaRPr lang="en-US" dirty="0" smtClean="0"/>
          </a:p>
        </p:txBody>
      </p:sp>
      <p:grpSp>
        <p:nvGrpSpPr>
          <p:cNvPr id="5" name="Group 4"/>
          <p:cNvGrpSpPr/>
          <p:nvPr/>
        </p:nvGrpSpPr>
        <p:grpSpPr>
          <a:xfrm>
            <a:off x="5334000" y="1866900"/>
            <a:ext cx="3200400" cy="2171700"/>
            <a:chOff x="5334000" y="1866900"/>
            <a:chExt cx="3200400" cy="2171700"/>
          </a:xfrm>
        </p:grpSpPr>
        <p:sp>
          <p:nvSpPr>
            <p:cNvPr id="6" name="Oval Callout 5"/>
            <p:cNvSpPr/>
            <p:nvPr/>
          </p:nvSpPr>
          <p:spPr bwMode="auto">
            <a:xfrm>
              <a:off x="5334000" y="1866900"/>
              <a:ext cx="3048000" cy="2171700"/>
            </a:xfrm>
            <a:prstGeom prst="wedgeEllipseCallout">
              <a:avLst/>
            </a:prstGeom>
            <a:gradFill flip="none" rotWithShape="1">
              <a:gsLst>
                <a:gs pos="0">
                  <a:srgbClr val="123C66">
                    <a:tint val="66000"/>
                    <a:satMod val="160000"/>
                  </a:srgbClr>
                </a:gs>
                <a:gs pos="50000">
                  <a:srgbClr val="123C66">
                    <a:tint val="44500"/>
                    <a:satMod val="160000"/>
                  </a:srgbClr>
                </a:gs>
                <a:gs pos="100000">
                  <a:srgbClr val="123C66">
                    <a:tint val="23500"/>
                    <a:satMod val="160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57150" cap="flat" cmpd="sng" algn="ctr">
              <a:solidFill>
                <a:schemeClr val="accent4">
                  <a:lumMod val="95000"/>
                  <a:lumOff val="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791200" y="2660362"/>
              <a:ext cx="2743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+mj-lt"/>
                </a:rPr>
                <a:t>Discussion…</a:t>
              </a:r>
              <a:endParaRPr lang="en-US" sz="32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0577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MSEL </a:t>
            </a:r>
            <a:r>
              <a:rPr lang="en-US" dirty="0" smtClean="0"/>
              <a:t>Development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MSEL events:</a:t>
            </a:r>
          </a:p>
          <a:p>
            <a:pPr lvl="1"/>
            <a:r>
              <a:rPr lang="en-US" dirty="0"/>
              <a:t>Contextual injects</a:t>
            </a:r>
          </a:p>
          <a:p>
            <a:pPr lvl="1"/>
            <a:r>
              <a:rPr lang="en-US" dirty="0"/>
              <a:t>Expected action events (milestones)</a:t>
            </a:r>
          </a:p>
          <a:p>
            <a:pPr lvl="1"/>
            <a:r>
              <a:rPr lang="en-US" dirty="0"/>
              <a:t>Contingency injects</a:t>
            </a:r>
          </a:p>
          <a:p>
            <a:r>
              <a:rPr lang="en-US" dirty="0"/>
              <a:t>MSEL types</a:t>
            </a:r>
          </a:p>
          <a:p>
            <a:pPr lvl="1"/>
            <a:r>
              <a:rPr lang="en-US" dirty="0"/>
              <a:t>Short: Inject, delivery time, short description, identifies responsible controller, and recipient player</a:t>
            </a:r>
          </a:p>
          <a:p>
            <a:pPr lvl="1"/>
            <a:r>
              <a:rPr lang="en-US" dirty="0"/>
              <a:t>Long: Detailed description, exact quotes and formats for inject, and includes description of expected action.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38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07520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MSEL Development (</a:t>
            </a:r>
            <a:r>
              <a:rPr lang="en-US" dirty="0"/>
              <a:t>cont’d</a:t>
            </a:r>
            <a:r>
              <a:rPr lang="en-US" dirty="0" smtClean="0"/>
              <a:t>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4114800" cy="4191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How do you develop your MSEL document in your jurisdiction?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39</a:t>
            </a:fld>
            <a:endParaRPr lang="en-US" dirty="0" smtClean="0"/>
          </a:p>
        </p:txBody>
      </p:sp>
      <p:grpSp>
        <p:nvGrpSpPr>
          <p:cNvPr id="5" name="Group 4"/>
          <p:cNvGrpSpPr/>
          <p:nvPr/>
        </p:nvGrpSpPr>
        <p:grpSpPr>
          <a:xfrm>
            <a:off x="5334000" y="1866900"/>
            <a:ext cx="3200400" cy="2171700"/>
            <a:chOff x="5334000" y="1866900"/>
            <a:chExt cx="3200400" cy="2171700"/>
          </a:xfrm>
        </p:grpSpPr>
        <p:sp>
          <p:nvSpPr>
            <p:cNvPr id="6" name="Oval Callout 5"/>
            <p:cNvSpPr/>
            <p:nvPr/>
          </p:nvSpPr>
          <p:spPr bwMode="auto">
            <a:xfrm>
              <a:off x="5334000" y="1866900"/>
              <a:ext cx="3048000" cy="2171700"/>
            </a:xfrm>
            <a:prstGeom prst="wedgeEllipseCallout">
              <a:avLst/>
            </a:prstGeom>
            <a:gradFill flip="none" rotWithShape="1">
              <a:gsLst>
                <a:gs pos="0">
                  <a:srgbClr val="123C66">
                    <a:tint val="66000"/>
                    <a:satMod val="160000"/>
                  </a:srgbClr>
                </a:gs>
                <a:gs pos="50000">
                  <a:srgbClr val="123C66">
                    <a:tint val="44500"/>
                    <a:satMod val="160000"/>
                  </a:srgbClr>
                </a:gs>
                <a:gs pos="100000">
                  <a:srgbClr val="123C66">
                    <a:tint val="23500"/>
                    <a:satMod val="160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57150" cap="flat" cmpd="sng" algn="ctr">
              <a:solidFill>
                <a:schemeClr val="accent4">
                  <a:lumMod val="95000"/>
                  <a:lumOff val="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791200" y="2660362"/>
              <a:ext cx="2743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+mj-lt"/>
                </a:rPr>
                <a:t>Discussion…</a:t>
              </a:r>
              <a:endParaRPr lang="en-US" sz="32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9127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MSEL </a:t>
            </a:r>
            <a:r>
              <a:rPr lang="en-US" dirty="0" smtClean="0"/>
              <a:t>Development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Review capabilities </a:t>
            </a:r>
          </a:p>
          <a:p>
            <a:r>
              <a:rPr lang="en-US" dirty="0"/>
              <a:t>Identify chronology of key actions </a:t>
            </a:r>
          </a:p>
          <a:p>
            <a:r>
              <a:rPr lang="en-US" dirty="0"/>
              <a:t>Anticipate Player actions</a:t>
            </a:r>
          </a:p>
          <a:p>
            <a:r>
              <a:rPr lang="en-US" dirty="0"/>
              <a:t>Identify information resources </a:t>
            </a:r>
          </a:p>
          <a:p>
            <a:r>
              <a:rPr lang="en-US" dirty="0"/>
              <a:t>Compile all MSEL events into single list</a:t>
            </a:r>
          </a:p>
          <a:p>
            <a:r>
              <a:rPr lang="en-US" dirty="0"/>
              <a:t>Refine selected MSEL events; create detailed long version.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40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89792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MSEL </a:t>
            </a:r>
            <a:r>
              <a:rPr lang="en-US" dirty="0" smtClean="0"/>
              <a:t>Development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Different ways to develop a MSEL:</a:t>
            </a:r>
          </a:p>
          <a:p>
            <a:r>
              <a:rPr lang="en-US" dirty="0"/>
              <a:t>Chronological</a:t>
            </a:r>
          </a:p>
          <a:p>
            <a:r>
              <a:rPr lang="en-US" dirty="0"/>
              <a:t>Threads</a:t>
            </a:r>
          </a:p>
          <a:p>
            <a:r>
              <a:rPr lang="en-US" dirty="0"/>
              <a:t>“Sticky Note” Method taught in HSEEP (Timeline Development)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41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57599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MSEL </a:t>
            </a:r>
            <a:r>
              <a:rPr lang="en-US" dirty="0" smtClean="0"/>
              <a:t>“Timeline” Development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42</a:t>
            </a:fld>
            <a:endParaRPr lang="en-US" dirty="0" smtClean="0"/>
          </a:p>
        </p:txBody>
      </p:sp>
      <p:pic>
        <p:nvPicPr>
          <p:cNvPr id="6" name="Picture 5" descr="Example of timeline development using sticky notes on a wall or table" title="Example of timeline development using sticky notes on a wall or table"/>
          <p:cNvPicPr>
            <a:picLocks noGrp="1"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35016" y="1447800"/>
            <a:ext cx="5673968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5084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MSEL Best Practices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Review scenario and exercise objectives</a:t>
            </a:r>
          </a:p>
          <a:p>
            <a:pPr lvl="1"/>
            <a:r>
              <a:rPr lang="en-US" dirty="0" smtClean="0"/>
              <a:t>Identify chronology of major/detailed events </a:t>
            </a:r>
          </a:p>
          <a:p>
            <a:pPr lvl="1"/>
            <a:r>
              <a:rPr lang="en-US" dirty="0" smtClean="0"/>
              <a:t>Develop a timeline of anticipated player actions</a:t>
            </a:r>
          </a:p>
          <a:p>
            <a:pPr lvl="1"/>
            <a:r>
              <a:rPr lang="en-US" dirty="0"/>
              <a:t>Every </a:t>
            </a:r>
            <a:r>
              <a:rPr lang="en-US" dirty="0" smtClean="0"/>
              <a:t>agency/organization </a:t>
            </a:r>
            <a:r>
              <a:rPr lang="en-US" dirty="0"/>
              <a:t>will not necessarily have a role in every major and detailed event</a:t>
            </a:r>
          </a:p>
          <a:p>
            <a:pPr lvl="1"/>
            <a:r>
              <a:rPr lang="en-US" dirty="0" smtClean="0"/>
              <a:t>Identify chronology of key actions </a:t>
            </a:r>
          </a:p>
          <a:p>
            <a:pPr lvl="1"/>
            <a:r>
              <a:rPr lang="en-US" dirty="0" smtClean="0"/>
              <a:t>Use an electronic MSEL program</a:t>
            </a:r>
          </a:p>
          <a:p>
            <a:pPr lvl="1"/>
            <a:r>
              <a:rPr lang="en-US" dirty="0" smtClean="0"/>
              <a:t>Compile all MSEL events into a single list </a:t>
            </a:r>
          </a:p>
          <a:p>
            <a:pPr lvl="1"/>
            <a:r>
              <a:rPr lang="en-US" dirty="0" smtClean="0"/>
              <a:t>Ensure no injects go to non-participants</a:t>
            </a:r>
          </a:p>
          <a:p>
            <a:pPr lvl="1"/>
            <a:r>
              <a:rPr lang="en-US" dirty="0" smtClean="0"/>
              <a:t>Refine selected MSEL events </a:t>
            </a:r>
          </a:p>
          <a:p>
            <a:pPr lvl="1"/>
            <a:r>
              <a:rPr lang="en-US" dirty="0" smtClean="0"/>
              <a:t>DO NOT show MSEL to participants!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43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01362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MSEL Best </a:t>
            </a:r>
            <a:r>
              <a:rPr lang="en-US" dirty="0" smtClean="0"/>
              <a:t>Practices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4114800" cy="4191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Share your best practices for developing a </a:t>
            </a:r>
            <a:r>
              <a:rPr lang="en-US" dirty="0" smtClean="0"/>
              <a:t>MSEL:  </a:t>
            </a:r>
          </a:p>
          <a:p>
            <a:pPr lvl="1"/>
            <a:r>
              <a:rPr lang="en-US" dirty="0" smtClean="0"/>
              <a:t>What </a:t>
            </a:r>
            <a:r>
              <a:rPr lang="en-US" dirty="0"/>
              <a:t>works for you?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44</a:t>
            </a:fld>
            <a:endParaRPr lang="en-US" dirty="0" smtClean="0"/>
          </a:p>
        </p:txBody>
      </p:sp>
      <p:grpSp>
        <p:nvGrpSpPr>
          <p:cNvPr id="5" name="Group 4"/>
          <p:cNvGrpSpPr/>
          <p:nvPr/>
        </p:nvGrpSpPr>
        <p:grpSpPr>
          <a:xfrm>
            <a:off x="5334000" y="1866900"/>
            <a:ext cx="3200400" cy="2171700"/>
            <a:chOff x="5334000" y="1866900"/>
            <a:chExt cx="3200400" cy="2171700"/>
          </a:xfrm>
        </p:grpSpPr>
        <p:sp>
          <p:nvSpPr>
            <p:cNvPr id="6" name="Oval Callout 5"/>
            <p:cNvSpPr/>
            <p:nvPr/>
          </p:nvSpPr>
          <p:spPr bwMode="auto">
            <a:xfrm>
              <a:off x="5334000" y="1866900"/>
              <a:ext cx="3048000" cy="2171700"/>
            </a:xfrm>
            <a:prstGeom prst="wedgeEllipseCallout">
              <a:avLst/>
            </a:prstGeom>
            <a:gradFill flip="none" rotWithShape="1">
              <a:gsLst>
                <a:gs pos="0">
                  <a:srgbClr val="123C66">
                    <a:tint val="66000"/>
                    <a:satMod val="160000"/>
                  </a:srgbClr>
                </a:gs>
                <a:gs pos="50000">
                  <a:srgbClr val="123C66">
                    <a:tint val="44500"/>
                    <a:satMod val="160000"/>
                  </a:srgbClr>
                </a:gs>
                <a:gs pos="100000">
                  <a:srgbClr val="123C66">
                    <a:tint val="23500"/>
                    <a:satMod val="160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57150" cap="flat" cmpd="sng" algn="ctr">
              <a:solidFill>
                <a:schemeClr val="accent4">
                  <a:lumMod val="95000"/>
                  <a:lumOff val="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791200" y="2660362"/>
              <a:ext cx="2743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+mj-lt"/>
                </a:rPr>
                <a:t>Discussion…</a:t>
              </a:r>
              <a:endParaRPr lang="en-US" sz="32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9533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MSEL Injects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191000"/>
          </a:xfrm>
        </p:spPr>
        <p:txBody>
          <a:bodyPr/>
          <a:lstStyle/>
          <a:p>
            <a:r>
              <a:rPr lang="en-US" dirty="0"/>
              <a:t>MSEL injects </a:t>
            </a:r>
            <a:r>
              <a:rPr lang="en-US" dirty="0" smtClean="0"/>
              <a:t>are representative </a:t>
            </a:r>
            <a:r>
              <a:rPr lang="en-US" dirty="0"/>
              <a:t>actions and scenario elements that drive </a:t>
            </a:r>
            <a:r>
              <a:rPr lang="en-US" dirty="0" smtClean="0"/>
              <a:t>exercise play</a:t>
            </a:r>
            <a:endParaRPr lang="en-US" dirty="0"/>
          </a:p>
          <a:p>
            <a:r>
              <a:rPr lang="en-US" dirty="0" smtClean="0"/>
              <a:t>They </a:t>
            </a:r>
            <a:r>
              <a:rPr lang="en-US" dirty="0"/>
              <a:t>do three </a:t>
            </a:r>
            <a:r>
              <a:rPr lang="en-US" dirty="0" smtClean="0"/>
              <a:t>things:</a:t>
            </a:r>
          </a:p>
          <a:p>
            <a:pPr lvl="1"/>
            <a:r>
              <a:rPr lang="en-US" dirty="0" smtClean="0"/>
              <a:t>Link </a:t>
            </a:r>
            <a:r>
              <a:rPr lang="en-US" dirty="0"/>
              <a:t>simulation to action</a:t>
            </a:r>
          </a:p>
          <a:p>
            <a:pPr lvl="1"/>
            <a:r>
              <a:rPr lang="en-US" dirty="0" smtClean="0"/>
              <a:t>Enhance </a:t>
            </a:r>
            <a:r>
              <a:rPr lang="en-US" dirty="0"/>
              <a:t>exercise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experiences </a:t>
            </a:r>
            <a:r>
              <a:rPr lang="en-US" dirty="0"/>
              <a:t>for players</a:t>
            </a:r>
          </a:p>
          <a:p>
            <a:pPr lvl="1"/>
            <a:r>
              <a:rPr lang="en-US" dirty="0" smtClean="0"/>
              <a:t>Reflect an </a:t>
            </a:r>
            <a:r>
              <a:rPr lang="en-US" dirty="0"/>
              <a:t>incident or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activity </a:t>
            </a:r>
            <a:r>
              <a:rPr lang="en-US" dirty="0"/>
              <a:t>that will prompt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players </a:t>
            </a:r>
            <a:r>
              <a:rPr lang="en-US" dirty="0"/>
              <a:t>to implement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 policy </a:t>
            </a:r>
            <a:r>
              <a:rPr lang="en-US" dirty="0"/>
              <a:t>or procedure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being tested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  <p:pic>
        <p:nvPicPr>
          <p:cNvPr id="7" name="Picture 6" descr="A fireman takes part in a fulle-scale exercise." title="Full-Scale Exercise"/>
          <p:cNvPicPr>
            <a:picLocks noChangeAspect="1" noChangeArrowheads="1"/>
          </p:cNvPicPr>
          <p:nvPr/>
        </p:nvPicPr>
        <p:blipFill>
          <a:blip r:embed="rId2" cstate="print"/>
          <a:srcRect l="28799" t="27200" r="11700" b="8000"/>
          <a:stretch>
            <a:fillRect/>
          </a:stretch>
        </p:blipFill>
        <p:spPr bwMode="auto">
          <a:xfrm>
            <a:off x="5220367" y="2590800"/>
            <a:ext cx="3311499" cy="2705100"/>
          </a:xfrm>
          <a:prstGeom prst="rect">
            <a:avLst/>
          </a:prstGeom>
          <a:noFill/>
          <a:ln w="76200" cap="flat">
            <a:solidFill>
              <a:schemeClr val="bg1"/>
            </a:solidFill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8" name="TextBox 7"/>
          <p:cNvSpPr txBox="1"/>
          <p:nvPr/>
        </p:nvSpPr>
        <p:spPr>
          <a:xfrm>
            <a:off x="4800600" y="5411628"/>
            <a:ext cx="37312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/>
              <a:t>FEMA News Photo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472428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Inject </a:t>
            </a:r>
            <a:r>
              <a:rPr lang="en-US" dirty="0" smtClean="0"/>
              <a:t>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4419600" cy="4191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Each inject should </a:t>
            </a:r>
            <a:r>
              <a:rPr lang="en-US" dirty="0" smtClean="0"/>
              <a:t>specify: </a:t>
            </a:r>
          </a:p>
          <a:p>
            <a:pPr marL="742950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sz="1800" dirty="0" smtClean="0"/>
              <a:t>Designated </a:t>
            </a:r>
            <a:r>
              <a:rPr lang="en-US" sz="1800" dirty="0"/>
              <a:t>scenario time</a:t>
            </a:r>
          </a:p>
          <a:p>
            <a:pPr marL="742950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sz="1800" dirty="0"/>
              <a:t>Objective to be demonstrated</a:t>
            </a:r>
          </a:p>
          <a:p>
            <a:pPr marL="742950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sz="1800" dirty="0"/>
              <a:t>Controller responsible for delivering </a:t>
            </a:r>
            <a:r>
              <a:rPr lang="en-US" sz="1800" dirty="0" smtClean="0"/>
              <a:t>inject and input method</a:t>
            </a:r>
            <a:endParaRPr lang="en-US" sz="1800" dirty="0"/>
          </a:p>
          <a:p>
            <a:pPr marL="742950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sz="1800" dirty="0"/>
              <a:t>Intended player</a:t>
            </a:r>
          </a:p>
          <a:p>
            <a:pPr marL="742950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sz="1800" dirty="0"/>
              <a:t>Event description</a:t>
            </a:r>
          </a:p>
          <a:p>
            <a:pPr marL="742950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sz="1800" dirty="0"/>
              <a:t>Inject</a:t>
            </a:r>
          </a:p>
          <a:p>
            <a:pPr marL="742950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sz="1800" dirty="0"/>
              <a:t>Expected action (player response)</a:t>
            </a:r>
          </a:p>
          <a:p>
            <a:pPr marL="742950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sz="1800" dirty="0" smtClean="0"/>
              <a:t>Notes</a:t>
            </a:r>
          </a:p>
          <a:p>
            <a:pPr marL="0" indent="0">
              <a:spcBef>
                <a:spcPts val="0"/>
              </a:spcBef>
              <a:buNone/>
            </a:pPr>
            <a:endParaRPr lang="en-US" sz="22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smtClean="0"/>
              <a:t>Example provided in PG</a:t>
            </a: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  <p:pic>
        <p:nvPicPr>
          <p:cNvPr id="7" name="Picture 6" descr="Example of an inject form" title="Example of an inject form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3000" y="1786900"/>
            <a:ext cx="3809847" cy="339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363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Contingency </a:t>
            </a:r>
            <a:r>
              <a:rPr lang="en-US" dirty="0"/>
              <a:t>Injects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Players </a:t>
            </a:r>
            <a:r>
              <a:rPr lang="en-US" dirty="0"/>
              <a:t>do not always respond as you </a:t>
            </a:r>
            <a:r>
              <a:rPr lang="en-US" dirty="0" smtClean="0"/>
              <a:t>expect </a:t>
            </a:r>
          </a:p>
          <a:p>
            <a:r>
              <a:rPr lang="en-US" dirty="0" smtClean="0"/>
              <a:t>It may become </a:t>
            </a:r>
            <a:r>
              <a:rPr lang="en-US" dirty="0"/>
              <a:t>necessary for the controller and simulators to </a:t>
            </a:r>
            <a:r>
              <a:rPr lang="en-US" dirty="0" smtClean="0"/>
              <a:t>improvise injects</a:t>
            </a:r>
          </a:p>
          <a:p>
            <a:pPr lvl="1"/>
            <a:r>
              <a:rPr lang="en-US" dirty="0" smtClean="0"/>
              <a:t>Usually</a:t>
            </a:r>
            <a:r>
              <a:rPr lang="en-US" dirty="0"/>
              <a:t>, the </a:t>
            </a:r>
            <a:r>
              <a:rPr lang="en-US" dirty="0" smtClean="0"/>
              <a:t>Senior Controller will </a:t>
            </a:r>
            <a:r>
              <a:rPr lang="en-US" dirty="0"/>
              <a:t>decide on an appropriate </a:t>
            </a:r>
            <a:r>
              <a:rPr lang="en-US" dirty="0" smtClean="0"/>
              <a:t>response </a:t>
            </a:r>
          </a:p>
          <a:p>
            <a:pPr lvl="1"/>
            <a:r>
              <a:rPr lang="en-US" dirty="0" smtClean="0"/>
              <a:t>A contingency inject </a:t>
            </a:r>
            <a:r>
              <a:rPr lang="en-US" dirty="0"/>
              <a:t>should not impact future injects or other expected participant </a:t>
            </a:r>
            <a:r>
              <a:rPr lang="en-US" dirty="0" smtClean="0"/>
              <a:t>actions—it should move </a:t>
            </a:r>
            <a:r>
              <a:rPr lang="en-US" dirty="0"/>
              <a:t>play forward in a manner that will permit Evaluators to determine if tasks were completed successfully</a:t>
            </a:r>
          </a:p>
          <a:p>
            <a:pPr lvl="1"/>
            <a:r>
              <a:rPr lang="en-US" dirty="0" smtClean="0"/>
              <a:t>A contingency </a:t>
            </a:r>
            <a:r>
              <a:rPr lang="en-US" dirty="0"/>
              <a:t>inject should not be entered until </a:t>
            </a:r>
            <a:r>
              <a:rPr lang="en-US" dirty="0" smtClean="0"/>
              <a:t>approved </a:t>
            </a:r>
            <a:r>
              <a:rPr lang="en-US" dirty="0"/>
              <a:t>by the </a:t>
            </a:r>
            <a:r>
              <a:rPr lang="en-US" dirty="0" smtClean="0"/>
              <a:t>Senior Controller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47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58938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 vs. FSE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MSEL </a:t>
            </a:r>
            <a:r>
              <a:rPr lang="en-US" dirty="0" smtClean="0"/>
              <a:t>use during FE</a:t>
            </a:r>
          </a:p>
          <a:p>
            <a:pPr lvl="1"/>
            <a:r>
              <a:rPr lang="en-US" dirty="0" smtClean="0"/>
              <a:t>Monitors </a:t>
            </a:r>
            <a:r>
              <a:rPr lang="en-US" dirty="0"/>
              <a:t>the progress of the exercise to keep it on schedule and on </a:t>
            </a:r>
            <a:r>
              <a:rPr lang="en-US" dirty="0" smtClean="0"/>
              <a:t>track</a:t>
            </a:r>
          </a:p>
          <a:p>
            <a:pPr lvl="1"/>
            <a:r>
              <a:rPr lang="en-US" dirty="0" smtClean="0"/>
              <a:t>Drives participant play</a:t>
            </a:r>
            <a:endParaRPr lang="en-US" dirty="0"/>
          </a:p>
          <a:p>
            <a:r>
              <a:rPr lang="en-US" dirty="0" smtClean="0"/>
              <a:t>MSEL use during FSE</a:t>
            </a:r>
          </a:p>
          <a:p>
            <a:pPr lvl="1"/>
            <a:r>
              <a:rPr lang="en-US" dirty="0" smtClean="0"/>
              <a:t>Supplements </a:t>
            </a:r>
            <a:r>
              <a:rPr lang="en-US" dirty="0"/>
              <a:t>active </a:t>
            </a:r>
            <a:r>
              <a:rPr lang="en-US" dirty="0" smtClean="0"/>
              <a:t>play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48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21093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 </a:t>
            </a:r>
            <a:r>
              <a:rPr lang="en-US" dirty="0" smtClean="0"/>
              <a:t>#3: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FE Preparation: Expected Actions </a:t>
            </a:r>
            <a:br>
              <a:rPr lang="en-US" dirty="0" smtClean="0"/>
            </a:br>
            <a:r>
              <a:rPr lang="en-US" dirty="0" smtClean="0"/>
              <a:t>and Injects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516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#3: FE Preparation: </a:t>
            </a:r>
            <a:br>
              <a:rPr lang="en-US" dirty="0" smtClean="0"/>
            </a:br>
            <a:r>
              <a:rPr lang="en-US" dirty="0" smtClean="0"/>
              <a:t>Expected Actions and Injects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82000" cy="4191000"/>
          </a:xfrm>
        </p:spPr>
        <p:txBody>
          <a:bodyPr/>
          <a:lstStyle/>
          <a:p>
            <a:pPr marL="514350" indent="-514350">
              <a:spcBef>
                <a:spcPts val="600"/>
              </a:spcBef>
              <a:buSzPct val="100000"/>
              <a:buFont typeface="+mj-lt"/>
              <a:buAutoNum type="arabicPeriod"/>
            </a:pPr>
            <a:r>
              <a:rPr lang="en-US" dirty="0" smtClean="0"/>
              <a:t>Refer back to Activity </a:t>
            </a:r>
            <a:r>
              <a:rPr lang="en-US" dirty="0"/>
              <a:t>#1: FE Preparation </a:t>
            </a:r>
            <a:r>
              <a:rPr lang="en-US" dirty="0" smtClean="0"/>
              <a:t>Worksheet in your </a:t>
            </a:r>
            <a:r>
              <a:rPr lang="en-US" dirty="0"/>
              <a:t>PG</a:t>
            </a:r>
            <a:endParaRPr lang="en-US" dirty="0" smtClean="0"/>
          </a:p>
          <a:p>
            <a:pPr marL="514350" indent="-514350">
              <a:spcBef>
                <a:spcPts val="600"/>
              </a:spcBef>
              <a:buSzPct val="100000"/>
              <a:buFont typeface="+mj-lt"/>
              <a:buAutoNum type="arabicPeriod"/>
            </a:pPr>
            <a:r>
              <a:rPr lang="en-US" dirty="0" smtClean="0"/>
              <a:t>Complete </a:t>
            </a:r>
            <a:r>
              <a:rPr lang="en-US" dirty="0"/>
              <a:t>the </a:t>
            </a:r>
            <a:r>
              <a:rPr lang="en-US" dirty="0" smtClean="0"/>
              <a:t>Expected Actions and Injects rows:</a:t>
            </a:r>
          </a:p>
          <a:p>
            <a:pPr lvl="1">
              <a:buSzPct val="100000"/>
            </a:pPr>
            <a:r>
              <a:rPr lang="en-US" dirty="0" smtClean="0"/>
              <a:t>Write one expected action for each detailed event</a:t>
            </a:r>
          </a:p>
          <a:p>
            <a:pPr lvl="1">
              <a:buSzPct val="100000"/>
            </a:pPr>
            <a:r>
              <a:rPr lang="en-US" dirty="0" smtClean="0"/>
              <a:t>Write one inject for each expected action</a:t>
            </a:r>
          </a:p>
          <a:p>
            <a:pPr marL="514350" indent="-514350">
              <a:spcBef>
                <a:spcPts val="600"/>
              </a:spcBef>
              <a:buSzPct val="100000"/>
              <a:buFont typeface="+mj-lt"/>
              <a:buAutoNum type="arabicPeriod"/>
            </a:pPr>
            <a:r>
              <a:rPr lang="en-US" dirty="0" smtClean="0"/>
              <a:t>Work in your groups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52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#3: FE Preparation: </a:t>
            </a:r>
            <a:br>
              <a:rPr lang="en-US" dirty="0" smtClean="0"/>
            </a:br>
            <a:r>
              <a:rPr lang="en-US" dirty="0" smtClean="0"/>
              <a:t>Expected Actions and Injects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82000" cy="4191000"/>
          </a:xfrm>
        </p:spPr>
        <p:txBody>
          <a:bodyPr/>
          <a:lstStyle/>
          <a:p>
            <a:pPr marL="514350" indent="-514350">
              <a:spcBef>
                <a:spcPts val="600"/>
              </a:spcBef>
              <a:buSzPct val="100000"/>
              <a:buFont typeface="+mj-lt"/>
              <a:buAutoNum type="arabicPeriod" startAt="4"/>
            </a:pPr>
            <a:r>
              <a:rPr lang="en-US" dirty="0" smtClean="0"/>
              <a:t>Submit your expected actions and injects to your </a:t>
            </a:r>
            <a:r>
              <a:rPr lang="en-US" dirty="0"/>
              <a:t>group instructor for review and acceptance</a:t>
            </a:r>
            <a:endParaRPr lang="en-US" dirty="0" smtClean="0"/>
          </a:p>
          <a:p>
            <a:pPr marL="514350" indent="-514350">
              <a:spcBef>
                <a:spcPts val="600"/>
              </a:spcBef>
              <a:buSzPct val="100000"/>
              <a:buFont typeface="+mj-lt"/>
              <a:buAutoNum type="arabicPeriod" startAt="4"/>
            </a:pPr>
            <a:r>
              <a:rPr lang="en-US" dirty="0" smtClean="0"/>
              <a:t>You have 45 minutes to complete the activity</a:t>
            </a:r>
          </a:p>
          <a:p>
            <a:pPr lvl="1">
              <a:buSzPct val="100000"/>
            </a:pPr>
            <a:r>
              <a:rPr lang="en-US" dirty="0" smtClean="0"/>
              <a:t>Ensure your </a:t>
            </a:r>
            <a:r>
              <a:rPr lang="en-US" dirty="0"/>
              <a:t>expected actions </a:t>
            </a:r>
            <a:r>
              <a:rPr lang="en-US" dirty="0" smtClean="0"/>
              <a:t>and injects are </a:t>
            </a:r>
            <a:r>
              <a:rPr lang="en-US" dirty="0"/>
              <a:t>reviewed </a:t>
            </a:r>
            <a:r>
              <a:rPr lang="en-US" dirty="0" smtClean="0"/>
              <a:t>with enough </a:t>
            </a:r>
            <a:r>
              <a:rPr lang="en-US" dirty="0"/>
              <a:t>time to implement feedback </a:t>
            </a:r>
            <a:r>
              <a:rPr lang="en-US" dirty="0" smtClean="0"/>
              <a:t>and </a:t>
            </a:r>
            <a:r>
              <a:rPr lang="en-US" dirty="0"/>
              <a:t>get acceptance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614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Documentation for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Operations-Based </a:t>
            </a:r>
            <a:r>
              <a:rPr lang="en-US" dirty="0"/>
              <a:t>Exercises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4738494"/>
              </p:ext>
            </p:extLst>
          </p:nvPr>
        </p:nvGraphicFramePr>
        <p:xfrm>
          <a:off x="457200" y="1447802"/>
          <a:ext cx="8229600" cy="4190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411577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Document Title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F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Exercise Type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F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Distribution Audience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FF5"/>
                    </a:solidFill>
                  </a:tcPr>
                </a:tc>
              </a:tr>
              <a:tr h="58329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500" dirty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Exercise Plan (ExPlan)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500" dirty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Drill, FE, FSE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500" dirty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Players and Observers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8329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500" dirty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Controller and Evaluator (C/E) Handbook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500" dirty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Drill, FE, FSE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500" dirty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Controllers, Evaluators, and Simulators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8329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500" dirty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Master Scenario Events List (MSEL)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500" dirty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Drill, FE, FSE, Complex TTX (optional), Game (optional)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500" dirty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Controllers, Evaluators, and Simulators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6295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500" dirty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Extent of Play Agreement (XPA)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500" dirty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FE, FSE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500" dirty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Exercise Planning Team and participating agencies and organizations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8329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500" dirty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Exercise Evaluation Guides (EEGs)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500" dirty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Drill, FE, FSE, TTX, Game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500" dirty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Evaluators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8329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500" dirty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Participant Feedback Form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500" dirty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All exercises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500" dirty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All Participants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8807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Provides </a:t>
            </a:r>
            <a:r>
              <a:rPr lang="en-US" dirty="0"/>
              <a:t>a synopsis of the </a:t>
            </a:r>
            <a:r>
              <a:rPr lang="en-US" dirty="0" smtClean="0"/>
              <a:t>exercise </a:t>
            </a:r>
            <a:endParaRPr lang="en-US" dirty="0"/>
          </a:p>
          <a:p>
            <a:r>
              <a:rPr lang="en-US" dirty="0" smtClean="0"/>
              <a:t>Published </a:t>
            </a:r>
            <a:r>
              <a:rPr lang="en-US" dirty="0"/>
              <a:t>and distributed to the participating organizations </a:t>
            </a:r>
            <a:r>
              <a:rPr lang="en-US" dirty="0" smtClean="0"/>
              <a:t>(players and observers)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70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ExPlan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Addresses </a:t>
            </a:r>
            <a:r>
              <a:rPr lang="en-US" dirty="0"/>
              <a:t>exercise objectives and </a:t>
            </a:r>
            <a:r>
              <a:rPr lang="en-US" dirty="0" smtClean="0"/>
              <a:t>scope</a:t>
            </a:r>
          </a:p>
          <a:p>
            <a:r>
              <a:rPr lang="en-US" dirty="0" smtClean="0"/>
              <a:t>Assigns </a:t>
            </a:r>
            <a:r>
              <a:rPr lang="en-US" dirty="0"/>
              <a:t>activities and responsibilities for exercise planning, conduct, and </a:t>
            </a:r>
            <a:r>
              <a:rPr lang="en-US" dirty="0" smtClean="0"/>
              <a:t>evaluation</a:t>
            </a:r>
          </a:p>
          <a:p>
            <a:r>
              <a:rPr lang="en-US" dirty="0" smtClean="0"/>
              <a:t>Provides the exercise safety plan</a:t>
            </a:r>
          </a:p>
          <a:p>
            <a:r>
              <a:rPr lang="en-US" dirty="0" smtClean="0"/>
              <a:t>Intended </a:t>
            </a:r>
            <a:r>
              <a:rPr lang="en-US" dirty="0"/>
              <a:t>to be seen by the exercise players and </a:t>
            </a:r>
            <a:r>
              <a:rPr lang="en-US" dirty="0" smtClean="0"/>
              <a:t>observers</a:t>
            </a:r>
          </a:p>
          <a:p>
            <a:pPr lvl="1"/>
            <a:r>
              <a:rPr lang="en-US" dirty="0" smtClean="0"/>
              <a:t>It does NOT </a:t>
            </a:r>
            <a:r>
              <a:rPr lang="en-US" dirty="0"/>
              <a:t>contain detailed scenario </a:t>
            </a:r>
            <a:r>
              <a:rPr lang="en-US" dirty="0" smtClean="0"/>
              <a:t>information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94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ExPlan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5105400" cy="4191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Refer to Handout 2.1—Sample EOC Response ExPlan</a:t>
            </a:r>
          </a:p>
          <a:p>
            <a:pPr lvl="1"/>
            <a:r>
              <a:rPr lang="en-US" dirty="0"/>
              <a:t>In what areas of the ExPlan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do </a:t>
            </a:r>
            <a:r>
              <a:rPr lang="en-US" dirty="0"/>
              <a:t>you notice a expansion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from </a:t>
            </a:r>
            <a:r>
              <a:rPr lang="en-US" dirty="0"/>
              <a:t>the HSEEP Template?</a:t>
            </a:r>
          </a:p>
          <a:p>
            <a:pPr lvl="1"/>
            <a:r>
              <a:rPr lang="en-US" dirty="0"/>
              <a:t>From a players perspective,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do </a:t>
            </a:r>
            <a:r>
              <a:rPr lang="en-US" dirty="0"/>
              <a:t>you think this contains the appropriate amount of information you need to participate?</a:t>
            </a:r>
          </a:p>
          <a:p>
            <a:pPr lvl="1"/>
            <a:r>
              <a:rPr lang="en-US" dirty="0"/>
              <a:t>General </a:t>
            </a:r>
            <a:r>
              <a:rPr lang="en-US" dirty="0" smtClean="0"/>
              <a:t>comments?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5334000" y="1866900"/>
            <a:ext cx="3200400" cy="2171700"/>
            <a:chOff x="5334000" y="1866900"/>
            <a:chExt cx="3200400" cy="2171700"/>
          </a:xfrm>
        </p:grpSpPr>
        <p:sp>
          <p:nvSpPr>
            <p:cNvPr id="6" name="Oval Callout 5"/>
            <p:cNvSpPr/>
            <p:nvPr/>
          </p:nvSpPr>
          <p:spPr bwMode="auto">
            <a:xfrm>
              <a:off x="5334000" y="1866900"/>
              <a:ext cx="3048000" cy="2171700"/>
            </a:xfrm>
            <a:prstGeom prst="wedgeEllipseCallout">
              <a:avLst/>
            </a:prstGeom>
            <a:gradFill flip="none" rotWithShape="1">
              <a:gsLst>
                <a:gs pos="0">
                  <a:srgbClr val="123C66">
                    <a:tint val="66000"/>
                    <a:satMod val="160000"/>
                  </a:srgbClr>
                </a:gs>
                <a:gs pos="50000">
                  <a:srgbClr val="123C66">
                    <a:tint val="44500"/>
                    <a:satMod val="160000"/>
                  </a:srgbClr>
                </a:gs>
                <a:gs pos="100000">
                  <a:srgbClr val="123C66">
                    <a:tint val="23500"/>
                    <a:satMod val="160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57150" cap="flat" cmpd="sng" algn="ctr">
              <a:solidFill>
                <a:schemeClr val="accent4">
                  <a:lumMod val="95000"/>
                  <a:lumOff val="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791200" y="2660362"/>
              <a:ext cx="2743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+mj-lt"/>
                </a:rPr>
                <a:t>Discussion…</a:t>
              </a:r>
              <a:endParaRPr lang="en-US" sz="32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9983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ExPlan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ExPlan can be supplemented with a </a:t>
            </a:r>
            <a:br>
              <a:rPr lang="en-US" dirty="0" smtClean="0"/>
            </a:br>
            <a:r>
              <a:rPr lang="en-US" dirty="0" smtClean="0"/>
              <a:t>Player </a:t>
            </a:r>
            <a:r>
              <a:rPr lang="en-US" dirty="0"/>
              <a:t>Handout </a:t>
            </a:r>
            <a:endParaRPr lang="en-US" dirty="0" smtClean="0"/>
          </a:p>
          <a:p>
            <a:pPr lvl="1"/>
            <a:r>
              <a:rPr lang="en-US" dirty="0" smtClean="0"/>
              <a:t>Provides </a:t>
            </a:r>
            <a:r>
              <a:rPr lang="en-US" dirty="0"/>
              <a:t>players with a quick-reference guide to logistics, agenda or schedule, and key contact </a:t>
            </a:r>
            <a:r>
              <a:rPr lang="en-US" dirty="0" smtClean="0"/>
              <a:t>information </a:t>
            </a:r>
            <a:r>
              <a:rPr lang="en-US" dirty="0"/>
              <a:t>for players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179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C/E Handbook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Describes roles </a:t>
            </a:r>
            <a:r>
              <a:rPr lang="en-US" dirty="0"/>
              <a:t>and responsibilities of exercise </a:t>
            </a:r>
            <a:r>
              <a:rPr lang="en-US" dirty="0" smtClean="0"/>
              <a:t>controllers, evaluators, and simulators </a:t>
            </a:r>
            <a:r>
              <a:rPr lang="en-US" dirty="0"/>
              <a:t>and the procedures they should </a:t>
            </a:r>
            <a:r>
              <a:rPr lang="en-US" dirty="0" smtClean="0"/>
              <a:t>follow </a:t>
            </a:r>
            <a:endParaRPr lang="en-US" dirty="0"/>
          </a:p>
          <a:p>
            <a:r>
              <a:rPr lang="en-US" dirty="0" smtClean="0"/>
              <a:t>Distributed ONLY to exercise staff because it contains detailed scenario information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059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C/E </a:t>
            </a:r>
            <a:r>
              <a:rPr lang="en-US" dirty="0" smtClean="0"/>
              <a:t>Handbook </a:t>
            </a:r>
            <a:r>
              <a:rPr lang="en-US" dirty="0"/>
              <a:t>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C/E Handbook </a:t>
            </a:r>
            <a:r>
              <a:rPr lang="en-US" dirty="0" smtClean="0"/>
              <a:t>can </a:t>
            </a:r>
            <a:r>
              <a:rPr lang="en-US" dirty="0"/>
              <a:t>supplement the ExPlan or be a standalone document: </a:t>
            </a:r>
          </a:p>
          <a:p>
            <a:pPr lvl="1"/>
            <a:r>
              <a:rPr lang="en-US" dirty="0"/>
              <a:t>When used as a supplement, it points readers to the ExPlan for more general exercise </a:t>
            </a:r>
            <a:r>
              <a:rPr lang="en-US" dirty="0" smtClean="0"/>
              <a:t>information</a:t>
            </a:r>
            <a:endParaRPr lang="en-US" dirty="0"/>
          </a:p>
          <a:p>
            <a:pPr lvl="1"/>
            <a:r>
              <a:rPr lang="en-US" dirty="0"/>
              <a:t>When used as a standalone document, it should include the basic information contained in the ExPlan, and detailed scenario </a:t>
            </a:r>
            <a:r>
              <a:rPr lang="en-US" dirty="0" smtClean="0"/>
              <a:t>information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40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C/E </a:t>
            </a:r>
            <a:r>
              <a:rPr lang="en-US" dirty="0" smtClean="0"/>
              <a:t>Handbook </a:t>
            </a:r>
            <a:r>
              <a:rPr lang="en-US" dirty="0"/>
              <a:t>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C/E Handbook usually contains the following sections:</a:t>
            </a:r>
          </a:p>
          <a:p>
            <a:pPr lvl="1"/>
            <a:r>
              <a:rPr lang="en-US" dirty="0"/>
              <a:t>Assignments, roles, and responsibilities of group or individual </a:t>
            </a:r>
            <a:r>
              <a:rPr lang="en-US" dirty="0" smtClean="0"/>
              <a:t>controllers, evaluators, and simulators</a:t>
            </a:r>
            <a:endParaRPr lang="en-US" dirty="0"/>
          </a:p>
          <a:p>
            <a:pPr lvl="1"/>
            <a:r>
              <a:rPr lang="en-US" dirty="0"/>
              <a:t>Detailed scenario information</a:t>
            </a:r>
          </a:p>
          <a:p>
            <a:pPr lvl="1"/>
            <a:r>
              <a:rPr lang="en-US" dirty="0"/>
              <a:t>Exercise safety plan</a:t>
            </a:r>
          </a:p>
          <a:p>
            <a:pPr lvl="1"/>
            <a:r>
              <a:rPr lang="en-US" dirty="0"/>
              <a:t>Controller communications </a:t>
            </a:r>
            <a:r>
              <a:rPr lang="en-US" dirty="0" smtClean="0"/>
              <a:t>plan</a:t>
            </a:r>
            <a:endParaRPr lang="en-US" dirty="0"/>
          </a:p>
          <a:p>
            <a:pPr lvl="1"/>
            <a:r>
              <a:rPr lang="en-US" dirty="0"/>
              <a:t>Evaluation </a:t>
            </a:r>
            <a:r>
              <a:rPr lang="en-US" dirty="0" smtClean="0"/>
              <a:t>instructions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487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C/E </a:t>
            </a:r>
            <a:r>
              <a:rPr lang="en-US" dirty="0" smtClean="0"/>
              <a:t>Handbook </a:t>
            </a:r>
            <a:r>
              <a:rPr lang="en-US" dirty="0"/>
              <a:t>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Controller portion provides controllers with: </a:t>
            </a:r>
          </a:p>
          <a:p>
            <a:pPr lvl="1"/>
            <a:r>
              <a:rPr lang="en-US" dirty="0" smtClean="0"/>
              <a:t>Guidelines </a:t>
            </a:r>
            <a:r>
              <a:rPr lang="en-US" dirty="0"/>
              <a:t>for control and simulation support and establishes a management structure for these </a:t>
            </a:r>
            <a:r>
              <a:rPr lang="en-US" dirty="0" smtClean="0"/>
              <a:t>activities</a:t>
            </a:r>
          </a:p>
          <a:p>
            <a:pPr lvl="1"/>
            <a:r>
              <a:rPr lang="en-US" dirty="0" smtClean="0"/>
              <a:t>Guidance </a:t>
            </a:r>
            <a:r>
              <a:rPr lang="en-US" dirty="0"/>
              <a:t>for controllers, simulators, and evaluators on procedures and responsibilities for exercise control, simulation, and </a:t>
            </a:r>
            <a:r>
              <a:rPr lang="en-US" dirty="0" smtClean="0"/>
              <a:t>support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Evaluation </a:t>
            </a:r>
            <a:r>
              <a:rPr lang="en-US" dirty="0"/>
              <a:t>portion </a:t>
            </a:r>
            <a:r>
              <a:rPr lang="en-US" dirty="0" smtClean="0"/>
              <a:t>provides evaluators with: </a:t>
            </a:r>
          </a:p>
          <a:p>
            <a:pPr lvl="1"/>
            <a:r>
              <a:rPr lang="en-US" dirty="0"/>
              <a:t>G</a:t>
            </a:r>
            <a:r>
              <a:rPr lang="en-US" dirty="0" smtClean="0"/>
              <a:t>uidance </a:t>
            </a:r>
            <a:r>
              <a:rPr lang="en-US" dirty="0"/>
              <a:t>and instructions on evaluation or observation methodology to be </a:t>
            </a:r>
            <a:r>
              <a:rPr lang="en-US" dirty="0" smtClean="0"/>
              <a:t>used</a:t>
            </a:r>
          </a:p>
          <a:p>
            <a:pPr lvl="1"/>
            <a:r>
              <a:rPr lang="en-US" dirty="0" smtClean="0"/>
              <a:t>Essential </a:t>
            </a:r>
            <a:r>
              <a:rPr lang="en-US" dirty="0"/>
              <a:t>materials required to execute their specific functions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196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Extent of Play </a:t>
            </a:r>
            <a:r>
              <a:rPr lang="en-US" dirty="0" smtClean="0"/>
              <a:t>Agreement </a:t>
            </a:r>
            <a:r>
              <a:rPr lang="en-US" dirty="0"/>
              <a:t>(</a:t>
            </a:r>
            <a:r>
              <a:rPr lang="en-US" dirty="0" smtClean="0"/>
              <a:t>XPA)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Used </a:t>
            </a:r>
            <a:r>
              <a:rPr lang="en-US" dirty="0"/>
              <a:t>to define the organizations participating in the exercise as well as their extent of </a:t>
            </a:r>
            <a:r>
              <a:rPr lang="en-US" dirty="0" smtClean="0"/>
              <a:t>play </a:t>
            </a:r>
          </a:p>
          <a:p>
            <a:r>
              <a:rPr lang="en-US" dirty="0" smtClean="0"/>
              <a:t>A </a:t>
            </a:r>
            <a:r>
              <a:rPr lang="en-US" dirty="0"/>
              <a:t>negotiated document that details the organizations’ commitments to the exercise</a:t>
            </a:r>
          </a:p>
          <a:p>
            <a:r>
              <a:rPr lang="en-US" dirty="0" smtClean="0"/>
              <a:t>Example</a:t>
            </a:r>
            <a:r>
              <a:rPr lang="en-US" dirty="0"/>
              <a:t>: One fire station will play for 8 </a:t>
            </a:r>
            <a:r>
              <a:rPr lang="en-US" dirty="0" smtClean="0"/>
              <a:t>hours, county </a:t>
            </a:r>
            <a:r>
              <a:rPr lang="en-US" dirty="0"/>
              <a:t>EOC activation level and duration of activation </a:t>
            </a:r>
            <a:r>
              <a:rPr lang="en-US" dirty="0" smtClean="0"/>
              <a:t>(24/7 </a:t>
            </a:r>
            <a:r>
              <a:rPr lang="en-US" dirty="0"/>
              <a:t>exercise </a:t>
            </a:r>
            <a:r>
              <a:rPr lang="en-US" dirty="0" smtClean="0"/>
              <a:t>operations)</a:t>
            </a:r>
          </a:p>
          <a:p>
            <a:r>
              <a:rPr lang="en-US" dirty="0" smtClean="0"/>
              <a:t>HSEEP XPA template in 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670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EEGs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Help </a:t>
            </a:r>
            <a:r>
              <a:rPr lang="en-US" dirty="0"/>
              <a:t>evaluators collect relevant exercise </a:t>
            </a:r>
            <a:r>
              <a:rPr lang="en-US" dirty="0" smtClean="0"/>
              <a:t>observations</a:t>
            </a:r>
          </a:p>
          <a:p>
            <a:r>
              <a:rPr lang="en-US" dirty="0" smtClean="0"/>
              <a:t>EEGs are aligned </a:t>
            </a:r>
            <a:r>
              <a:rPr lang="en-US" dirty="0"/>
              <a:t>to objectives, and document the related core capability, capability target(s), and critical tasks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132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Participant Feedback 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means to solicit player </a:t>
            </a:r>
            <a:r>
              <a:rPr lang="en-US" dirty="0"/>
              <a:t>input </a:t>
            </a:r>
            <a:r>
              <a:rPr lang="en-US" dirty="0" smtClean="0"/>
              <a:t>on the exercise </a:t>
            </a:r>
          </a:p>
          <a:p>
            <a:r>
              <a:rPr lang="en-US" dirty="0"/>
              <a:t>At a minimum, the questions on the Participant Feedback Form </a:t>
            </a:r>
            <a:r>
              <a:rPr lang="en-US" dirty="0" smtClean="0"/>
              <a:t>should solicit </a:t>
            </a:r>
            <a:r>
              <a:rPr lang="en-US" dirty="0"/>
              <a:t>the following:</a:t>
            </a:r>
          </a:p>
          <a:p>
            <a:pPr lvl="1"/>
            <a:r>
              <a:rPr lang="en-US" dirty="0"/>
              <a:t>Strengths and areas for improvement pertaining to the implementation of participating agencies and organizations’ policies, plans, and </a:t>
            </a:r>
            <a:r>
              <a:rPr lang="en-US" dirty="0" smtClean="0"/>
              <a:t>SOPs</a:t>
            </a:r>
            <a:endParaRPr lang="en-US" dirty="0"/>
          </a:p>
          <a:p>
            <a:pPr lvl="1"/>
            <a:r>
              <a:rPr lang="en-US" dirty="0"/>
              <a:t>Impressions about exercise conduct and </a:t>
            </a:r>
            <a:r>
              <a:rPr lang="en-US" dirty="0" smtClean="0"/>
              <a:t>logistics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303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Participant Feedback </a:t>
            </a:r>
            <a:r>
              <a:rPr lang="en-US" dirty="0" smtClean="0"/>
              <a:t>Forms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Information collected from feedback forms contributes to the issues, observations, recommendations, and corrective actions in the </a:t>
            </a:r>
            <a:r>
              <a:rPr lang="en-US" dirty="0" smtClean="0"/>
              <a:t>AAR/IP </a:t>
            </a:r>
            <a:endParaRPr lang="en-US" dirty="0"/>
          </a:p>
          <a:p>
            <a:r>
              <a:rPr lang="en-US" dirty="0"/>
              <a:t>Feedback forms can be supplemented by the conduct of a player Hot </a:t>
            </a:r>
            <a:r>
              <a:rPr lang="en-US" dirty="0" smtClean="0"/>
              <a:t>Wash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3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Tools for Operations-Based Exercises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Pre-exercise briefings:</a:t>
            </a:r>
          </a:p>
          <a:p>
            <a:pPr lvl="1"/>
            <a:r>
              <a:rPr lang="en-US" dirty="0" smtClean="0"/>
              <a:t>Elected </a:t>
            </a:r>
            <a:r>
              <a:rPr lang="en-US" dirty="0"/>
              <a:t>and Appointed Official Briefing </a:t>
            </a:r>
            <a:endParaRPr lang="en-US" dirty="0" smtClean="0"/>
          </a:p>
          <a:p>
            <a:pPr lvl="1"/>
            <a:r>
              <a:rPr lang="en-US" dirty="0"/>
              <a:t>Controller/Evaluator Briefing </a:t>
            </a:r>
            <a:endParaRPr lang="en-US" dirty="0" smtClean="0"/>
          </a:p>
          <a:p>
            <a:pPr lvl="1"/>
            <a:r>
              <a:rPr lang="en-US" dirty="0"/>
              <a:t>Actor </a:t>
            </a:r>
            <a:r>
              <a:rPr lang="en-US" dirty="0" smtClean="0"/>
              <a:t>Briefing</a:t>
            </a:r>
          </a:p>
          <a:p>
            <a:pPr lvl="1"/>
            <a:r>
              <a:rPr lang="en-US" dirty="0"/>
              <a:t>Player </a:t>
            </a:r>
            <a:r>
              <a:rPr lang="en-US" dirty="0" smtClean="0"/>
              <a:t>Briefing</a:t>
            </a:r>
          </a:p>
          <a:p>
            <a:pPr lvl="1"/>
            <a:r>
              <a:rPr lang="en-US" dirty="0"/>
              <a:t>Observer Briefing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65</a:t>
            </a:fld>
            <a:endParaRPr lang="en-US" dirty="0"/>
          </a:p>
        </p:txBody>
      </p:sp>
      <p:pic>
        <p:nvPicPr>
          <p:cNvPr id="7" name="Picture 4" descr="Exercise participants take part in a Hot Wash." title="Hot Wash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tretch>
            <a:fillRect/>
          </a:stretch>
        </p:blipFill>
        <p:spPr>
          <a:xfrm>
            <a:off x="5410200" y="2667000"/>
            <a:ext cx="3390900" cy="2543175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8" name="TextBox 7"/>
          <p:cNvSpPr txBox="1"/>
          <p:nvPr/>
        </p:nvSpPr>
        <p:spPr>
          <a:xfrm>
            <a:off x="5107934" y="5334000"/>
            <a:ext cx="37312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/>
              <a:t>FEMA News Photo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398250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Tools for Operations-Based </a:t>
            </a:r>
            <a:r>
              <a:rPr lang="en-US" dirty="0" smtClean="0"/>
              <a:t>Exercises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Controller and </a:t>
            </a:r>
            <a:r>
              <a:rPr lang="en-US" dirty="0" smtClean="0"/>
              <a:t>evaluator packets:</a:t>
            </a:r>
          </a:p>
          <a:p>
            <a:pPr lvl="1"/>
            <a:r>
              <a:rPr lang="en-US" dirty="0" smtClean="0"/>
              <a:t>Controller/evaluator </a:t>
            </a:r>
            <a:r>
              <a:rPr lang="en-US" dirty="0"/>
              <a:t>materials should be placed in a </a:t>
            </a:r>
            <a:r>
              <a:rPr lang="en-US" dirty="0" smtClean="0"/>
              <a:t>packet </a:t>
            </a:r>
            <a:r>
              <a:rPr lang="en-US" dirty="0"/>
              <a:t>for easy use during </a:t>
            </a:r>
            <a:r>
              <a:rPr lang="en-US" dirty="0" smtClean="0"/>
              <a:t>the exercise</a:t>
            </a:r>
          </a:p>
          <a:p>
            <a:pPr lvl="1"/>
            <a:r>
              <a:rPr lang="en-US" dirty="0"/>
              <a:t>The packet should contain everything controllers and evaluators need to perform their required </a:t>
            </a:r>
            <a:r>
              <a:rPr lang="en-US" dirty="0" smtClean="0"/>
              <a:t>tasks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</a:t>
            </a:r>
            <a:r>
              <a:rPr lang="en-US" dirty="0"/>
              <a:t>2.</a:t>
            </a:r>
            <a:fld id="{167A036F-738C-4416-983E-5B04119587A4}" type="slidenum">
              <a:rPr lang="en-US" smtClean="0"/>
              <a:pPr>
                <a:defRPr/>
              </a:pPr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704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Tools for Operations-Based Exercises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controller packet should contain:</a:t>
            </a:r>
          </a:p>
          <a:p>
            <a:pPr lvl="1"/>
            <a:r>
              <a:rPr lang="en-US" dirty="0"/>
              <a:t>Essential C/E Handbook </a:t>
            </a:r>
            <a:r>
              <a:rPr lang="en-US" dirty="0" smtClean="0"/>
              <a:t>information:</a:t>
            </a:r>
            <a:endParaRPr lang="en-US" dirty="0"/>
          </a:p>
          <a:p>
            <a:pPr lvl="2"/>
            <a:r>
              <a:rPr lang="en-US" dirty="0"/>
              <a:t>Scenario and threat/hazard information</a:t>
            </a:r>
          </a:p>
          <a:p>
            <a:pPr lvl="2"/>
            <a:r>
              <a:rPr lang="en-US" dirty="0"/>
              <a:t>Communications and safety plans</a:t>
            </a:r>
          </a:p>
          <a:p>
            <a:pPr lvl="2"/>
            <a:r>
              <a:rPr lang="en-US" dirty="0"/>
              <a:t>Exercise staff </a:t>
            </a:r>
            <a:r>
              <a:rPr lang="en-US" dirty="0" smtClean="0"/>
              <a:t>organization</a:t>
            </a:r>
            <a:endParaRPr lang="en-US" dirty="0"/>
          </a:p>
          <a:p>
            <a:pPr lvl="1"/>
            <a:r>
              <a:rPr lang="en-US" dirty="0" smtClean="0"/>
              <a:t>MSEL:</a:t>
            </a:r>
            <a:endParaRPr lang="en-US" dirty="0"/>
          </a:p>
          <a:p>
            <a:pPr lvl="2"/>
            <a:r>
              <a:rPr lang="en-US" dirty="0"/>
              <a:t>Including injects for each responsible controller</a:t>
            </a:r>
          </a:p>
          <a:p>
            <a:pPr lvl="1"/>
            <a:r>
              <a:rPr lang="en-US" dirty="0"/>
              <a:t>Maps and </a:t>
            </a:r>
            <a:r>
              <a:rPr lang="en-US" dirty="0" smtClean="0"/>
              <a:t>directions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62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Tools for Operations-Based Exercises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evaluator </a:t>
            </a:r>
            <a:r>
              <a:rPr lang="en-US" dirty="0" smtClean="0"/>
              <a:t>packet </a:t>
            </a:r>
            <a:r>
              <a:rPr lang="en-US" dirty="0"/>
              <a:t>should </a:t>
            </a:r>
            <a:r>
              <a:rPr lang="en-US" dirty="0" smtClean="0"/>
              <a:t>contain:</a:t>
            </a:r>
          </a:p>
          <a:p>
            <a:pPr lvl="1"/>
            <a:r>
              <a:rPr lang="en-US" dirty="0" smtClean="0"/>
              <a:t>All </a:t>
            </a:r>
            <a:r>
              <a:rPr lang="en-US" dirty="0"/>
              <a:t>the same information as the controller packets,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plus EEGs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715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Tools for Operations-Based </a:t>
            </a:r>
            <a:r>
              <a:rPr lang="en-US" dirty="0" smtClean="0"/>
              <a:t>Exercises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Post-exercise tools: </a:t>
            </a:r>
          </a:p>
          <a:p>
            <a:pPr lvl="1"/>
            <a:r>
              <a:rPr lang="en-US" dirty="0" smtClean="0"/>
              <a:t>Player Hot Wash</a:t>
            </a:r>
          </a:p>
          <a:p>
            <a:pPr lvl="1"/>
            <a:r>
              <a:rPr lang="en-US" dirty="0"/>
              <a:t>Controller/Evaluator </a:t>
            </a:r>
            <a:r>
              <a:rPr lang="en-US" dirty="0" smtClean="0"/>
              <a:t>Debriefing </a:t>
            </a:r>
          </a:p>
          <a:p>
            <a:pPr lvl="1"/>
            <a:r>
              <a:rPr lang="en-US" dirty="0" smtClean="0"/>
              <a:t>Exercise Planning Team Debriefing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</a:t>
            </a:r>
            <a:r>
              <a:rPr lang="en-US" dirty="0"/>
              <a:t>2.</a:t>
            </a:r>
            <a:fld id="{167A036F-738C-4416-983E-5B04119587A4}" type="slidenum">
              <a:rPr lang="en-US" smtClean="0"/>
              <a:pPr>
                <a:defRPr/>
              </a:pPr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101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Summary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In this unit you learned:</a:t>
            </a:r>
          </a:p>
          <a:p>
            <a:pPr lvl="1"/>
            <a:r>
              <a:rPr lang="en-US" dirty="0" smtClean="0"/>
              <a:t>How the Eight Exercise Design Steps apply to operations-based exercises</a:t>
            </a:r>
          </a:p>
          <a:p>
            <a:pPr lvl="1"/>
            <a:r>
              <a:rPr lang="en-US" dirty="0" smtClean="0"/>
              <a:t>About major and detailed events, expected actions, and injects</a:t>
            </a:r>
          </a:p>
          <a:p>
            <a:pPr lvl="1"/>
            <a:r>
              <a:rPr lang="en-US" dirty="0" smtClean="0"/>
              <a:t>About the MSEL and MSEL injects</a:t>
            </a:r>
          </a:p>
          <a:p>
            <a:pPr lvl="1"/>
            <a:r>
              <a:rPr lang="en-US" dirty="0" smtClean="0"/>
              <a:t>The documentation for operations-based exercises</a:t>
            </a:r>
          </a:p>
          <a:p>
            <a:pPr lvl="1"/>
            <a:r>
              <a:rPr lang="en-US" dirty="0" smtClean="0"/>
              <a:t>The tools </a:t>
            </a:r>
            <a:r>
              <a:rPr lang="en-US" dirty="0"/>
              <a:t>for operations-based exercises</a:t>
            </a:r>
            <a:endParaRPr lang="en-US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70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906193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71</a:t>
            </a:fld>
            <a:endParaRPr lang="en-US" dirty="0" smtClean="0"/>
          </a:p>
        </p:txBody>
      </p:sp>
      <p:sp>
        <p:nvSpPr>
          <p:cNvPr id="5" name="Pentagon 4" descr="Opens the next Unit" title="Next Unit Button">
            <a:hlinkClick r:id="rId2" action="ppaction://hlinkpres?slideindex=1&amp;slidetitle="/>
          </p:cNvPr>
          <p:cNvSpPr/>
          <p:nvPr/>
        </p:nvSpPr>
        <p:spPr bwMode="auto">
          <a:xfrm>
            <a:off x="8382000" y="5486400"/>
            <a:ext cx="609600" cy="228600"/>
          </a:xfrm>
          <a:prstGeom prst="homePlat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606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 Template 7-5-13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Times New Roman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7-5-13</Template>
  <TotalTime>8129</TotalTime>
  <Words>2975</Words>
  <Application>Microsoft Office PowerPoint</Application>
  <PresentationFormat>On-screen Show (4:3)</PresentationFormat>
  <Paragraphs>473</Paragraphs>
  <Slides>71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2" baseType="lpstr">
      <vt:lpstr>PowerPoint Template 7-5-13</vt:lpstr>
      <vt:lpstr>E133: OPERATIONS-BASED EXERCISE DESIGN  AND EVALUATION COURSE</vt:lpstr>
      <vt:lpstr>Unit Objectives</vt:lpstr>
      <vt:lpstr>Eight Exercise Design Steps</vt:lpstr>
      <vt:lpstr>Step 4: Define Objectives</vt:lpstr>
      <vt:lpstr>Step 4: Define Objectives (cont’d.)</vt:lpstr>
      <vt:lpstr>Step 4: Define Objectives (cont’d.)</vt:lpstr>
      <vt:lpstr>Objectives and Evaluation</vt:lpstr>
      <vt:lpstr>Objectives and Evaluation (cont’d.)</vt:lpstr>
      <vt:lpstr>Objectives and Evaluation (cont’d.)</vt:lpstr>
      <vt:lpstr>Activity #1:  FE Preparation: Objectives</vt:lpstr>
      <vt:lpstr>Activity #1: FE Preparation: Objectives (cont’d.)</vt:lpstr>
      <vt:lpstr>Activity #1: FE Preparation: Objectives (cont’d.)</vt:lpstr>
      <vt:lpstr>Step 5: Compose a Narrative</vt:lpstr>
      <vt:lpstr>Step 6: Write Major and Detailed Events</vt:lpstr>
      <vt:lpstr>Developing Major Events</vt:lpstr>
      <vt:lpstr>Developing Major Events Example</vt:lpstr>
      <vt:lpstr>Use Your Purpose Statement</vt:lpstr>
      <vt:lpstr>Use Your Purpose Statement Example</vt:lpstr>
      <vt:lpstr>Developing Detailed Events</vt:lpstr>
      <vt:lpstr>Detailed Events Example</vt:lpstr>
      <vt:lpstr>Hazard Networks</vt:lpstr>
      <vt:lpstr>Hazard Network Example: Airplane Crash </vt:lpstr>
      <vt:lpstr>Activity #2:  FE Preparation: Major and Detailed Events</vt:lpstr>
      <vt:lpstr>Activity #2: FE Preparation:  Major and Detailed Events (cont’d.)</vt:lpstr>
      <vt:lpstr>Activity #2: FE Preparation:  Major and Detailed Events (cont’d.)</vt:lpstr>
      <vt:lpstr>Step 7: List Expected Actions</vt:lpstr>
      <vt:lpstr>Step 7: List Expected Actions (cont’d.)</vt:lpstr>
      <vt:lpstr>Relationship to Objectives</vt:lpstr>
      <vt:lpstr>What to List</vt:lpstr>
      <vt:lpstr>Step 8: Prepare Injects</vt:lpstr>
      <vt:lpstr>Injects, Events, and Actions</vt:lpstr>
      <vt:lpstr>Inject Variables</vt:lpstr>
      <vt:lpstr>Inject Format</vt:lpstr>
      <vt:lpstr>Composing an Inject</vt:lpstr>
      <vt:lpstr>Pulling It Together:  The Master Scenario of Events List (MSEL)</vt:lpstr>
      <vt:lpstr>MSEL Development</vt:lpstr>
      <vt:lpstr>MSEL Development (cont’d.)</vt:lpstr>
      <vt:lpstr>MSEL Development (cont’d.)</vt:lpstr>
      <vt:lpstr>MSEL Development (cont’d.)</vt:lpstr>
      <vt:lpstr>MSEL Development (cont’d.)</vt:lpstr>
      <vt:lpstr>MSEL Development (cont’d.)</vt:lpstr>
      <vt:lpstr>MSEL “Timeline” Development</vt:lpstr>
      <vt:lpstr>MSEL Best Practices</vt:lpstr>
      <vt:lpstr>MSEL Best Practices (cont’d.)</vt:lpstr>
      <vt:lpstr>MSEL Injects</vt:lpstr>
      <vt:lpstr> Inject Information</vt:lpstr>
      <vt:lpstr>Contingency Injects</vt:lpstr>
      <vt:lpstr>FE vs. FSE</vt:lpstr>
      <vt:lpstr>Activity #3:  FE Preparation: Expected Actions  and Injects</vt:lpstr>
      <vt:lpstr>Activity #3: FE Preparation:  Expected Actions and Injects (cont’d.)</vt:lpstr>
      <vt:lpstr>Activity #3: FE Preparation:  Expected Actions and Injects (cont’d.)</vt:lpstr>
      <vt:lpstr>Documentation for  Operations-Based Exercises</vt:lpstr>
      <vt:lpstr>ExPlan</vt:lpstr>
      <vt:lpstr>ExPlan (cont’d.)</vt:lpstr>
      <vt:lpstr>ExPlan (cont’d.)</vt:lpstr>
      <vt:lpstr>ExPlan (cont’d.)</vt:lpstr>
      <vt:lpstr>C/E Handbook</vt:lpstr>
      <vt:lpstr>C/E Handbook (cont’d.)</vt:lpstr>
      <vt:lpstr>C/E Handbook (cont’d.)</vt:lpstr>
      <vt:lpstr>C/E Handbook (cont’d.)</vt:lpstr>
      <vt:lpstr>Extent of Play Agreement (XPA)</vt:lpstr>
      <vt:lpstr>EEGs</vt:lpstr>
      <vt:lpstr>Participant Feedback Forms</vt:lpstr>
      <vt:lpstr>Participant Feedback Forms (cont’d.)</vt:lpstr>
      <vt:lpstr>Tools for Operations-Based Exercises</vt:lpstr>
      <vt:lpstr>Tools for Operations-Based Exercises (cont’d.)</vt:lpstr>
      <vt:lpstr>Tools for Operations-Based Exercises (cont’d.)</vt:lpstr>
      <vt:lpstr>Tools for Operations-Based Exercises (cont’d.)</vt:lpstr>
      <vt:lpstr>Tools for Operations-Based Exercises (cont’d.)</vt:lpstr>
      <vt:lpstr>Unit Summary</vt:lpstr>
      <vt:lpstr>Questions?</vt:lpstr>
    </vt:vector>
  </TitlesOfParts>
  <Company>CTEC,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E132 Unit 1 Slides</dc:title>
  <dc:creator>Linda Ross</dc:creator>
  <cp:lastModifiedBy>Katherine</cp:lastModifiedBy>
  <cp:revision>202</cp:revision>
  <cp:lastPrinted>2013-10-28T14:38:18Z</cp:lastPrinted>
  <dcterms:created xsi:type="dcterms:W3CDTF">2013-07-19T19:15:44Z</dcterms:created>
  <dcterms:modified xsi:type="dcterms:W3CDTF">2014-10-21T17:02:45Z</dcterms:modified>
</cp:coreProperties>
</file>