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74" r:id="rId9"/>
    <p:sldId id="276" r:id="rId10"/>
    <p:sldId id="266" r:id="rId11"/>
    <p:sldId id="267" r:id="rId12"/>
    <p:sldId id="268" r:id="rId13"/>
    <p:sldId id="269" r:id="rId14"/>
    <p:sldId id="273" r:id="rId15"/>
    <p:sldId id="275" r:id="rId16"/>
    <p:sldId id="270" r:id="rId17"/>
    <p:sldId id="271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wiles" initials="dw" lastIdx="1" clrIdx="0"/>
  <p:cmAuthor id="1" name="LRoss" initials="LR" lastIdx="1" clrIdx="1"/>
  <p:cmAuthor id="2" name="Greg Prince" initials="GP" lastIdx="2" clrIdx="2">
    <p:extLst>
      <p:ext uri="{19B8F6BF-5375-455C-9EA6-DF929625EA0E}">
        <p15:presenceInfo xmlns:p15="http://schemas.microsoft.com/office/powerpoint/2012/main" userId="Greg Prin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E5"/>
    <a:srgbClr val="93404C"/>
    <a:srgbClr val="E9F090"/>
    <a:srgbClr val="888834"/>
    <a:srgbClr val="E2E7B7"/>
    <a:srgbClr val="FF9900"/>
    <a:srgbClr val="3C848C"/>
    <a:srgbClr val="003366"/>
    <a:srgbClr val="00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1" autoAdjust="0"/>
    <p:restoredTop sz="86353" autoAdjust="0"/>
  </p:normalViewPr>
  <p:slideViewPr>
    <p:cSldViewPr>
      <p:cViewPr varScale="1">
        <p:scale>
          <a:sx n="54" d="100"/>
          <a:sy n="54" d="100"/>
        </p:scale>
        <p:origin x="906" y="60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-56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9C5F5205-3D14-4759-B141-26B5F79F0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8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298EDF-5935-43E3-96A7-964E7186D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BDF2A-59CB-45DB-988C-1C8DA2A5EA82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9352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1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28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7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09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8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830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9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256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35117-7A99-468F-B9A2-BD11FA3BE88F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4174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13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309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15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7625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16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03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b="0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b="0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b="0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b="0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2/27/2017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 descr="Graphic of a stylized question mark on top of a puzzle piece." title="Graphic: Questions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886" y="143510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56888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127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38402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3" r:id="rId13"/>
    <p:sldLayoutId id="2147483681" r:id="rId14"/>
    <p:sldLayoutId id="2147483682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1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1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1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1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3.wdp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E133_Unit_02_Slides_Pilot.pptx" TargetMode="Externa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E133: OPERATIONS-BASED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sz="3600" dirty="0" smtClean="0"/>
              <a:t>Unit 1: Course Overview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pic>
        <p:nvPicPr>
          <p:cNvPr id="3" name="Picture 2" descr="FEMA Logo" title="Graphic: FEMA Log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90468"/>
            <a:ext cx="6172200" cy="21911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06945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 smtClean="0"/>
              <a:t>Describe the agenda for the E133: Operations-Based Exercise Design and Evaluation Course</a:t>
            </a:r>
          </a:p>
          <a:p>
            <a:pPr lvl="1"/>
            <a:r>
              <a:rPr lang="en-US" dirty="0" smtClean="0"/>
              <a:t>Identify appropriate course conduct and facility policies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8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15 seconds or less: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Position title and organization</a:t>
            </a:r>
          </a:p>
          <a:p>
            <a:pPr lvl="1"/>
            <a:r>
              <a:rPr lang="en-US" dirty="0" smtClean="0"/>
              <a:t>Work location</a:t>
            </a:r>
          </a:p>
          <a:p>
            <a:pPr lvl="1"/>
            <a:r>
              <a:rPr lang="en-US" dirty="0" smtClean="0"/>
              <a:t>Exercise experience — select all that apply:</a:t>
            </a:r>
          </a:p>
          <a:p>
            <a:pPr lvl="2"/>
            <a:r>
              <a:rPr lang="en-US" dirty="0" smtClean="0"/>
              <a:t>Planner</a:t>
            </a:r>
          </a:p>
          <a:p>
            <a:pPr lvl="2"/>
            <a:r>
              <a:rPr lang="en-US" dirty="0" smtClean="0"/>
              <a:t>Controller</a:t>
            </a:r>
          </a:p>
          <a:p>
            <a:pPr lvl="2"/>
            <a:r>
              <a:rPr lang="en-US" dirty="0" smtClean="0"/>
              <a:t>Player</a:t>
            </a:r>
          </a:p>
          <a:p>
            <a:pPr lvl="2"/>
            <a:r>
              <a:rPr lang="en-US" dirty="0" smtClean="0"/>
              <a:t>Evaluator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420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E133 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goals of this course are for you to better:</a:t>
            </a:r>
          </a:p>
          <a:p>
            <a:pPr lvl="1"/>
            <a:r>
              <a:rPr lang="en-US" dirty="0"/>
              <a:t>Apply the four phases of the exercise cycle—design and development, conduct, evaluation, and improvement planning—to operations-based exercises</a:t>
            </a:r>
          </a:p>
          <a:p>
            <a:pPr lvl="1"/>
            <a:r>
              <a:rPr lang="en-US" dirty="0"/>
              <a:t>Apply the Eight Exercise Design Steps to an operations-based exercise</a:t>
            </a:r>
          </a:p>
          <a:p>
            <a:pPr lvl="1"/>
            <a:r>
              <a:rPr lang="en-US" dirty="0"/>
              <a:t>Apply the first 6 steps of the Eight Exercise Evaluation Steps to operations-based exercises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5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E133 </a:t>
            </a:r>
            <a:r>
              <a:rPr lang="en-US" dirty="0"/>
              <a:t>Course </a:t>
            </a: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Upon completion of this course, you will be </a:t>
            </a:r>
            <a:br>
              <a:rPr lang="en-US" dirty="0" smtClean="0"/>
            </a:br>
            <a:r>
              <a:rPr lang="en-US" dirty="0" smtClean="0"/>
              <a:t>able to:</a:t>
            </a:r>
          </a:p>
          <a:p>
            <a:pPr lvl="1"/>
            <a:r>
              <a:rPr lang="en-US" dirty="0" smtClean="0"/>
              <a:t>Apply the principles and associated resources of the HSEEP as it relates to operations-based exercises</a:t>
            </a:r>
          </a:p>
          <a:p>
            <a:pPr lvl="1"/>
            <a:r>
              <a:rPr lang="en-US" dirty="0"/>
              <a:t>Apply </a:t>
            </a:r>
            <a:r>
              <a:rPr lang="en-US" dirty="0" smtClean="0"/>
              <a:t>exercise control </a:t>
            </a:r>
            <a:r>
              <a:rPr lang="en-US" dirty="0"/>
              <a:t>and </a:t>
            </a:r>
            <a:r>
              <a:rPr lang="en-US" dirty="0" smtClean="0"/>
              <a:t>simulation </a:t>
            </a:r>
            <a:r>
              <a:rPr lang="en-US" dirty="0"/>
              <a:t>to </a:t>
            </a:r>
            <a:r>
              <a:rPr lang="en-US" dirty="0" smtClean="0"/>
              <a:t>operations-based </a:t>
            </a:r>
            <a:r>
              <a:rPr lang="en-US" dirty="0"/>
              <a:t>exercises in </a:t>
            </a:r>
            <a:r>
              <a:rPr lang="en-US" dirty="0" smtClean="0"/>
              <a:t>your jurisdiction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633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E133 </a:t>
            </a:r>
            <a:r>
              <a:rPr lang="en-US" dirty="0"/>
              <a:t>Course </a:t>
            </a:r>
            <a:r>
              <a:rPr lang="en-US" dirty="0" smtClean="0"/>
              <a:t>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 Guide (PG)</a:t>
            </a:r>
          </a:p>
          <a:p>
            <a:r>
              <a:rPr lang="en-US" dirty="0" smtClean="0"/>
              <a:t>Liberty County/Central City Exercise Simulation System Document (ESSD)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877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E133 </a:t>
            </a:r>
            <a:r>
              <a:rPr lang="en-US" dirty="0"/>
              <a:t>Course </a:t>
            </a:r>
            <a:r>
              <a:rPr lang="en-US" dirty="0" smtClean="0"/>
              <a:t>Agenda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E133 Operations-Based Exercise Design and Evaluation</a:t>
            </a:r>
          </a:p>
          <a:p>
            <a:pPr lvl="1"/>
            <a:r>
              <a:rPr lang="en-US" dirty="0" smtClean="0"/>
              <a:t>Course units and Proficiency Demonstrations</a:t>
            </a:r>
          </a:p>
          <a:p>
            <a:pPr lvl="1"/>
            <a:r>
              <a:rPr lang="en-US" dirty="0" smtClean="0"/>
              <a:t>Schedule variations may occur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7636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Reminders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Proficiency Demonstrations build across the three MEPP courses, following a progressive exercise </a:t>
            </a:r>
            <a:r>
              <a:rPr lang="en-US" dirty="0" smtClean="0"/>
              <a:t>approach</a:t>
            </a:r>
          </a:p>
          <a:p>
            <a:r>
              <a:rPr lang="en-US" dirty="0" smtClean="0"/>
              <a:t>In </a:t>
            </a:r>
            <a:r>
              <a:rPr lang="en-US" dirty="0"/>
              <a:t>this course, </a:t>
            </a:r>
            <a:r>
              <a:rPr lang="en-US" dirty="0" smtClean="0"/>
              <a:t>you will build </a:t>
            </a:r>
            <a:r>
              <a:rPr lang="en-US" dirty="0"/>
              <a:t>on </a:t>
            </a:r>
            <a:r>
              <a:rPr lang="en-US" dirty="0" smtClean="0"/>
              <a:t>your E132 </a:t>
            </a:r>
            <a:r>
              <a:rPr lang="en-US" dirty="0"/>
              <a:t>materials </a:t>
            </a:r>
            <a:r>
              <a:rPr lang="en-US" dirty="0" smtClean="0"/>
              <a:t>(using your disaster category, priorities, and TEP)</a:t>
            </a:r>
          </a:p>
          <a:p>
            <a:r>
              <a:rPr lang="en-US" dirty="0" smtClean="0"/>
              <a:t>You will </a:t>
            </a:r>
            <a:r>
              <a:rPr lang="en-US" dirty="0"/>
              <a:t>complete several Proficiency Demonstrations during this course, and another take-home Proficiency Demonstration will be assigned at the end of the course</a:t>
            </a: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2421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Review Reminders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MEPP </a:t>
            </a:r>
            <a:r>
              <a:rPr lang="en-US" dirty="0"/>
              <a:t>centers on learning and growing from </a:t>
            </a:r>
            <a:r>
              <a:rPr lang="en-US" dirty="0" err="1" smtClean="0"/>
              <a:t>eachother</a:t>
            </a:r>
            <a:r>
              <a:rPr lang="en-US" dirty="0" smtClean="0"/>
              <a:t>  </a:t>
            </a:r>
            <a:endParaRPr lang="en-US" dirty="0"/>
          </a:p>
          <a:p>
            <a:r>
              <a:rPr lang="en-US" dirty="0" smtClean="0"/>
              <a:t>You </a:t>
            </a:r>
            <a:r>
              <a:rPr lang="en-US" dirty="0"/>
              <a:t>will be given opportunities to provide feedback to your </a:t>
            </a:r>
            <a:r>
              <a:rPr lang="en-US" dirty="0" smtClean="0"/>
              <a:t>peers:</a:t>
            </a:r>
            <a:endParaRPr lang="en-US" dirty="0"/>
          </a:p>
          <a:p>
            <a:pPr lvl="1"/>
            <a:r>
              <a:rPr lang="en-US" dirty="0" smtClean="0"/>
              <a:t>Treat </a:t>
            </a:r>
            <a:r>
              <a:rPr lang="en-US" dirty="0"/>
              <a:t>others </a:t>
            </a:r>
            <a:r>
              <a:rPr lang="en-US" dirty="0" smtClean="0"/>
              <a:t>as </a:t>
            </a:r>
            <a:r>
              <a:rPr lang="en-US" dirty="0"/>
              <a:t>you want to be treated</a:t>
            </a:r>
          </a:p>
          <a:p>
            <a:pPr lvl="1"/>
            <a:r>
              <a:rPr lang="en-US" dirty="0" smtClean="0"/>
              <a:t>Be </a:t>
            </a:r>
            <a:r>
              <a:rPr lang="en-US" dirty="0"/>
              <a:t>professional in everything you say and do</a:t>
            </a:r>
          </a:p>
          <a:p>
            <a:pPr lvl="1"/>
            <a:r>
              <a:rPr lang="en-US" dirty="0" smtClean="0"/>
              <a:t>Be </a:t>
            </a:r>
            <a:r>
              <a:rPr lang="en-US" dirty="0"/>
              <a:t>prepared to provide a possible solution to any item you identify as needing improvement</a:t>
            </a:r>
          </a:p>
          <a:p>
            <a:pPr lvl="1"/>
            <a:r>
              <a:rPr lang="en-US" dirty="0" smtClean="0"/>
              <a:t>Be </a:t>
            </a:r>
            <a:r>
              <a:rPr lang="en-US" dirty="0"/>
              <a:t>prepared to explain your position and be open to suggestions</a:t>
            </a:r>
          </a:p>
          <a:p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2429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Campus Administration Reminders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registration</a:t>
            </a:r>
          </a:p>
          <a:p>
            <a:r>
              <a:rPr lang="en-US" dirty="0" smtClean="0"/>
              <a:t>Classrooms</a:t>
            </a:r>
          </a:p>
          <a:p>
            <a:r>
              <a:rPr lang="en-US" dirty="0" smtClean="0"/>
              <a:t>Parking</a:t>
            </a:r>
          </a:p>
          <a:p>
            <a:r>
              <a:rPr lang="en-US" dirty="0" smtClean="0"/>
              <a:t>Meals</a:t>
            </a:r>
          </a:p>
          <a:p>
            <a:r>
              <a:rPr lang="en-US" dirty="0" smtClean="0"/>
              <a:t>Emergency procedures</a:t>
            </a:r>
          </a:p>
          <a:p>
            <a:r>
              <a:rPr lang="en-US" dirty="0" smtClean="0"/>
              <a:t>Walking around campus</a:t>
            </a:r>
          </a:p>
          <a:p>
            <a:r>
              <a:rPr lang="en-US" dirty="0" smtClean="0"/>
              <a:t>Recreation</a:t>
            </a:r>
          </a:p>
          <a:p>
            <a:r>
              <a:rPr lang="en-US" dirty="0" smtClean="0"/>
              <a:t>NETC evaluations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10</a:t>
            </a:fld>
            <a:endParaRPr lang="en-US" dirty="0" smtClean="0"/>
          </a:p>
        </p:txBody>
      </p:sp>
      <p:pic>
        <p:nvPicPr>
          <p:cNvPr id="2" name="Picture 1" descr="Photo of EMI campus buildings." title="EMI Campus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935253"/>
            <a:ext cx="3655423" cy="23818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 rot="545003">
            <a:off x="5043481" y="4145053"/>
            <a:ext cx="3274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FEMA/Jocelyn </a:t>
            </a:r>
            <a:r>
              <a:rPr lang="en-US" sz="1000" dirty="0"/>
              <a:t>Augustino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3344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NETC Evaluation</a:t>
            </a:r>
            <a:r>
              <a:rPr lang="en-US" baseline="0" dirty="0" smtClean="0"/>
              <a:t> Form: Block #3 – Work Location</a:t>
            </a:r>
            <a:endParaRPr lang="en-US" dirty="0"/>
          </a:p>
        </p:txBody>
      </p:sp>
      <p:pic>
        <p:nvPicPr>
          <p:cNvPr id="3" name="Picture 2" descr="NETC Evaluation Form: Block Number 3. A map of the United States indicating the 58 work locations, counting all states, territories, and other regions." title="Graphic: Work Locati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16" y="-28990"/>
            <a:ext cx="9322215" cy="69631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1931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Drive 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Resources</a:t>
            </a:r>
          </a:p>
          <a:p>
            <a:pPr lvl="0"/>
            <a:r>
              <a:rPr lang="en-US" dirty="0" smtClean="0"/>
              <a:t>Proficiency Demonstration materials</a:t>
            </a:r>
          </a:p>
          <a:p>
            <a:pPr lvl="0"/>
            <a:r>
              <a:rPr lang="en-US" dirty="0" smtClean="0"/>
              <a:t>Folder in which to save your Proficiency Demonstration deliverables</a:t>
            </a:r>
          </a:p>
          <a:p>
            <a:pPr lvl="1"/>
            <a:r>
              <a:rPr lang="en-US" dirty="0"/>
              <a:t>Saving documents in the proper location is </a:t>
            </a:r>
            <a:r>
              <a:rPr lang="en-US" dirty="0" smtClean="0"/>
              <a:t>critical</a:t>
            </a:r>
          </a:p>
          <a:p>
            <a:pPr lvl="1"/>
            <a:r>
              <a:rPr lang="en-US" dirty="0" smtClean="0"/>
              <a:t>Assignments </a:t>
            </a:r>
            <a:r>
              <a:rPr lang="en-US" dirty="0"/>
              <a:t>will be considered </a:t>
            </a:r>
            <a:r>
              <a:rPr lang="en-US" dirty="0" smtClean="0"/>
              <a:t>incomplete if documents are not uploaded to the correct location</a:t>
            </a:r>
          </a:p>
          <a:p>
            <a:pPr lvl="0"/>
            <a:r>
              <a:rPr lang="en-US" dirty="0"/>
              <a:t>Shared Drive Quick Reference in </a:t>
            </a:r>
            <a:r>
              <a:rPr lang="en-US" dirty="0" smtClean="0"/>
              <a:t>PG</a:t>
            </a:r>
            <a:endParaRPr lang="en-US" sz="4000" dirty="0"/>
          </a:p>
          <a:p>
            <a:pPr lvl="1"/>
            <a:r>
              <a:rPr lang="en-US" dirty="0"/>
              <a:t>Saving files and naming conventions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26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Conduct Reminders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Attendance</a:t>
            </a:r>
          </a:p>
          <a:p>
            <a:r>
              <a:rPr lang="en-US" dirty="0" smtClean="0"/>
              <a:t>Technology courtesy</a:t>
            </a:r>
          </a:p>
          <a:p>
            <a:r>
              <a:rPr lang="en-US" dirty="0" smtClean="0"/>
              <a:t>Sharing knowledge</a:t>
            </a:r>
          </a:p>
          <a:p>
            <a:r>
              <a:rPr lang="en-US" dirty="0" smtClean="0"/>
              <a:t>Lunch and breaks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13</a:t>
            </a:fld>
            <a:endParaRPr lang="en-US" dirty="0" smtClean="0"/>
          </a:p>
        </p:txBody>
      </p:sp>
      <p:pic>
        <p:nvPicPr>
          <p:cNvPr id="3" name="Picture 2" descr="Photo of  a classroom with students seated at tables." title="FEMA classroom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676400"/>
            <a:ext cx="4113194" cy="2732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 rot="120000">
            <a:off x="4572000" y="4478179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</a:t>
            </a:r>
            <a:r>
              <a:rPr lang="en-US" sz="1000" dirty="0"/>
              <a:t>Hans Pennink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4194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</a:t>
            </a:r>
            <a:r>
              <a:rPr lang="en-US" dirty="0" smtClean="0"/>
              <a:t>Examples—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E132 Proficiency Demonstration #5: Tabletop Exercise, </a:t>
            </a:r>
            <a:r>
              <a:rPr lang="en-US" dirty="0" smtClean="0"/>
              <a:t>Take-Home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7461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E132 Proficiency </a:t>
            </a:r>
            <a:r>
              <a:rPr lang="en-US" dirty="0"/>
              <a:t>Demonstration #5: Tabletop Exercise, Take-Home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43434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Share </a:t>
            </a:r>
            <a:r>
              <a:rPr lang="en-US" dirty="0"/>
              <a:t>your experience with </a:t>
            </a:r>
            <a:r>
              <a:rPr lang="en-US" dirty="0" smtClean="0"/>
              <a:t>completing your TTX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were your </a:t>
            </a:r>
            <a:r>
              <a:rPr lang="en-US" dirty="0" smtClean="0"/>
              <a:t>successes, </a:t>
            </a:r>
            <a:r>
              <a:rPr lang="en-US" dirty="0"/>
              <a:t>challenges, etc.?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1466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About the objectives, materials, and agenda for the E133 course</a:t>
            </a:r>
          </a:p>
          <a:p>
            <a:pPr lvl="1"/>
            <a:r>
              <a:rPr lang="en-US" dirty="0" smtClean="0"/>
              <a:t>About the campus administration, including parking, meals, and recreation</a:t>
            </a:r>
          </a:p>
          <a:p>
            <a:pPr lvl="1"/>
            <a:r>
              <a:rPr lang="en-US" dirty="0" smtClean="0"/>
              <a:t>About the course conduct, including attendance, cell/pager/computer courtesy, and lunch/breaks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0619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5" name="Pentagon 4" descr="Opens the next Unit" title="Next Unit Button">
            <a:hlinkClick r:id="rId3" action="ppaction://hlinkpres?slideindex=1&amp;slidetitle="/>
          </p:cNvPr>
          <p:cNvSpPr/>
          <p:nvPr/>
        </p:nvSpPr>
        <p:spPr bwMode="auto">
          <a:xfrm>
            <a:off x="8382000" y="5486400"/>
            <a:ext cx="609600" cy="228600"/>
          </a:xfrm>
          <a:prstGeom prst="homePlat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460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owerPoint Template 7-5-13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7-5-13</Template>
  <TotalTime>6488</TotalTime>
  <Words>501</Words>
  <Application>Microsoft Office PowerPoint</Application>
  <PresentationFormat>On-screen Show (4:3)</PresentationFormat>
  <Paragraphs>107</Paragraphs>
  <Slides>17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Courier New</vt:lpstr>
      <vt:lpstr>Times New Roman</vt:lpstr>
      <vt:lpstr>Wingdings</vt:lpstr>
      <vt:lpstr>PowerPoint Template 7-5-13</vt:lpstr>
      <vt:lpstr>E133: OPERATIONS-BASED EXERCISE DESIGN  AND EVALUATION COURSE</vt:lpstr>
      <vt:lpstr>Unit Objectives</vt:lpstr>
      <vt:lpstr>Introductions</vt:lpstr>
      <vt:lpstr>E133 Course Goals</vt:lpstr>
      <vt:lpstr>E133 Course Objectives</vt:lpstr>
      <vt:lpstr>E133 Course Materials</vt:lpstr>
      <vt:lpstr>E133 Course Agenda</vt:lpstr>
      <vt:lpstr>Proficiency Demonstration Reminders</vt:lpstr>
      <vt:lpstr>Peer Review Reminders</vt:lpstr>
      <vt:lpstr>Campus Administration Reminders</vt:lpstr>
      <vt:lpstr>NETC Evaluation Form: Block #3 – Work Location</vt:lpstr>
      <vt:lpstr>Shared Drive Reminders</vt:lpstr>
      <vt:lpstr>Course Conduct Reminders</vt:lpstr>
      <vt:lpstr>Selected Examples— E132 Proficiency Demonstration #5: Tabletop Exercise, Take-Home</vt:lpstr>
      <vt:lpstr>E132 Proficiency Demonstration #5: Tabletop Exercise, Take-Home</vt:lpstr>
      <vt:lpstr>Unit Summary</vt:lpstr>
      <vt:lpstr>Questions?</vt:lpstr>
    </vt:vector>
  </TitlesOfParts>
  <Company>CTEC,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E132 Unit 1 Slides</dc:title>
  <dc:creator>Linda Ross</dc:creator>
  <cp:lastModifiedBy>user</cp:lastModifiedBy>
  <cp:revision>103</cp:revision>
  <dcterms:created xsi:type="dcterms:W3CDTF">2013-07-19T19:15:44Z</dcterms:created>
  <dcterms:modified xsi:type="dcterms:W3CDTF">2017-02-27T12:11:01Z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6BF83F02-B05C-4830-ABE7-3AF82468132E</vt:lpwstr>
  </property>
  <property fmtid="{D5CDD505-2E9C-101B-9397-08002B2CF9AE}" pid="3" name="ArticulatePath">
    <vt:lpwstr>E133_Unit_01_Slides_Pilot</vt:lpwstr>
  </property>
</Properties>
</file>