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0" r:id="rId4"/>
  </p:sldMasterIdLst>
  <p:notesMasterIdLst>
    <p:notesMasterId r:id="rId18"/>
  </p:notesMasterIdLst>
  <p:handoutMasterIdLst>
    <p:handoutMasterId r:id="rId19"/>
  </p:handoutMasterIdLst>
  <p:sldIdLst>
    <p:sldId id="415" r:id="rId5"/>
    <p:sldId id="426" r:id="rId6"/>
    <p:sldId id="451" r:id="rId7"/>
    <p:sldId id="452" r:id="rId8"/>
    <p:sldId id="453" r:id="rId9"/>
    <p:sldId id="455" r:id="rId10"/>
    <p:sldId id="456" r:id="rId11"/>
    <p:sldId id="457" r:id="rId12"/>
    <p:sldId id="454" r:id="rId13"/>
    <p:sldId id="428" r:id="rId14"/>
    <p:sldId id="429" r:id="rId15"/>
    <p:sldId id="430" r:id="rId16"/>
    <p:sldId id="450" r:id="rId1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11" autoAdjust="0"/>
    <p:restoredTop sz="76076" autoAdjust="0"/>
  </p:normalViewPr>
  <p:slideViewPr>
    <p:cSldViewPr showGuides="1">
      <p:cViewPr varScale="1">
        <p:scale>
          <a:sx n="71" d="100"/>
          <a:sy n="71" d="100"/>
        </p:scale>
        <p:origin x="1746" y="66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06544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7/29/2016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3810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Questions?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40769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6.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0769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  <p:sldLayoutId id="2147484056" r:id="rId6"/>
    <p:sldLayoutId id="2147484057" r:id="rId7"/>
    <p:sldLayoutId id="2147484058" r:id="rId8"/>
    <p:sldLayoutId id="2147484059" r:id="rId9"/>
    <p:sldLayoutId id="2147484060" r:id="rId10"/>
    <p:sldLayoutId id="2147484061" r:id="rId11"/>
    <p:sldLayoutId id="2147484062" r:id="rId12"/>
    <p:sldLayoutId id="2147484063" r:id="rId13"/>
    <p:sldLayoutId id="2147484064" r:id="rId14"/>
    <p:sldLayoutId id="2147484065" r:id="rId15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E132: DISCUSSION-BASED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b="1" dirty="0" smtClean="0"/>
              <a:t>Unit 7: Course Wrap-Up and Proficiency Demonstration #5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5510464"/>
            <a:ext cx="4730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</a:t>
            </a:r>
            <a:r>
              <a:rPr lang="en-US" sz="1000" dirty="0"/>
              <a:t>Jocelyn </a:t>
            </a:r>
            <a:r>
              <a:rPr lang="en-US" sz="1000" dirty="0" smtClean="0"/>
              <a:t>Augustino</a:t>
            </a:r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" y="2286000"/>
            <a:ext cx="490728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/>
              <a:t>Summarize the key points of the </a:t>
            </a:r>
            <a:r>
              <a:rPr lang="en-US" dirty="0" smtClean="0"/>
              <a:t>E132: </a:t>
            </a:r>
            <a:r>
              <a:rPr lang="en-US" dirty="0"/>
              <a:t>Discussion-Based Exercise Design and Evaluation Course</a:t>
            </a:r>
          </a:p>
          <a:p>
            <a:pPr lvl="1"/>
            <a:r>
              <a:rPr lang="en-US" dirty="0"/>
              <a:t>Explain how to successfully complete Proficiency Demonstration #5: Tabletop Exercise, </a:t>
            </a:r>
            <a:r>
              <a:rPr lang="en-US" dirty="0" smtClean="0"/>
              <a:t>Take-Home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the </a:t>
            </a:r>
            <a:r>
              <a:rPr lang="en-US" dirty="0" smtClean="0"/>
              <a:t>E132 </a:t>
            </a:r>
            <a:r>
              <a:rPr lang="en-US" dirty="0"/>
              <a:t>course, </a:t>
            </a:r>
            <a:r>
              <a:rPr lang="en-US" dirty="0" smtClean="0"/>
              <a:t>you learned </a:t>
            </a:r>
            <a:r>
              <a:rPr lang="en-US" dirty="0"/>
              <a:t>how to better:</a:t>
            </a:r>
          </a:p>
          <a:p>
            <a:pPr lvl="1"/>
            <a:r>
              <a:rPr lang="en-US" dirty="0" smtClean="0"/>
              <a:t>Develop </a:t>
            </a:r>
            <a:r>
              <a:rPr lang="en-US" dirty="0"/>
              <a:t>a </a:t>
            </a:r>
            <a:r>
              <a:rPr lang="en-US" dirty="0" smtClean="0"/>
              <a:t>Multi-year Training </a:t>
            </a:r>
            <a:r>
              <a:rPr lang="en-US" dirty="0"/>
              <a:t>and </a:t>
            </a:r>
            <a:r>
              <a:rPr lang="en-US" dirty="0" smtClean="0"/>
              <a:t>Exercise Plan</a:t>
            </a:r>
            <a:endParaRPr lang="en-US" dirty="0"/>
          </a:p>
          <a:p>
            <a:pPr lvl="1"/>
            <a:r>
              <a:rPr lang="en-US" dirty="0"/>
              <a:t>Apply the four phases of the exercise cycle—design and development, conduct, evaluation, and improvement planning—to discussion-based exercises</a:t>
            </a:r>
          </a:p>
          <a:p>
            <a:pPr lvl="1"/>
            <a:r>
              <a:rPr lang="en-US" dirty="0"/>
              <a:t>Apply the </a:t>
            </a:r>
            <a:r>
              <a:rPr lang="en-US" dirty="0" smtClean="0"/>
              <a:t>eight </a:t>
            </a:r>
            <a:r>
              <a:rPr lang="en-US" dirty="0"/>
              <a:t>steps of exercise design to a discussion-based </a:t>
            </a:r>
            <a:r>
              <a:rPr lang="en-US" dirty="0" smtClean="0"/>
              <a:t>exercise</a:t>
            </a:r>
          </a:p>
          <a:p>
            <a:pPr lvl="1"/>
            <a:r>
              <a:rPr lang="en-US" dirty="0"/>
              <a:t>Evaluate a discussion-based </a:t>
            </a:r>
            <a:r>
              <a:rPr lang="en-US" dirty="0" smtClean="0"/>
              <a:t>exercise</a:t>
            </a:r>
          </a:p>
          <a:p>
            <a:pPr lvl="1"/>
            <a:r>
              <a:rPr lang="en-US" dirty="0"/>
              <a:t>Apply the first three steps of the </a:t>
            </a:r>
            <a:r>
              <a:rPr lang="en-US" dirty="0" smtClean="0"/>
              <a:t>eight exercise evaluation steps </a:t>
            </a:r>
            <a:r>
              <a:rPr lang="en-US" dirty="0"/>
              <a:t>to discussion-based exercises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22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</a:t>
            </a:r>
            <a:r>
              <a:rPr lang="en-US" dirty="0" smtClean="0"/>
              <a:t>Review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Units 1 and 2 you learned about the E132 course and the fictional exercise community, including:</a:t>
            </a:r>
          </a:p>
          <a:p>
            <a:pPr lvl="1"/>
            <a:r>
              <a:rPr lang="en-US" dirty="0" smtClean="0"/>
              <a:t>The requirements </a:t>
            </a:r>
            <a:r>
              <a:rPr lang="en-US" dirty="0"/>
              <a:t>for the MEPP certificate </a:t>
            </a:r>
            <a:r>
              <a:rPr lang="en-US" dirty="0" smtClean="0"/>
              <a:t>title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S</a:t>
            </a:r>
            <a:r>
              <a:rPr lang="en-US" dirty="0" smtClean="0"/>
              <a:t>tate of Columbia, Central City/Liberty County, and the ESSD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05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Unit 3 you learned about a progressive exercise program, including:</a:t>
            </a:r>
          </a:p>
          <a:p>
            <a:pPr lvl="1" indent="-342900"/>
            <a:r>
              <a:rPr lang="en-US" dirty="0" smtClean="0"/>
              <a:t>The </a:t>
            </a:r>
            <a:r>
              <a:rPr lang="en-US" dirty="0"/>
              <a:t>policy that guides the creation of the </a:t>
            </a:r>
            <a:r>
              <a:rPr lang="en-US" dirty="0" smtClean="0"/>
              <a:t>Multi-year </a:t>
            </a:r>
            <a:r>
              <a:rPr lang="en-US" dirty="0"/>
              <a:t>TEP:</a:t>
            </a:r>
          </a:p>
          <a:p>
            <a:pPr lvl="1"/>
            <a:r>
              <a:rPr lang="en-US" dirty="0" smtClean="0"/>
              <a:t>Guidance </a:t>
            </a:r>
            <a:r>
              <a:rPr lang="en-US" dirty="0"/>
              <a:t>for creating a </a:t>
            </a:r>
            <a:r>
              <a:rPr lang="en-US" dirty="0" smtClean="0"/>
              <a:t>Multi-year </a:t>
            </a:r>
            <a:r>
              <a:rPr lang="en-US" dirty="0"/>
              <a:t>TEP, including determining priorities, exercises, evaluation, and the TEP </a:t>
            </a:r>
            <a:r>
              <a:rPr lang="en-US" dirty="0" smtClean="0"/>
              <a:t>schedule</a:t>
            </a:r>
          </a:p>
          <a:p>
            <a:r>
              <a:rPr lang="en-US" dirty="0" smtClean="0"/>
              <a:t>You completed Proficiency Demonstration #1: Multi-year TEP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2106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Unit 4 you learned about discussion-based exercises, including: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four types of discussion-based exercises</a:t>
            </a:r>
          </a:p>
          <a:p>
            <a:pPr lvl="1"/>
            <a:r>
              <a:rPr lang="en-US" dirty="0"/>
              <a:t>The e</a:t>
            </a:r>
            <a:r>
              <a:rPr lang="en-US" dirty="0" smtClean="0"/>
              <a:t>ight </a:t>
            </a:r>
            <a:r>
              <a:rPr lang="en-US" dirty="0"/>
              <a:t>exercise design steps</a:t>
            </a:r>
          </a:p>
          <a:p>
            <a:r>
              <a:rPr lang="en-US" dirty="0" smtClean="0"/>
              <a:t>You </a:t>
            </a:r>
            <a:r>
              <a:rPr lang="en-US" dirty="0"/>
              <a:t>completed Proficiency </a:t>
            </a:r>
            <a:r>
              <a:rPr lang="en-US" dirty="0" smtClean="0"/>
              <a:t>Demonstration #2: Seminar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771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r>
              <a:rPr lang="en-US" dirty="0" smtClean="0"/>
              <a:t>In Unit 5 you learned about facilitation, including:</a:t>
            </a:r>
          </a:p>
          <a:p>
            <a:pPr lvl="1"/>
            <a:r>
              <a:rPr lang="en-US" dirty="0"/>
              <a:t>What makes an effective facilitator</a:t>
            </a:r>
          </a:p>
          <a:p>
            <a:pPr lvl="1"/>
            <a:r>
              <a:rPr lang="en-US" dirty="0"/>
              <a:t>Preparing to be a facilitator</a:t>
            </a:r>
          </a:p>
          <a:p>
            <a:pPr lvl="1"/>
            <a:r>
              <a:rPr lang="en-US" dirty="0"/>
              <a:t>Strategies to get participants involved</a:t>
            </a:r>
          </a:p>
          <a:p>
            <a:pPr lvl="1"/>
            <a:r>
              <a:rPr lang="en-US" dirty="0"/>
              <a:t>Facilitation tips</a:t>
            </a:r>
          </a:p>
          <a:p>
            <a:pPr lvl="1"/>
            <a:r>
              <a:rPr lang="en-US" dirty="0"/>
              <a:t>About wrap-up </a:t>
            </a:r>
            <a:r>
              <a:rPr lang="en-US" dirty="0" smtClean="0"/>
              <a:t>activities</a:t>
            </a:r>
          </a:p>
          <a:p>
            <a:r>
              <a:rPr lang="en-US" dirty="0"/>
              <a:t>You completed Proficiency </a:t>
            </a:r>
            <a:r>
              <a:rPr lang="en-US" dirty="0" smtClean="0"/>
              <a:t>Demonstration #3: Tabletop Exercise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886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Review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191000"/>
          </a:xfrm>
        </p:spPr>
        <p:txBody>
          <a:bodyPr/>
          <a:lstStyle/>
          <a:p>
            <a:r>
              <a:rPr lang="en-US" dirty="0" smtClean="0"/>
              <a:t>In Unit 6 you learned about exercise evaluation, including: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eight exercise </a:t>
            </a:r>
            <a:r>
              <a:rPr lang="en-US" dirty="0"/>
              <a:t>evaluation </a:t>
            </a:r>
            <a:r>
              <a:rPr lang="en-US" dirty="0" smtClean="0"/>
              <a:t>steps</a:t>
            </a:r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evaluation tasks </a:t>
            </a:r>
            <a:r>
              <a:rPr lang="en-US" dirty="0" smtClean="0"/>
              <a:t>performed </a:t>
            </a:r>
            <a:r>
              <a:rPr lang="en-US" dirty="0"/>
              <a:t>at </a:t>
            </a:r>
            <a:r>
              <a:rPr lang="en-US" dirty="0" smtClean="0"/>
              <a:t>each </a:t>
            </a:r>
            <a:r>
              <a:rPr lang="en-US" dirty="0"/>
              <a:t>stage of the exercise cycle</a:t>
            </a:r>
          </a:p>
          <a:p>
            <a:pPr lvl="1"/>
            <a:r>
              <a:rPr lang="en-US" dirty="0"/>
              <a:t>How to plan and organize an exercise evaluation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to observe an exercise and collect data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to analyze TTX evaluation data using root cause </a:t>
            </a:r>
            <a:r>
              <a:rPr lang="en-US" dirty="0" smtClean="0"/>
              <a:t>analysis</a:t>
            </a:r>
            <a:endParaRPr lang="en-US" dirty="0"/>
          </a:p>
          <a:p>
            <a:pPr>
              <a:spcBef>
                <a:spcPts val="800"/>
              </a:spcBef>
            </a:pPr>
            <a:r>
              <a:rPr lang="en-US" dirty="0" smtClean="0"/>
              <a:t>You </a:t>
            </a:r>
            <a:r>
              <a:rPr lang="en-US" dirty="0"/>
              <a:t>completed Proficiency </a:t>
            </a:r>
            <a:r>
              <a:rPr lang="en-US" dirty="0" smtClean="0"/>
              <a:t>Demonstration #4: </a:t>
            </a:r>
            <a:r>
              <a:rPr lang="en-US" dirty="0"/>
              <a:t>Tabletop Exercise Evaluation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95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Evaluations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Thoughts? Reactions?</a:t>
            </a:r>
          </a:p>
          <a:p>
            <a:pPr marL="0" indent="0" algn="ctr">
              <a:buNone/>
            </a:pPr>
            <a:r>
              <a:rPr lang="en-US" dirty="0" smtClean="0"/>
              <a:t>Let us know!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075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#5:</a:t>
            </a:r>
            <a:br>
              <a:rPr lang="en-US" dirty="0"/>
            </a:br>
            <a:r>
              <a:rPr lang="en-US" dirty="0"/>
              <a:t>Tabletop Exercise, </a:t>
            </a:r>
            <a:r>
              <a:rPr lang="en-US" dirty="0" smtClean="0"/>
              <a:t>Take-Home</a:t>
            </a:r>
            <a:endParaRPr lang="en-US" dirty="0"/>
          </a:p>
        </p:txBody>
      </p:sp>
      <p:sp>
        <p:nvSpPr>
          <p:cNvPr id="5" name="Content Placeholder 2" hidden="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968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</a:t>
            </a:r>
            <a:r>
              <a:rPr lang="en-US" dirty="0" smtClean="0"/>
              <a:t>#5: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Tabletop </a:t>
            </a:r>
            <a:r>
              <a:rPr lang="en-US" dirty="0" smtClean="0"/>
              <a:t>Exercise, Take-Home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Purpose:</a:t>
            </a:r>
          </a:p>
          <a:p>
            <a:pPr lvl="1"/>
            <a:r>
              <a:rPr lang="en-US" dirty="0"/>
              <a:t>Design, develop, and if possible, conduct a TTX specific to your agency or </a:t>
            </a:r>
            <a:r>
              <a:rPr lang="en-US" dirty="0" smtClean="0"/>
              <a:t>community</a:t>
            </a:r>
          </a:p>
          <a:p>
            <a:pPr marL="0" indent="0">
              <a:buNone/>
            </a:pPr>
            <a:r>
              <a:rPr lang="en-US" dirty="0" smtClean="0"/>
              <a:t>Deliverables (see rubric):</a:t>
            </a:r>
            <a:endParaRPr lang="en-US" dirty="0" smtClean="0"/>
          </a:p>
          <a:p>
            <a:pPr marL="742950" lvl="1" indent="-514350">
              <a:buFont typeface="+mj-lt"/>
              <a:buAutoNum type="arabicPeriod"/>
            </a:pPr>
            <a:r>
              <a:rPr lang="en-US" dirty="0" smtClean="0"/>
              <a:t>SitMan </a:t>
            </a:r>
            <a:r>
              <a:rPr lang="en-US" dirty="0"/>
              <a:t>(HSEEP template)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TTX for your agency or community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(PowerPoint </a:t>
            </a:r>
            <a:r>
              <a:rPr lang="en-US" dirty="0"/>
              <a:t>document</a:t>
            </a:r>
            <a:r>
              <a:rPr lang="en-US" dirty="0" smtClean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/>
              <a:t>EEGs (HSEEP template</a:t>
            </a:r>
            <a:r>
              <a:rPr lang="en-US" dirty="0" smtClean="0"/>
              <a:t>)</a:t>
            </a:r>
          </a:p>
          <a:p>
            <a:pPr marL="742950" lvl="1" indent="-514350">
              <a:buFont typeface="+mj-lt"/>
              <a:buAutoNum type="arabicPeriod"/>
            </a:pPr>
            <a:r>
              <a:rPr lang="en-US" dirty="0" smtClean="0"/>
              <a:t>Participant Feedback Form</a:t>
            </a:r>
            <a:endParaRPr lang="en-US" dirty="0" smtClean="0"/>
          </a:p>
          <a:p>
            <a:pPr marL="742950" lvl="1" indent="-514350">
              <a:buFont typeface="+mj-lt"/>
              <a:buAutoNum type="arabicPeriod"/>
            </a:pPr>
            <a:r>
              <a:rPr lang="en-US" dirty="0" smtClean="0"/>
              <a:t>Any </a:t>
            </a:r>
            <a:r>
              <a:rPr lang="en-US" dirty="0"/>
              <a:t>job aids or resources necessary for the players of the TTX (formats may vary)</a:t>
            </a:r>
          </a:p>
          <a:p>
            <a:pPr marL="742950" lvl="1" indent="-514350">
              <a:buFont typeface="+mj-lt"/>
              <a:buAutoNum type="arabicPeriod"/>
            </a:pPr>
            <a:endParaRPr lang="en-US" dirty="0" smtClean="0"/>
          </a:p>
          <a:p>
            <a:pPr marL="742950" lvl="1" indent="-514350">
              <a:buFont typeface="+mj-lt"/>
              <a:buAutoNum type="arabicPeriod"/>
            </a:pPr>
            <a:endParaRPr lang="en-US" dirty="0"/>
          </a:p>
          <a:p>
            <a:pPr marL="742950" lvl="1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11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083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#5:</a:t>
            </a:r>
            <a:br>
              <a:rPr lang="en-US" dirty="0"/>
            </a:br>
            <a:r>
              <a:rPr lang="en-US" dirty="0"/>
              <a:t>Tabletop Exercise, </a:t>
            </a:r>
            <a:r>
              <a:rPr lang="en-US" dirty="0" smtClean="0"/>
              <a:t>Take-Home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Submitting Your Deliverables:</a:t>
            </a:r>
          </a:p>
          <a:p>
            <a:pPr lvl="1"/>
            <a:r>
              <a:rPr lang="en-US" dirty="0" smtClean="0"/>
              <a:t>Save as PDF</a:t>
            </a:r>
          </a:p>
          <a:p>
            <a:pPr lvl="1"/>
            <a:r>
              <a:rPr lang="en-US" dirty="0" smtClean="0"/>
              <a:t>Send via email to Course Manager</a:t>
            </a:r>
          </a:p>
          <a:p>
            <a:pPr lvl="1"/>
            <a:r>
              <a:rPr lang="en-US" b="1" i="1" dirty="0" smtClean="0"/>
              <a:t>Due </a:t>
            </a:r>
            <a:r>
              <a:rPr lang="en-US" b="1" i="1" dirty="0"/>
              <a:t>no later than </a:t>
            </a:r>
            <a:r>
              <a:rPr lang="en-US" b="1" i="1" dirty="0" smtClean="0"/>
              <a:t>3 weeks </a:t>
            </a:r>
            <a:r>
              <a:rPr lang="en-US" b="1" i="1" dirty="0"/>
              <a:t>before the start date of the </a:t>
            </a:r>
            <a:r>
              <a:rPr lang="en-US" b="1" i="1" dirty="0" smtClean="0"/>
              <a:t>E133</a:t>
            </a:r>
            <a:r>
              <a:rPr lang="en-US" b="1" i="1" dirty="0"/>
              <a:t> course</a:t>
            </a:r>
            <a:endParaRPr lang="en-US" b="1" i="1" dirty="0" smtClean="0"/>
          </a:p>
          <a:p>
            <a:pPr lvl="1"/>
            <a:r>
              <a:rPr lang="en-US" dirty="0"/>
              <a:t>If you’re not able to conduct the TTX, you still need to provide evaluation </a:t>
            </a:r>
            <a:r>
              <a:rPr lang="en-US" dirty="0" smtClean="0"/>
              <a:t>materials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351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7.</a:t>
            </a:r>
            <a:fld id="{AABC80B5-9D81-458C-976F-659B9695CDDC}" type="slidenum">
              <a:rPr lang="en-US" smtClean="0"/>
              <a:pPr/>
              <a:t>13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7520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Unit_x0020_Number xmlns="57cfa848-76d7-4fa5-825b-d37a1166a4af">1</Unit_x0020_Numb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7CA6080-A6E3-46B8-A5A6-3B87354F488C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57cfa848-76d7-4fa5-825b-d37a1166a4af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12975</TotalTime>
  <Words>489</Words>
  <Application>Microsoft Office PowerPoint</Application>
  <PresentationFormat>On-screen Show (4:3)</PresentationFormat>
  <Paragraphs>83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Courier New</vt:lpstr>
      <vt:lpstr>Times New Roman</vt:lpstr>
      <vt:lpstr>Wingdings</vt:lpstr>
      <vt:lpstr>2_Default Design</vt:lpstr>
      <vt:lpstr>E132: DISCUSSION-BASED EXERCISE DESIGN  AND EVALUATION COURSE</vt:lpstr>
      <vt:lpstr>Unit Objectives</vt:lpstr>
      <vt:lpstr>Course Review</vt:lpstr>
      <vt:lpstr>Course Review (cont’d.)</vt:lpstr>
      <vt:lpstr>Course Review (cont’d.)</vt:lpstr>
      <vt:lpstr>Course Review (cont’d.)</vt:lpstr>
      <vt:lpstr>Course Review (cont’d.)</vt:lpstr>
      <vt:lpstr>Course Review (cont’d.)</vt:lpstr>
      <vt:lpstr>Course Evaluations</vt:lpstr>
      <vt:lpstr>Proficiency Demonstration #5: Tabletop Exercise, Take-Home</vt:lpstr>
      <vt:lpstr>Proficiency Demonstration #5: Tabletop Exercise, Take-Home</vt:lpstr>
      <vt:lpstr>Proficiency Demonstration #5: Tabletop Exercise, Take-Home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Exercise Practitioner Program (MEPP)-132</dc:title>
  <dc:creator>Tamara Alexander</dc:creator>
  <cp:lastModifiedBy>mvanaken</cp:lastModifiedBy>
  <cp:revision>413</cp:revision>
  <dcterms:created xsi:type="dcterms:W3CDTF">2009-01-22T14:40:21Z</dcterms:created>
  <dcterms:modified xsi:type="dcterms:W3CDTF">2016-07-29T18:27:07Z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</Properties>
</file>