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4"/>
  </p:sldMasterIdLst>
  <p:notesMasterIdLst>
    <p:notesMasterId r:id="rId70"/>
  </p:notesMasterIdLst>
  <p:handoutMasterIdLst>
    <p:handoutMasterId r:id="rId71"/>
  </p:handoutMasterIdLst>
  <p:sldIdLst>
    <p:sldId id="415" r:id="rId5"/>
    <p:sldId id="429" r:id="rId6"/>
    <p:sldId id="426" r:id="rId7"/>
    <p:sldId id="428" r:id="rId8"/>
    <p:sldId id="437" r:id="rId9"/>
    <p:sldId id="438" r:id="rId10"/>
    <p:sldId id="439" r:id="rId11"/>
    <p:sldId id="440" r:id="rId12"/>
    <p:sldId id="441" r:id="rId13"/>
    <p:sldId id="455" r:id="rId14"/>
    <p:sldId id="442" r:id="rId15"/>
    <p:sldId id="472" r:id="rId16"/>
    <p:sldId id="444" r:id="rId17"/>
    <p:sldId id="443" r:id="rId18"/>
    <p:sldId id="456" r:id="rId19"/>
    <p:sldId id="473" r:id="rId20"/>
    <p:sldId id="445" r:id="rId21"/>
    <p:sldId id="446" r:id="rId22"/>
    <p:sldId id="486" r:id="rId23"/>
    <p:sldId id="487" r:id="rId24"/>
    <p:sldId id="488" r:id="rId25"/>
    <p:sldId id="489" r:id="rId26"/>
    <p:sldId id="492" r:id="rId27"/>
    <p:sldId id="490" r:id="rId28"/>
    <p:sldId id="447" r:id="rId29"/>
    <p:sldId id="448" r:id="rId30"/>
    <p:sldId id="457" r:id="rId31"/>
    <p:sldId id="474" r:id="rId32"/>
    <p:sldId id="449" r:id="rId33"/>
    <p:sldId id="450" r:id="rId34"/>
    <p:sldId id="451" r:id="rId35"/>
    <p:sldId id="452" r:id="rId36"/>
    <p:sldId id="485" r:id="rId37"/>
    <p:sldId id="477" r:id="rId38"/>
    <p:sldId id="480" r:id="rId39"/>
    <p:sldId id="494" r:id="rId40"/>
    <p:sldId id="493" r:id="rId41"/>
    <p:sldId id="478" r:id="rId42"/>
    <p:sldId id="479" r:id="rId43"/>
    <p:sldId id="481" r:id="rId44"/>
    <p:sldId id="482" r:id="rId45"/>
    <p:sldId id="483" r:id="rId46"/>
    <p:sldId id="453" r:id="rId47"/>
    <p:sldId id="458" r:id="rId48"/>
    <p:sldId id="459" r:id="rId49"/>
    <p:sldId id="460" r:id="rId50"/>
    <p:sldId id="461" r:id="rId51"/>
    <p:sldId id="454" r:id="rId52"/>
    <p:sldId id="476" r:id="rId53"/>
    <p:sldId id="464" r:id="rId54"/>
    <p:sldId id="467" r:id="rId55"/>
    <p:sldId id="475" r:id="rId56"/>
    <p:sldId id="392" r:id="rId57"/>
    <p:sldId id="427" r:id="rId58"/>
    <p:sldId id="430" r:id="rId59"/>
    <p:sldId id="468" r:id="rId60"/>
    <p:sldId id="470" r:id="rId61"/>
    <p:sldId id="469" r:id="rId62"/>
    <p:sldId id="431" r:id="rId63"/>
    <p:sldId id="432" r:id="rId64"/>
    <p:sldId id="433" r:id="rId65"/>
    <p:sldId id="434" r:id="rId66"/>
    <p:sldId id="435" r:id="rId67"/>
    <p:sldId id="436" r:id="rId68"/>
    <p:sldId id="471" r:id="rId6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87" autoAdjust="0"/>
    <p:restoredTop sz="76076" autoAdjust="0"/>
  </p:normalViewPr>
  <p:slideViewPr>
    <p:cSldViewPr showGuides="1">
      <p:cViewPr varScale="1">
        <p:scale>
          <a:sx n="71" d="100"/>
          <a:sy n="71" d="100"/>
        </p:scale>
        <p:origin x="1200" y="66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25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33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330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35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670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37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6016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40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9736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53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7/29/2016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002"/>
      </p:ext>
    </p:extLst>
  </p:cSld>
  <p:clrMapOvr>
    <a:masterClrMapping/>
  </p:clrMapOvr>
  <p:transition>
    <p:wipe dir="r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b="1" dirty="0" smtClean="0"/>
              <a:t>Unit 6: Exercise Evaluation and Proficiency Demonstration #4</a:t>
            </a:r>
            <a:endParaRPr lang="en-US" b="1" dirty="0"/>
          </a:p>
        </p:txBody>
      </p:sp>
      <p:pic>
        <p:nvPicPr>
          <p:cNvPr id="6" name="Picture 5" descr="Hotwash Debriefi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4000"/>
                    </a14:imgEffect>
                    <a14:imgEffect>
                      <a14:brightnessContrast brigh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8072" y="2346158"/>
            <a:ext cx="4187528" cy="3140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90800" y="5486400"/>
            <a:ext cx="4187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Describe the tasks that occur in steps 1-3 of the eight exercise evaluation steps</a:t>
            </a:r>
          </a:p>
          <a:p>
            <a:pPr lvl="1"/>
            <a:r>
              <a:rPr lang="en-US" dirty="0" smtClean="0"/>
              <a:t>Describe </a:t>
            </a:r>
            <a:r>
              <a:rPr lang="en-US" dirty="0"/>
              <a:t>the rationale for a systematic exercise evaluation process</a:t>
            </a:r>
          </a:p>
          <a:p>
            <a:pPr lvl="1"/>
            <a:r>
              <a:rPr lang="en-US" dirty="0" smtClean="0"/>
              <a:t>Identify exercise evaluator attributes and pitfalls</a:t>
            </a:r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11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Objectives (cont’d.)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Revise, conduct, and evaluate a tabletop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exercise </a:t>
            </a:r>
            <a:r>
              <a:rPr lang="en-US" dirty="0"/>
              <a:t>(TTX), using the TTX developed earlier in the course</a:t>
            </a:r>
          </a:p>
          <a:p>
            <a:pPr lvl="1"/>
            <a:r>
              <a:rPr lang="en-US" dirty="0"/>
              <a:t>Develop exercise evaluation support material</a:t>
            </a:r>
          </a:p>
          <a:p>
            <a:pPr lvl="1"/>
            <a:r>
              <a:rPr lang="en-US" dirty="0"/>
              <a:t>Observe a TTX and collect evaluation data </a:t>
            </a:r>
          </a:p>
          <a:p>
            <a:pPr lvl="1"/>
            <a:r>
              <a:rPr lang="en-US" dirty="0"/>
              <a:t>Analyze TTX evaluation data using root cause analysis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Eight Exercise Evaluation Steps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2" y="1194890"/>
            <a:ext cx="8634412" cy="45531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083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for Systematic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Exercise </a:t>
            </a:r>
            <a:r>
              <a:rPr lang="en-US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vs. benefit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we don’t evaluate exercises and track </a:t>
            </a:r>
            <a:r>
              <a:rPr lang="en-US" dirty="0" smtClean="0"/>
              <a:t>corrective actions and improvements</a:t>
            </a:r>
            <a:r>
              <a:rPr lang="en-US" dirty="0"/>
              <a:t>, we’re setting ourselves up to make the same mistakes over and </a:t>
            </a:r>
            <a:r>
              <a:rPr lang="en-US" dirty="0" smtClean="0"/>
              <a:t>over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our evaluations</a:t>
            </a:r>
            <a:r>
              <a:rPr lang="en-US" dirty="0" smtClean="0"/>
              <a:t> </a:t>
            </a:r>
            <a:r>
              <a:rPr lang="en-US" dirty="0"/>
              <a:t>are not </a:t>
            </a:r>
            <a:r>
              <a:rPr lang="en-US" dirty="0" smtClean="0"/>
              <a:t>honest, </a:t>
            </a:r>
            <a:r>
              <a:rPr lang="en-US" dirty="0"/>
              <a:t>we are wasting people’s time and money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592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</a:t>
            </a:r>
            <a:r>
              <a:rPr lang="en-US" dirty="0"/>
              <a:t>Tasks and </a:t>
            </a:r>
            <a:r>
              <a:rPr lang="en-US" dirty="0" smtClean="0"/>
              <a:t>the </a:t>
            </a:r>
            <a:r>
              <a:rPr lang="en-US" dirty="0"/>
              <a:t>Exercise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HSEEP Exercise Cycle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2181713"/>
            <a:ext cx="3538537" cy="345708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219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Tasks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Exercise </a:t>
            </a:r>
            <a:r>
              <a:rPr lang="en-US" dirty="0" smtClean="0"/>
              <a:t>Cycle (cont’d.)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413183"/>
              </p:ext>
            </p:extLst>
          </p:nvPr>
        </p:nvGraphicFramePr>
        <p:xfrm>
          <a:off x="457200" y="165608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HSEEP Exercise Cycle Phases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 Tasks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and Development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 Lead Evaluator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evaluation plan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Select, organize, and train evaluators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Conduct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Observe and document player actions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Participate in post-exercise critiques and meetings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evaluation reports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Improvement Planning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Track completion of corrective actions*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 not be an evaluator responsibility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752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the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</a:t>
            </a:r>
            <a:r>
              <a:rPr lang="en-US" dirty="0"/>
              <a:t>of the exercise design </a:t>
            </a:r>
            <a:r>
              <a:rPr lang="en-US" dirty="0" smtClean="0"/>
              <a:t>and development process</a:t>
            </a:r>
          </a:p>
          <a:p>
            <a:r>
              <a:rPr lang="en-US" dirty="0" smtClean="0"/>
              <a:t>The </a:t>
            </a:r>
            <a:r>
              <a:rPr lang="en-US" dirty="0"/>
              <a:t>Exercise Planning </a:t>
            </a:r>
            <a:r>
              <a:rPr lang="en-US" dirty="0" smtClean="0"/>
              <a:t>Team determines: 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information is </a:t>
            </a:r>
            <a:r>
              <a:rPr lang="en-US" dirty="0" smtClean="0"/>
              <a:t>collected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ho </a:t>
            </a:r>
            <a:r>
              <a:rPr lang="en-US" dirty="0"/>
              <a:t>collects </a:t>
            </a:r>
            <a:r>
              <a:rPr lang="en-US" dirty="0" smtClean="0"/>
              <a:t>it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/>
              <a:t>it is </a:t>
            </a:r>
            <a:r>
              <a:rPr lang="en-US" dirty="0" smtClean="0"/>
              <a:t>collected</a:t>
            </a:r>
          </a:p>
          <a:p>
            <a:r>
              <a:rPr lang="en-US" dirty="0" smtClean="0"/>
              <a:t>Evaluators </a:t>
            </a:r>
            <a:r>
              <a:rPr lang="en-US" dirty="0"/>
              <a:t>are identified,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recruited</a:t>
            </a:r>
            <a:r>
              <a:rPr lang="en-US" dirty="0"/>
              <a:t>, </a:t>
            </a:r>
            <a:r>
              <a:rPr lang="en-US" dirty="0" smtClean="0"/>
              <a:t>and trained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4038600"/>
            <a:ext cx="1524000" cy="1295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1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 and organize</a:t>
            </a:r>
            <a:b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evaluation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774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Evaluation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Evaluation </a:t>
            </a:r>
            <a:r>
              <a:rPr lang="en-US" dirty="0" smtClean="0"/>
              <a:t>Plan</a:t>
            </a:r>
          </a:p>
          <a:p>
            <a:pPr lvl="1"/>
            <a:r>
              <a:rPr lang="en-US" dirty="0"/>
              <a:t>The Lead Evaluator </a:t>
            </a:r>
            <a:r>
              <a:rPr lang="en-US" dirty="0" smtClean="0"/>
              <a:t>works </a:t>
            </a:r>
            <a:r>
              <a:rPr lang="en-US" dirty="0"/>
              <a:t>with the planning team members </a:t>
            </a:r>
            <a:r>
              <a:rPr lang="en-US" dirty="0" smtClean="0"/>
              <a:t>to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Define evaluation requirements</a:t>
            </a:r>
          </a:p>
          <a:p>
            <a:pPr lvl="2"/>
            <a:r>
              <a:rPr lang="en-US" dirty="0" smtClean="0"/>
              <a:t>Prepare </a:t>
            </a:r>
            <a:r>
              <a:rPr lang="en-US" dirty="0"/>
              <a:t>a </a:t>
            </a:r>
            <a:r>
              <a:rPr lang="en-US" dirty="0" smtClean="0"/>
              <a:t>plan </a:t>
            </a:r>
            <a:r>
              <a:rPr lang="en-US" dirty="0"/>
              <a:t>for evaluating the exercise</a:t>
            </a:r>
          </a:p>
          <a:p>
            <a:pPr lvl="2"/>
            <a:r>
              <a:rPr lang="en-US" dirty="0" smtClean="0"/>
              <a:t>Develop </a:t>
            </a:r>
            <a:r>
              <a:rPr lang="en-US" dirty="0"/>
              <a:t>evaluation tools</a:t>
            </a:r>
          </a:p>
          <a:p>
            <a:pPr lvl="2"/>
            <a:r>
              <a:rPr lang="en-US" dirty="0" smtClean="0"/>
              <a:t>Recruit</a:t>
            </a:r>
            <a:r>
              <a:rPr lang="en-US" dirty="0"/>
              <a:t>, assign, and train facilitators and evaluators</a:t>
            </a:r>
          </a:p>
          <a:p>
            <a:pPr lvl="2"/>
            <a:r>
              <a:rPr lang="en-US" dirty="0" smtClean="0"/>
              <a:t>Finalize </a:t>
            </a:r>
            <a:r>
              <a:rPr lang="en-US" dirty="0"/>
              <a:t>the plan for evaluation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599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Evaluation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Evaluation </a:t>
            </a:r>
            <a:r>
              <a:rPr lang="en-US" dirty="0" smtClean="0"/>
              <a:t>Plan (cont’d.)</a:t>
            </a:r>
          </a:p>
          <a:p>
            <a:pPr lvl="1"/>
            <a:r>
              <a:rPr lang="en-US" dirty="0"/>
              <a:t>The evaluation plan should consider:</a:t>
            </a:r>
          </a:p>
          <a:p>
            <a:pPr lvl="2"/>
            <a:r>
              <a:rPr lang="en-US" dirty="0"/>
              <a:t>Exercise-specific information</a:t>
            </a:r>
          </a:p>
          <a:p>
            <a:pPr lvl="2"/>
            <a:r>
              <a:rPr lang="en-US" dirty="0" smtClean="0"/>
              <a:t>Plans</a:t>
            </a:r>
            <a:r>
              <a:rPr lang="en-US" dirty="0"/>
              <a:t>, policies, procedures, and agreements</a:t>
            </a:r>
          </a:p>
          <a:p>
            <a:pPr lvl="2"/>
            <a:r>
              <a:rPr lang="en-US" dirty="0" smtClean="0"/>
              <a:t>Evaluator </a:t>
            </a:r>
            <a:r>
              <a:rPr lang="en-US" dirty="0"/>
              <a:t>assignments</a:t>
            </a:r>
          </a:p>
          <a:p>
            <a:pPr lvl="2"/>
            <a:r>
              <a:rPr lang="en-US" dirty="0" smtClean="0"/>
              <a:t>Evaluator </a:t>
            </a:r>
            <a:r>
              <a:rPr lang="en-US" dirty="0"/>
              <a:t>instructions</a:t>
            </a:r>
          </a:p>
          <a:p>
            <a:pPr lvl="2"/>
            <a:r>
              <a:rPr lang="en-US" dirty="0" smtClean="0"/>
              <a:t>Evaluation </a:t>
            </a:r>
            <a:r>
              <a:rPr lang="en-US" dirty="0"/>
              <a:t>tools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914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Recruiting </a:t>
            </a:r>
            <a:r>
              <a:rPr lang="en-US" dirty="0" smtClean="0"/>
              <a:t>Evaluators</a:t>
            </a:r>
          </a:p>
          <a:p>
            <a:pPr lvl="1"/>
            <a:r>
              <a:rPr lang="en-US" dirty="0" smtClean="0"/>
              <a:t>Occurs </a:t>
            </a:r>
            <a:r>
              <a:rPr lang="en-US" dirty="0"/>
              <a:t>after the </a:t>
            </a:r>
            <a:r>
              <a:rPr lang="en-US" dirty="0" smtClean="0"/>
              <a:t>Lead Evaluator </a:t>
            </a:r>
            <a:r>
              <a:rPr lang="en-US" dirty="0"/>
              <a:t>has </a:t>
            </a:r>
            <a:r>
              <a:rPr lang="en-US" dirty="0" smtClean="0"/>
              <a:t>determined: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number and type </a:t>
            </a:r>
            <a:r>
              <a:rPr lang="en-US" dirty="0" smtClean="0"/>
              <a:t>of </a:t>
            </a:r>
            <a:r>
              <a:rPr lang="en-US" dirty="0"/>
              <a:t>evaluators </a:t>
            </a:r>
            <a:r>
              <a:rPr lang="en-US" dirty="0" smtClean="0"/>
              <a:t>needed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types of </a:t>
            </a:r>
            <a:r>
              <a:rPr lang="en-US" dirty="0" smtClean="0"/>
              <a:t>skills required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attributes sought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72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41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Who makes a </a:t>
            </a:r>
            <a:br>
              <a:rPr lang="en-US" dirty="0" smtClean="0"/>
            </a:br>
            <a:r>
              <a:rPr lang="en-US" dirty="0" smtClean="0"/>
              <a:t>good evaluator?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355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Evaluators – What to Look </a:t>
            </a:r>
            <a:r>
              <a:rPr lang="en-US" dirty="0" smtClean="0"/>
              <a:t>For</a:t>
            </a:r>
          </a:p>
          <a:p>
            <a:pPr lvl="1"/>
            <a:r>
              <a:rPr lang="en-US" dirty="0"/>
              <a:t>Experts in the tasks they evaluate </a:t>
            </a:r>
          </a:p>
          <a:p>
            <a:pPr lvl="1"/>
            <a:r>
              <a:rPr lang="en-US" dirty="0"/>
              <a:t>Knowledgeable of the jurisdiction/organization’s plans, policies, procedures, and agreements </a:t>
            </a:r>
          </a:p>
          <a:p>
            <a:pPr lvl="1"/>
            <a:r>
              <a:rPr lang="en-US" dirty="0"/>
              <a:t>Familiar with the evaluation system </a:t>
            </a:r>
          </a:p>
          <a:p>
            <a:pPr lvl="1"/>
            <a:r>
              <a:rPr lang="en-US" dirty="0"/>
              <a:t>Free from other exercise </a:t>
            </a:r>
            <a:r>
              <a:rPr lang="en-US" dirty="0" smtClean="0"/>
              <a:t>responsibilities</a:t>
            </a:r>
          </a:p>
          <a:p>
            <a:pPr marL="0" indent="0">
              <a:buNone/>
            </a:pPr>
            <a:r>
              <a:rPr lang="en-US" dirty="0" smtClean="0"/>
              <a:t>NOTE: Evaluators </a:t>
            </a:r>
            <a:r>
              <a:rPr lang="en-US" dirty="0"/>
              <a:t>should not interfere with the exercise.  They should step in only for safety issues.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50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Evaluator Time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/>
              <a:t>Evaluators </a:t>
            </a:r>
            <a:r>
              <a:rPr lang="en-US" dirty="0" smtClean="0"/>
              <a:t>must </a:t>
            </a:r>
            <a:r>
              <a:rPr lang="en-US" dirty="0"/>
              <a:t>be available </a:t>
            </a:r>
            <a:r>
              <a:rPr lang="en-US" dirty="0" smtClean="0"/>
              <a:t>for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Pre-exercise </a:t>
            </a:r>
            <a:r>
              <a:rPr lang="en-US" dirty="0" smtClean="0"/>
              <a:t>training/briefing</a:t>
            </a:r>
            <a:endParaRPr lang="en-US" dirty="0"/>
          </a:p>
          <a:p>
            <a:pPr lvl="2"/>
            <a:r>
              <a:rPr lang="en-US" dirty="0" smtClean="0"/>
              <a:t>The </a:t>
            </a:r>
            <a:r>
              <a:rPr lang="en-US" dirty="0"/>
              <a:t>exercise itself</a:t>
            </a:r>
          </a:p>
          <a:p>
            <a:pPr lvl="2"/>
            <a:r>
              <a:rPr lang="en-US" dirty="0"/>
              <a:t>Post-exercise Hot Wash</a:t>
            </a:r>
          </a:p>
          <a:p>
            <a:pPr lvl="2"/>
            <a:r>
              <a:rPr lang="en-US" dirty="0"/>
              <a:t>Facilitator and evaluator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debriefing</a:t>
            </a:r>
            <a:endParaRPr lang="en-US" dirty="0"/>
          </a:p>
          <a:p>
            <a:pPr lvl="2"/>
            <a:r>
              <a:rPr lang="en-US" dirty="0"/>
              <a:t>After-Action Meeting</a:t>
            </a:r>
          </a:p>
          <a:p>
            <a:endParaRPr lang="en-US" dirty="0"/>
          </a:p>
        </p:txBody>
      </p:sp>
      <p:pic>
        <p:nvPicPr>
          <p:cNvPr id="5" name="Picture 4" descr="20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4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5092" y="2819400"/>
            <a:ext cx="3257908" cy="252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505092" y="5392579"/>
            <a:ext cx="3257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 News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273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Evaluators – Errors and Pitfalls</a:t>
            </a:r>
            <a:endParaRPr lang="en-US" dirty="0" smtClean="0"/>
          </a:p>
          <a:p>
            <a:pPr lvl="1"/>
            <a:r>
              <a:rPr lang="en-US" dirty="0"/>
              <a:t>Error of </a:t>
            </a:r>
            <a:r>
              <a:rPr lang="en-US" dirty="0" smtClean="0"/>
              <a:t>Leniency</a:t>
            </a:r>
            <a:endParaRPr lang="en-US" dirty="0"/>
          </a:p>
          <a:p>
            <a:pPr lvl="1"/>
            <a:r>
              <a:rPr lang="en-US" dirty="0"/>
              <a:t>Error of Central </a:t>
            </a:r>
            <a:r>
              <a:rPr lang="en-US" dirty="0" smtClean="0"/>
              <a:t>Tendency</a:t>
            </a:r>
            <a:endParaRPr lang="en-US" dirty="0"/>
          </a:p>
          <a:p>
            <a:pPr lvl="1"/>
            <a:r>
              <a:rPr lang="en-US" dirty="0"/>
              <a:t>Halo Effect</a:t>
            </a:r>
            <a:r>
              <a:rPr lang="en-US" sz="1400" b="0" dirty="0"/>
              <a:t> </a:t>
            </a:r>
            <a:endParaRPr lang="en-US" dirty="0"/>
          </a:p>
          <a:p>
            <a:pPr lvl="1"/>
            <a:r>
              <a:rPr lang="en-US" dirty="0"/>
              <a:t>Hypercritical </a:t>
            </a:r>
            <a:r>
              <a:rPr lang="en-US" dirty="0" smtClean="0"/>
              <a:t>Effect</a:t>
            </a:r>
            <a:endParaRPr lang="en-US" dirty="0"/>
          </a:p>
          <a:p>
            <a:pPr lvl="1"/>
            <a:r>
              <a:rPr lang="en-US" dirty="0" smtClean="0"/>
              <a:t>Contamination</a:t>
            </a:r>
          </a:p>
          <a:p>
            <a:r>
              <a:rPr lang="en-US" dirty="0" smtClean="0"/>
              <a:t>Tip Sheet for avoiding evaluator pitfalls in your Participant Guid</a:t>
            </a:r>
            <a:r>
              <a:rPr lang="en-US" dirty="0"/>
              <a:t>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830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038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Share </a:t>
            </a:r>
            <a:r>
              <a:rPr lang="en-US" dirty="0" smtClean="0"/>
              <a:t>your experiences </a:t>
            </a:r>
            <a:r>
              <a:rPr lang="en-US" dirty="0"/>
              <a:t>with evaluator </a:t>
            </a:r>
            <a:r>
              <a:rPr lang="en-US" dirty="0" smtClean="0"/>
              <a:t>pitfalls. </a:t>
            </a:r>
          </a:p>
          <a:p>
            <a:pPr lvl="1"/>
            <a:r>
              <a:rPr lang="en-US" dirty="0" smtClean="0"/>
              <a:t>Have </a:t>
            </a:r>
            <a:r>
              <a:rPr lang="en-US" dirty="0"/>
              <a:t>you encountered them while conducting an exercise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Were </a:t>
            </a:r>
            <a:r>
              <a:rPr lang="en-US" dirty="0"/>
              <a:t>you able to mitigate them?  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did they affect your exercise and your evaluation product?</a:t>
            </a:r>
          </a:p>
          <a:p>
            <a:pPr lvl="1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40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Exercise </a:t>
            </a:r>
            <a:r>
              <a:rPr lang="en-US" dirty="0" smtClean="0"/>
              <a:t>Objectives</a:t>
            </a:r>
          </a:p>
          <a:p>
            <a:pPr lvl="1"/>
            <a:r>
              <a:rPr lang="en-US" dirty="0"/>
              <a:t>Your exercise objectives </a:t>
            </a:r>
            <a:r>
              <a:rPr lang="en-US" dirty="0" smtClean="0"/>
              <a:t>are </a:t>
            </a:r>
            <a:r>
              <a:rPr lang="en-US" dirty="0"/>
              <a:t>the basis for the evaluation of the </a:t>
            </a:r>
            <a:r>
              <a:rPr lang="en-US" dirty="0" smtClean="0"/>
              <a:t>exercise  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85" y="2895600"/>
            <a:ext cx="6854915" cy="23004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00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Exercise Evaluation Guides </a:t>
            </a:r>
            <a:endParaRPr lang="en-US" dirty="0" smtClean="0"/>
          </a:p>
          <a:p>
            <a:pPr lvl="1"/>
            <a:r>
              <a:rPr lang="en-US" dirty="0" smtClean="0"/>
              <a:t>Help </a:t>
            </a:r>
            <a:r>
              <a:rPr lang="en-US" dirty="0"/>
              <a:t>evaluators document exercise activities and determine if objectives are </a:t>
            </a:r>
            <a:r>
              <a:rPr lang="en-US" dirty="0" smtClean="0"/>
              <a:t>met</a:t>
            </a:r>
          </a:p>
          <a:p>
            <a:pPr lvl="1"/>
            <a:r>
              <a:rPr lang="en-US" dirty="0"/>
              <a:t>Generally, one packet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used </a:t>
            </a:r>
            <a:r>
              <a:rPr lang="en-US" dirty="0"/>
              <a:t>for each objective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 </a:t>
            </a:r>
            <a:r>
              <a:rPr lang="en-US" dirty="0"/>
              <a:t>core capability being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evaluated</a:t>
            </a:r>
            <a:endParaRPr lang="en-US" dirty="0"/>
          </a:p>
        </p:txBody>
      </p:sp>
      <p:pic>
        <p:nvPicPr>
          <p:cNvPr id="5" name="Picture 5" descr="15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2743200"/>
            <a:ext cx="3146546" cy="23606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30934" y="5139909"/>
            <a:ext cx="3149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 News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841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038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should you begin to develop your EEGs?</a:t>
            </a:r>
            <a:r>
              <a:rPr lang="en-US" dirty="0" smtClean="0"/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8" name="Oval Callout 7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491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Developing EEGs</a:t>
            </a:r>
          </a:p>
          <a:p>
            <a:pPr lvl="1"/>
            <a:r>
              <a:rPr lang="en-US" dirty="0" smtClean="0"/>
              <a:t>Composed of four elements:</a:t>
            </a:r>
          </a:p>
          <a:p>
            <a:pPr lvl="2"/>
            <a:r>
              <a:rPr lang="en-US" dirty="0" smtClean="0"/>
              <a:t>Core </a:t>
            </a:r>
            <a:r>
              <a:rPr lang="en-US" dirty="0"/>
              <a:t>capabilities</a:t>
            </a:r>
          </a:p>
          <a:p>
            <a:pPr lvl="2"/>
            <a:r>
              <a:rPr lang="en-US" dirty="0" smtClean="0"/>
              <a:t>Organizational capability target(s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Critical </a:t>
            </a:r>
            <a:r>
              <a:rPr lang="en-US" dirty="0" smtClean="0"/>
              <a:t>task(s)</a:t>
            </a:r>
            <a:endParaRPr lang="en-US" dirty="0"/>
          </a:p>
          <a:p>
            <a:pPr lvl="2"/>
            <a:r>
              <a:rPr lang="en-US" dirty="0" smtClean="0"/>
              <a:t>Target rating(s)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12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Developing </a:t>
            </a:r>
            <a:r>
              <a:rPr lang="en-US" dirty="0" smtClean="0"/>
              <a:t>EEGs (cont’d.)</a:t>
            </a:r>
          </a:p>
          <a:p>
            <a:pPr lvl="1"/>
            <a:r>
              <a:rPr lang="en-US" dirty="0"/>
              <a:t>Pre-Planning</a:t>
            </a:r>
          </a:p>
          <a:p>
            <a:pPr lvl="2"/>
            <a:r>
              <a:rPr lang="en-US" dirty="0"/>
              <a:t>Reference </a:t>
            </a:r>
            <a:r>
              <a:rPr lang="en-US" dirty="0" smtClean="0"/>
              <a:t>C&amp;O </a:t>
            </a:r>
            <a:r>
              <a:rPr lang="en-US" dirty="0"/>
              <a:t>meeting</a:t>
            </a:r>
          </a:p>
          <a:p>
            <a:pPr lvl="2"/>
            <a:r>
              <a:rPr lang="en-US" dirty="0"/>
              <a:t>Can identified capability targets and critical tasks be tested during the exercise?</a:t>
            </a:r>
          </a:p>
          <a:p>
            <a:pPr lvl="1"/>
            <a:r>
              <a:rPr lang="en-US" dirty="0"/>
              <a:t>Research</a:t>
            </a:r>
          </a:p>
          <a:p>
            <a:pPr lvl="2"/>
            <a:r>
              <a:rPr lang="en-US" dirty="0"/>
              <a:t>Capability gaps from current threat and hazard assessments</a:t>
            </a:r>
          </a:p>
          <a:p>
            <a:pPr lvl="2"/>
            <a:r>
              <a:rPr lang="en-US" dirty="0" smtClean="0"/>
              <a:t>Previous/current AAR/IPs</a:t>
            </a:r>
            <a:endParaRPr lang="en-US" dirty="0"/>
          </a:p>
          <a:p>
            <a:pPr lvl="2"/>
            <a:r>
              <a:rPr lang="en-US" dirty="0"/>
              <a:t>Current plans/policies/procedures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53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Developing EEGs (cont’d.)</a:t>
            </a:r>
          </a:p>
          <a:p>
            <a:pPr lvl="1"/>
            <a:r>
              <a:rPr lang="en-US" dirty="0" smtClean="0"/>
              <a:t>Select appropriate EEG </a:t>
            </a:r>
            <a:r>
              <a:rPr lang="en-US" dirty="0"/>
              <a:t>template (divided by mission area and core capability)</a:t>
            </a:r>
          </a:p>
          <a:p>
            <a:pPr lvl="1"/>
            <a:r>
              <a:rPr lang="en-US" dirty="0"/>
              <a:t>Identify capability targets</a:t>
            </a:r>
          </a:p>
          <a:p>
            <a:pPr lvl="1"/>
            <a:r>
              <a:rPr lang="en-US" dirty="0"/>
              <a:t>Develop critical tasks (from plans)</a:t>
            </a:r>
          </a:p>
          <a:p>
            <a:pPr lvl="2"/>
            <a:r>
              <a:rPr lang="en-US" dirty="0"/>
              <a:t>Number of critical tasks depends on </a:t>
            </a:r>
            <a:r>
              <a:rPr lang="en-US" dirty="0" smtClean="0"/>
              <a:t>the scope </a:t>
            </a:r>
            <a:r>
              <a:rPr lang="en-US" dirty="0"/>
              <a:t>and time allocated for exercise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662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0386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Will critical tasks (taken from plans) be different in a TTX vs. a functional or full-scale exercise</a:t>
            </a:r>
            <a:r>
              <a:rPr lang="en-US" dirty="0" smtClean="0"/>
              <a:t>?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8" name="Oval Callout 7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780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Example of critical tasks for discussion-based exercises versus operations-based exercises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2438400"/>
            <a:ext cx="3733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ts val="2900"/>
              </a:lnSpc>
              <a:spcBef>
                <a:spcPts val="1200"/>
              </a:spcBef>
              <a:spcAft>
                <a:spcPct val="0"/>
              </a:spcAft>
              <a:buSzPct val="121000"/>
              <a:buFont typeface="Arial" pitchFamily="34" charset="0"/>
              <a:buChar char="•"/>
              <a:tabLst/>
              <a:defRPr lang="en-US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‒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28750" indent="-22860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»"/>
              <a:tabLst/>
              <a:defRPr lang="en-US" sz="2000" b="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Discussion-based critical task</a:t>
            </a:r>
            <a:endParaRPr lang="en-US" sz="2400" b="1" dirty="0"/>
          </a:p>
          <a:p>
            <a:r>
              <a:rPr lang="en-US" sz="2400" i="1" dirty="0"/>
              <a:t>“Describe actions taken to communicate and talk across responding agencies” </a:t>
            </a:r>
            <a:r>
              <a:rPr lang="en-US" sz="2400" dirty="0"/>
              <a:t>	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876800" y="2438400"/>
            <a:ext cx="3733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ts val="2900"/>
              </a:lnSpc>
              <a:spcBef>
                <a:spcPts val="1200"/>
              </a:spcBef>
              <a:spcAft>
                <a:spcPct val="0"/>
              </a:spcAft>
              <a:buSzPct val="121000"/>
              <a:buFont typeface="Arial" pitchFamily="34" charset="0"/>
              <a:buChar char="•"/>
              <a:tabLst/>
              <a:defRPr lang="en-US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‒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28750" indent="-22860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»"/>
              <a:tabLst/>
              <a:defRPr lang="en-US" sz="2000" b="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Operations-based critical task</a:t>
            </a:r>
            <a:endParaRPr lang="en-US" sz="2400" b="1" dirty="0"/>
          </a:p>
          <a:p>
            <a:r>
              <a:rPr lang="en-US" sz="2400" dirty="0"/>
              <a:t>“</a:t>
            </a:r>
            <a:r>
              <a:rPr lang="en-US" sz="2400" i="1" dirty="0"/>
              <a:t>Establish the ability to talk across responding first responding agencies”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688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Evaluation Form </a:t>
            </a:r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Critical tasks </a:t>
            </a:r>
            <a:r>
              <a:rPr lang="en-US" dirty="0"/>
              <a:t>are used </a:t>
            </a:r>
            <a:r>
              <a:rPr lang="en-US" dirty="0" smtClean="0"/>
              <a:t>to </a:t>
            </a:r>
            <a:r>
              <a:rPr lang="en-US" dirty="0"/>
              <a:t>determine </a:t>
            </a:r>
            <a:r>
              <a:rPr lang="en-US" dirty="0" smtClean="0"/>
              <a:t>if </a:t>
            </a:r>
            <a:r>
              <a:rPr lang="en-US" dirty="0"/>
              <a:t>objectives are successfully </a:t>
            </a:r>
            <a:r>
              <a:rPr lang="en-US" dirty="0" smtClean="0"/>
              <a:t>demonstrated </a:t>
            </a:r>
          </a:p>
          <a:p>
            <a:pPr lvl="1"/>
            <a:r>
              <a:rPr lang="en-US" dirty="0"/>
              <a:t>To develop critical tasks, take the task identified in the objectives and break it into its component steps – these steps are the critical tasks</a:t>
            </a:r>
          </a:p>
          <a:p>
            <a:pPr lvl="1"/>
            <a:r>
              <a:rPr lang="en-US" dirty="0"/>
              <a:t>Keep the form </a:t>
            </a:r>
            <a:r>
              <a:rPr lang="en-US" dirty="0" smtClean="0"/>
              <a:t>manageable</a:t>
            </a:r>
          </a:p>
          <a:p>
            <a:pPr lvl="2"/>
            <a:r>
              <a:rPr lang="en-US" dirty="0" smtClean="0"/>
              <a:t>Try </a:t>
            </a:r>
            <a:r>
              <a:rPr lang="en-US" dirty="0"/>
              <a:t>to limit the form to a maximum of 15-20 </a:t>
            </a:r>
            <a:r>
              <a:rPr lang="en-US" dirty="0" smtClean="0"/>
              <a:t>critical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710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Evaluation Form Design</a:t>
            </a:r>
          </a:p>
          <a:p>
            <a:pPr lvl="1"/>
            <a:r>
              <a:rPr lang="en-US" dirty="0"/>
              <a:t>Keep </a:t>
            </a:r>
            <a:r>
              <a:rPr lang="en-US" dirty="0" smtClean="0"/>
              <a:t>questions </a:t>
            </a:r>
            <a:r>
              <a:rPr lang="en-US" dirty="0"/>
              <a:t>short and </a:t>
            </a:r>
            <a:r>
              <a:rPr lang="en-US" dirty="0" smtClean="0"/>
              <a:t>simple</a:t>
            </a:r>
          </a:p>
          <a:p>
            <a:pPr lvl="1"/>
            <a:r>
              <a:rPr lang="en-US" dirty="0"/>
              <a:t>Do not ask questions the evaluator cannot answer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6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27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#4: </a:t>
            </a:r>
            <a:br>
              <a:rPr lang="en-US" dirty="0" smtClean="0"/>
            </a:br>
            <a:r>
              <a:rPr lang="en-US" dirty="0" smtClean="0"/>
              <a:t>Critical Tasks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6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#4: </a:t>
            </a:r>
            <a:br>
              <a:rPr lang="en-US" dirty="0"/>
            </a:br>
            <a:r>
              <a:rPr lang="en-US" dirty="0"/>
              <a:t>Critical Tasks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Refer </a:t>
            </a:r>
            <a:r>
              <a:rPr lang="en-US" dirty="0" smtClean="0"/>
              <a:t>to Activity </a:t>
            </a:r>
            <a:r>
              <a:rPr lang="en-US" dirty="0"/>
              <a:t>#4: Critical Tasks </a:t>
            </a:r>
            <a:r>
              <a:rPr lang="en-US" dirty="0" smtClean="0"/>
              <a:t>in your </a:t>
            </a:r>
            <a:r>
              <a:rPr lang="en-US" dirty="0"/>
              <a:t>Participant </a:t>
            </a:r>
            <a:r>
              <a:rPr lang="en-US" dirty="0" smtClean="0"/>
              <a:t>Guide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Select </a:t>
            </a:r>
            <a:r>
              <a:rPr lang="en-US" dirty="0"/>
              <a:t>a capability/objective, </a:t>
            </a:r>
            <a:r>
              <a:rPr lang="en-US" dirty="0" smtClean="0"/>
              <a:t>and then </a:t>
            </a:r>
            <a:r>
              <a:rPr lang="en-US" dirty="0"/>
              <a:t>create two discussion-based </a:t>
            </a:r>
            <a:r>
              <a:rPr lang="en-US" dirty="0" smtClean="0"/>
              <a:t>exercise, </a:t>
            </a:r>
            <a:r>
              <a:rPr lang="en-US" dirty="0"/>
              <a:t>critical tasks for that </a:t>
            </a:r>
            <a:r>
              <a:rPr lang="en-US" dirty="0" smtClean="0"/>
              <a:t>capability/objective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Record your answers on the worksheet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Work </a:t>
            </a:r>
            <a:r>
              <a:rPr lang="en-US" dirty="0" smtClean="0"/>
              <a:t>in groups of two to three</a:t>
            </a:r>
            <a:endParaRPr lang="en-US" dirty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You have </a:t>
            </a:r>
            <a:r>
              <a:rPr lang="en-US" dirty="0" smtClean="0"/>
              <a:t>15 </a:t>
            </a:r>
            <a:r>
              <a:rPr lang="en-US" dirty="0"/>
              <a:t>minutes to complete the activity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43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Observing </a:t>
            </a:r>
            <a:r>
              <a:rPr lang="en-US" dirty="0"/>
              <a:t>the exercise and recording the </a:t>
            </a:r>
            <a:r>
              <a:rPr lang="en-US" dirty="0" smtClean="0"/>
              <a:t>information is only one part</a:t>
            </a:r>
            <a:endParaRPr lang="en-US" dirty="0"/>
          </a:p>
          <a:p>
            <a:r>
              <a:rPr lang="en-US" dirty="0" smtClean="0"/>
              <a:t>Evaluators </a:t>
            </a:r>
            <a:r>
              <a:rPr lang="en-US" dirty="0"/>
              <a:t>collect other </a:t>
            </a:r>
            <a:r>
              <a:rPr lang="en-US" dirty="0" smtClean="0"/>
              <a:t>data, they: </a:t>
            </a:r>
          </a:p>
          <a:p>
            <a:pPr lvl="1"/>
            <a:r>
              <a:rPr lang="en-US" dirty="0" smtClean="0"/>
              <a:t>Review EOPs, SOPs, SOGs, etc. </a:t>
            </a:r>
          </a:p>
          <a:p>
            <a:pPr lvl="1"/>
            <a:r>
              <a:rPr lang="en-US" dirty="0" smtClean="0"/>
              <a:t>Record observations and discussions that occur during the exercise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ttend the player Hot Wash </a:t>
            </a:r>
          </a:p>
          <a:p>
            <a:pPr lvl="1"/>
            <a:r>
              <a:rPr lang="en-US" dirty="0" smtClean="0"/>
              <a:t>Collect additional data from </a:t>
            </a:r>
            <a:br>
              <a:rPr lang="en-US" dirty="0" smtClean="0"/>
            </a:br>
            <a:r>
              <a:rPr lang="en-US" dirty="0" smtClean="0"/>
              <a:t>records and logs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4114800"/>
            <a:ext cx="1524000" cy="1295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 2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Observe the </a:t>
            </a:r>
            <a:b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exercise and </a:t>
            </a:r>
            <a:b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collect data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29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593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</a:t>
            </a:r>
            <a:r>
              <a:rPr lang="en-US" dirty="0" smtClean="0"/>
              <a:t>Data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578" y="1524000"/>
            <a:ext cx="8229600" cy="4191000"/>
          </a:xfrm>
        </p:spPr>
        <p:txBody>
          <a:bodyPr/>
          <a:lstStyle/>
          <a:p>
            <a:r>
              <a:rPr lang="en-US" dirty="0" smtClean="0"/>
              <a:t>Evaluators should record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Identified issues</a:t>
            </a:r>
          </a:p>
          <a:p>
            <a:pPr lvl="1"/>
            <a:r>
              <a:rPr lang="en-US" dirty="0"/>
              <a:t>How decisions are made</a:t>
            </a:r>
          </a:p>
          <a:p>
            <a:pPr lvl="1"/>
            <a:r>
              <a:rPr lang="en-US" dirty="0"/>
              <a:t>Roles and responsibilities</a:t>
            </a:r>
          </a:p>
          <a:p>
            <a:pPr lvl="1"/>
            <a:r>
              <a:rPr lang="en-US" dirty="0"/>
              <a:t>Coordination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cooperation </a:t>
            </a:r>
            <a:r>
              <a:rPr lang="en-US" dirty="0"/>
              <a:t>issues</a:t>
            </a:r>
          </a:p>
          <a:p>
            <a:pPr lvl="1"/>
            <a:r>
              <a:rPr lang="en-US" dirty="0"/>
              <a:t>Recommendations from the group</a:t>
            </a:r>
          </a:p>
          <a:p>
            <a:endParaRPr lang="en-US" dirty="0"/>
          </a:p>
        </p:txBody>
      </p:sp>
      <p:pic>
        <p:nvPicPr>
          <p:cNvPr id="5" name="Picture 4" descr="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0000">
            <a:off x="5872016" y="2379016"/>
            <a:ext cx="2667000" cy="2386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 rot="303548">
            <a:off x="5795816" y="4789557"/>
            <a:ext cx="2667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 News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705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</a:t>
            </a:r>
            <a:r>
              <a:rPr lang="en-US" dirty="0" smtClean="0"/>
              <a:t>Hot Wash</a:t>
            </a:r>
          </a:p>
          <a:p>
            <a:pPr lvl="1"/>
            <a:r>
              <a:rPr lang="en-US" dirty="0" smtClean="0"/>
              <a:t>After </a:t>
            </a:r>
            <a:r>
              <a:rPr lang="en-US" dirty="0"/>
              <a:t>the actual exercise discussions are over</a:t>
            </a:r>
            <a:r>
              <a:rPr lang="en-US" dirty="0" smtClean="0"/>
              <a:t>, </a:t>
            </a:r>
            <a:r>
              <a:rPr lang="en-US" dirty="0"/>
              <a:t>a Hot Wash is held to collect player </a:t>
            </a:r>
            <a:r>
              <a:rPr lang="en-US" dirty="0" smtClean="0"/>
              <a:t>feedback</a:t>
            </a:r>
            <a:endParaRPr lang="en-US" dirty="0"/>
          </a:p>
          <a:p>
            <a:pPr lvl="1"/>
            <a:r>
              <a:rPr lang="en-US" dirty="0"/>
              <a:t>Hot Wash attendees should </a:t>
            </a:r>
            <a:r>
              <a:rPr lang="en-US" dirty="0" smtClean="0"/>
              <a:t>include:</a:t>
            </a:r>
          </a:p>
          <a:p>
            <a:pPr lvl="2"/>
            <a:r>
              <a:rPr lang="en-US" dirty="0" smtClean="0"/>
              <a:t>Exercise players</a:t>
            </a:r>
          </a:p>
          <a:p>
            <a:pPr lvl="2"/>
            <a:r>
              <a:rPr lang="en-US" dirty="0" smtClean="0"/>
              <a:t>Exercise planning team</a:t>
            </a:r>
          </a:p>
          <a:p>
            <a:pPr lvl="2"/>
            <a:r>
              <a:rPr lang="en-US" dirty="0" smtClean="0"/>
              <a:t>Facilitators</a:t>
            </a:r>
          </a:p>
          <a:p>
            <a:pPr lvl="2"/>
            <a:r>
              <a:rPr lang="en-US" dirty="0" smtClean="0"/>
              <a:t>Evaluators</a:t>
            </a:r>
          </a:p>
          <a:p>
            <a:pPr lvl="1"/>
            <a:r>
              <a:rPr lang="en-US" dirty="0" smtClean="0"/>
              <a:t>Establish rules before start</a:t>
            </a:r>
            <a:br>
              <a:rPr lang="en-US" dirty="0" smtClean="0"/>
            </a:br>
            <a:r>
              <a:rPr lang="en-US" dirty="0" smtClean="0"/>
              <a:t>(e.g., respectful environment)</a:t>
            </a:r>
          </a:p>
          <a:p>
            <a:endParaRPr lang="en-US" dirty="0"/>
          </a:p>
        </p:txBody>
      </p:sp>
      <p:pic>
        <p:nvPicPr>
          <p:cNvPr id="5" name="Picture 5" descr="12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1" y="3200400"/>
            <a:ext cx="2743200" cy="2135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791200" y="5410200"/>
            <a:ext cx="2743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 News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157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Hot </a:t>
            </a:r>
            <a:r>
              <a:rPr lang="en-US" dirty="0" smtClean="0"/>
              <a:t>Wash (cont’d.)</a:t>
            </a:r>
          </a:p>
          <a:p>
            <a:pPr lvl="1"/>
            <a:r>
              <a:rPr lang="en-US" dirty="0"/>
              <a:t>Hot Wash serves to collect observations and thoughts about what occurred during the exercise and how participants thought it </a:t>
            </a:r>
            <a:r>
              <a:rPr lang="en-US" dirty="0" smtClean="0"/>
              <a:t>went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provides evaluators an opportunity to clarify points or collect missing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Example Hot Wash data in Participant Guide</a:t>
            </a:r>
          </a:p>
          <a:p>
            <a:pPr lvl="2"/>
            <a:r>
              <a:rPr lang="en-US" dirty="0" smtClean="0"/>
              <a:t>Before we go over it, let’s do some brainstorming (no peeking)…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78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8862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should evaluators record during the </a:t>
            </a:r>
            <a:r>
              <a:rPr lang="en-US" dirty="0" smtClean="0"/>
              <a:t>Hot Wash?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7848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Hot </a:t>
            </a:r>
            <a:r>
              <a:rPr lang="en-US" dirty="0" smtClean="0"/>
              <a:t>Wash (cont’d.)</a:t>
            </a:r>
          </a:p>
          <a:p>
            <a:pPr lvl="1"/>
            <a:r>
              <a:rPr lang="en-US" dirty="0" smtClean="0"/>
              <a:t>Structure the </a:t>
            </a:r>
            <a:r>
              <a:rPr lang="en-US" dirty="0"/>
              <a:t>Hot Wash to manage the collection of information you want to get:</a:t>
            </a:r>
          </a:p>
          <a:p>
            <a:pPr lvl="2"/>
            <a:r>
              <a:rPr lang="en-US" dirty="0" smtClean="0"/>
              <a:t>Ask </a:t>
            </a:r>
            <a:r>
              <a:rPr lang="en-US" dirty="0"/>
              <a:t>specific questions  </a:t>
            </a:r>
          </a:p>
          <a:p>
            <a:pPr lvl="2"/>
            <a:r>
              <a:rPr lang="en-US" dirty="0" smtClean="0"/>
              <a:t>Consider </a:t>
            </a:r>
            <a:r>
              <a:rPr lang="en-US" dirty="0"/>
              <a:t>branching away from the </a:t>
            </a:r>
            <a:r>
              <a:rPr lang="en-US" dirty="0" smtClean="0"/>
              <a:t>3 up/3 </a:t>
            </a:r>
            <a:r>
              <a:rPr lang="en-US" dirty="0"/>
              <a:t>down approach </a:t>
            </a:r>
          </a:p>
          <a:p>
            <a:pPr lvl="2"/>
            <a:r>
              <a:rPr lang="en-US" dirty="0" smtClean="0"/>
              <a:t>Frame </a:t>
            </a:r>
            <a:r>
              <a:rPr lang="en-US" dirty="0"/>
              <a:t>questions around selected core capabilities or objectives (did we meet X objective?)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908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8862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do you structure a Hot Wash in your jurisdiction?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5487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Player Hot Wash Pitfalls</a:t>
            </a:r>
          </a:p>
          <a:p>
            <a:pPr lvl="1"/>
            <a:r>
              <a:rPr lang="en-US" dirty="0" smtClean="0"/>
              <a:t>Players </a:t>
            </a:r>
            <a:r>
              <a:rPr lang="en-US" dirty="0"/>
              <a:t>who perform badly criticize the exercise instead of their own performance</a:t>
            </a:r>
          </a:p>
          <a:p>
            <a:pPr lvl="1"/>
            <a:r>
              <a:rPr lang="en-US" dirty="0" smtClean="0"/>
              <a:t>Players </a:t>
            </a:r>
            <a:r>
              <a:rPr lang="en-US" dirty="0"/>
              <a:t>provide feedback on exercise design and exercise facility (</a:t>
            </a:r>
            <a:r>
              <a:rPr lang="en-US" dirty="0" smtClean="0"/>
              <a:t>that is </a:t>
            </a:r>
            <a:r>
              <a:rPr lang="en-US" dirty="0"/>
              <a:t>what the participant feedback form is for)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3 up/3 down” allows participants to freely tell you </a:t>
            </a:r>
            <a:r>
              <a:rPr lang="en-US" dirty="0" smtClean="0"/>
              <a:t>what is </a:t>
            </a:r>
            <a:r>
              <a:rPr lang="en-US" dirty="0"/>
              <a:t>wrong—guarantees you will end at </a:t>
            </a:r>
            <a:r>
              <a:rPr lang="en-US" dirty="0" smtClean="0"/>
              <a:t>the fault </a:t>
            </a:r>
            <a:r>
              <a:rPr lang="en-US" dirty="0"/>
              <a:t>of </a:t>
            </a:r>
            <a:r>
              <a:rPr lang="en-US" dirty="0" smtClean="0"/>
              <a:t>the exercise </a:t>
            </a:r>
            <a:endParaRPr lang="en-US" dirty="0"/>
          </a:p>
          <a:p>
            <a:pPr lvl="1"/>
            <a:r>
              <a:rPr lang="en-US" dirty="0" smtClean="0"/>
              <a:t>Players </a:t>
            </a:r>
            <a:r>
              <a:rPr lang="en-US" dirty="0"/>
              <a:t>may unintentionally begin to re-exercise the exercise by </a:t>
            </a:r>
            <a:r>
              <a:rPr lang="en-US" dirty="0" smtClean="0"/>
              <a:t>rehashing </a:t>
            </a:r>
            <a:r>
              <a:rPr lang="en-US" dirty="0"/>
              <a:t>issues discussed during the exercise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288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 and Organize </a:t>
            </a:r>
            <a:br>
              <a:rPr lang="en-US" dirty="0"/>
            </a:br>
            <a:r>
              <a:rPr lang="en-US" dirty="0"/>
              <a:t>the Evaluation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42672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How can </a:t>
            </a:r>
            <a:r>
              <a:rPr lang="en-US" dirty="0"/>
              <a:t>you </a:t>
            </a:r>
            <a:r>
              <a:rPr lang="en-US" dirty="0" smtClean="0"/>
              <a:t>mitigate player Hot Wash </a:t>
            </a:r>
            <a:r>
              <a:rPr lang="en-US" dirty="0"/>
              <a:t>pitfalls?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3757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addition to a Hot Wash, other ways to collect data after an exercise are:</a:t>
            </a:r>
          </a:p>
          <a:p>
            <a:pPr lvl="1"/>
            <a:r>
              <a:rPr lang="en-US" dirty="0" smtClean="0"/>
              <a:t>Participant </a:t>
            </a:r>
            <a:r>
              <a:rPr lang="en-US" dirty="0"/>
              <a:t>Feedback Forms</a:t>
            </a:r>
          </a:p>
          <a:p>
            <a:pPr lvl="1"/>
            <a:r>
              <a:rPr lang="en-US" dirty="0"/>
              <a:t>Facilitator/Evaluator </a:t>
            </a:r>
            <a:r>
              <a:rPr lang="en-US" dirty="0" smtClean="0"/>
              <a:t>Debriefing (discussion-based exercises) or </a:t>
            </a:r>
            <a:r>
              <a:rPr lang="en-US" dirty="0"/>
              <a:t>C/E Debriefing </a:t>
            </a:r>
            <a:r>
              <a:rPr lang="en-US" dirty="0" smtClean="0"/>
              <a:t>(operations-based </a:t>
            </a:r>
            <a:r>
              <a:rPr lang="en-US" dirty="0"/>
              <a:t>exercises)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60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Participant Feedback Forms</a:t>
            </a:r>
          </a:p>
          <a:p>
            <a:pPr lvl="1"/>
            <a:r>
              <a:rPr lang="en-US" dirty="0"/>
              <a:t>As </a:t>
            </a:r>
            <a:r>
              <a:rPr lang="en-US" dirty="0" smtClean="0"/>
              <a:t>you learned </a:t>
            </a:r>
            <a:r>
              <a:rPr lang="en-US" dirty="0"/>
              <a:t>in Unit 4, Participant Feedback Forms </a:t>
            </a:r>
            <a:r>
              <a:rPr lang="en-US" dirty="0" smtClean="0"/>
              <a:t>capture </a:t>
            </a:r>
            <a:r>
              <a:rPr lang="en-US" dirty="0"/>
              <a:t>the following information from the exercise players: </a:t>
            </a:r>
          </a:p>
          <a:p>
            <a:pPr lvl="2"/>
            <a:r>
              <a:rPr lang="en-US" dirty="0" smtClean="0"/>
              <a:t>Input </a:t>
            </a:r>
            <a:r>
              <a:rPr lang="en-US" dirty="0"/>
              <a:t>regarding observed strengths and areas for improvement </a:t>
            </a:r>
          </a:p>
          <a:p>
            <a:pPr lvl="2"/>
            <a:r>
              <a:rPr lang="en-US" dirty="0" smtClean="0"/>
              <a:t>Constructive </a:t>
            </a:r>
            <a:r>
              <a:rPr lang="en-US" dirty="0"/>
              <a:t>criticism about the design, control, or logistics of the exercise to help enhance the planning of future exercises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39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276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38862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What are the differences between a Participant Feedback Form and a Hot Wash?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1075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Participant Feedback Forms vs. Hot Wash</a:t>
            </a:r>
          </a:p>
          <a:p>
            <a:pPr lvl="1"/>
            <a:r>
              <a:rPr lang="en-US" dirty="0" smtClean="0"/>
              <a:t>Hot </a:t>
            </a:r>
            <a:r>
              <a:rPr lang="en-US" dirty="0"/>
              <a:t>Wash: </a:t>
            </a:r>
          </a:p>
          <a:p>
            <a:pPr lvl="2"/>
            <a:r>
              <a:rPr lang="en-US" dirty="0" smtClean="0"/>
              <a:t>Does </a:t>
            </a:r>
            <a:r>
              <a:rPr lang="en-US" dirty="0"/>
              <a:t>not discuss exercise design</a:t>
            </a:r>
          </a:p>
          <a:p>
            <a:pPr lvl="2"/>
            <a:r>
              <a:rPr lang="en-US" dirty="0" smtClean="0"/>
              <a:t>Discusses </a:t>
            </a:r>
            <a:r>
              <a:rPr lang="en-US" dirty="0"/>
              <a:t>position performance based on plans</a:t>
            </a:r>
          </a:p>
          <a:p>
            <a:pPr lvl="1"/>
            <a:r>
              <a:rPr lang="en-US" dirty="0" smtClean="0"/>
              <a:t>Participant </a:t>
            </a:r>
            <a:r>
              <a:rPr lang="en-US" dirty="0"/>
              <a:t>Feedback Form: </a:t>
            </a:r>
          </a:p>
          <a:p>
            <a:pPr lvl="2"/>
            <a:r>
              <a:rPr lang="en-US" dirty="0" smtClean="0"/>
              <a:t>Can </a:t>
            </a:r>
            <a:r>
              <a:rPr lang="en-US" dirty="0"/>
              <a:t>be anonymous</a:t>
            </a:r>
          </a:p>
          <a:p>
            <a:pPr lvl="2"/>
            <a:r>
              <a:rPr lang="en-US" dirty="0" smtClean="0"/>
              <a:t>Can </a:t>
            </a:r>
            <a:r>
              <a:rPr lang="en-US" dirty="0"/>
              <a:t>be delivered in print or electronically via things like Survey Monkey, email, etc.  </a:t>
            </a:r>
          </a:p>
          <a:p>
            <a:pPr lvl="2"/>
            <a:r>
              <a:rPr lang="en-US" dirty="0" smtClean="0"/>
              <a:t>Addresses </a:t>
            </a:r>
            <a:r>
              <a:rPr lang="en-US" dirty="0"/>
              <a:t>exercise design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737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C/E Debriefing </a:t>
            </a:r>
          </a:p>
          <a:p>
            <a:pPr lvl="1"/>
            <a:r>
              <a:rPr lang="en-US" dirty="0" smtClean="0"/>
              <a:t>a.k.a., Facilitator/Evaluator </a:t>
            </a:r>
            <a:r>
              <a:rPr lang="en-US" dirty="0"/>
              <a:t>Debriefing for discussion-based exercises</a:t>
            </a:r>
            <a:endParaRPr lang="en-US" dirty="0" smtClean="0"/>
          </a:p>
          <a:p>
            <a:pPr lvl="1"/>
            <a:r>
              <a:rPr lang="en-US" dirty="0" smtClean="0"/>
              <a:t>Provides </a:t>
            </a:r>
            <a:r>
              <a:rPr lang="en-US" dirty="0"/>
              <a:t>a forum for functional area controllers and evaluators to review the </a:t>
            </a:r>
            <a:r>
              <a:rPr lang="en-US" dirty="0" smtClean="0"/>
              <a:t>exercise </a:t>
            </a:r>
            <a:endParaRPr lang="en-US" dirty="0"/>
          </a:p>
          <a:p>
            <a:pPr lvl="1"/>
            <a:r>
              <a:rPr lang="en-US" dirty="0" smtClean="0"/>
              <a:t>Facilitated by the </a:t>
            </a:r>
            <a:r>
              <a:rPr lang="en-US" dirty="0"/>
              <a:t>exercise planning team </a:t>
            </a:r>
            <a:r>
              <a:rPr lang="en-US" dirty="0" smtClean="0"/>
              <a:t>leader</a:t>
            </a:r>
            <a:endParaRPr lang="en-US" dirty="0"/>
          </a:p>
          <a:p>
            <a:pPr lvl="1"/>
            <a:r>
              <a:rPr lang="en-US" dirty="0"/>
              <a:t>During the debriefing, controllers and evaluators complete and submit their Participant Feedback </a:t>
            </a:r>
            <a:r>
              <a:rPr lang="en-US" dirty="0" smtClean="0"/>
              <a:t>Forms </a:t>
            </a:r>
          </a:p>
          <a:p>
            <a:pPr lvl="1"/>
            <a:r>
              <a:rPr lang="en-US" dirty="0" smtClean="0"/>
              <a:t>Debriefing </a:t>
            </a:r>
            <a:r>
              <a:rPr lang="en-US" dirty="0"/>
              <a:t>results are captured and may be included in the </a:t>
            </a:r>
            <a:r>
              <a:rPr lang="en-US" dirty="0" smtClean="0"/>
              <a:t>AAR/IP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535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</a:t>
            </a:r>
            <a:br>
              <a:rPr lang="en-US" dirty="0"/>
            </a:br>
            <a:r>
              <a:rPr lang="en-US" dirty="0"/>
              <a:t>and Collect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Following the Discussion-Based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/>
              <a:t>Data gaps will </a:t>
            </a:r>
            <a:r>
              <a:rPr lang="en-US" dirty="0" smtClean="0"/>
              <a:t>occur—evaluators </a:t>
            </a:r>
            <a:r>
              <a:rPr lang="en-US" dirty="0"/>
              <a:t>should make every attempt to resolve </a:t>
            </a:r>
            <a:r>
              <a:rPr lang="en-US" dirty="0" smtClean="0"/>
              <a:t>them</a:t>
            </a:r>
            <a:endParaRPr lang="en-US" dirty="0"/>
          </a:p>
          <a:p>
            <a:pPr lvl="1"/>
            <a:r>
              <a:rPr lang="en-US" dirty="0" smtClean="0"/>
              <a:t>Sources for additional </a:t>
            </a:r>
            <a:r>
              <a:rPr lang="en-US" dirty="0"/>
              <a:t>data to fill </a:t>
            </a:r>
            <a:r>
              <a:rPr lang="en-US" dirty="0" smtClean="0"/>
              <a:t>gaps include:</a:t>
            </a:r>
          </a:p>
          <a:p>
            <a:pPr lvl="2"/>
            <a:r>
              <a:rPr lang="en-US" dirty="0" smtClean="0"/>
              <a:t>Facilitator notes</a:t>
            </a:r>
          </a:p>
          <a:p>
            <a:pPr lvl="2"/>
            <a:r>
              <a:rPr lang="en-US" dirty="0" smtClean="0"/>
              <a:t>Evaluation/Participant </a:t>
            </a:r>
            <a:r>
              <a:rPr lang="en-US" dirty="0"/>
              <a:t>Feedback </a:t>
            </a:r>
            <a:r>
              <a:rPr lang="en-US" dirty="0" smtClean="0"/>
              <a:t>Forms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913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the collected data by:</a:t>
            </a:r>
            <a:endParaRPr lang="en-US" dirty="0"/>
          </a:p>
          <a:p>
            <a:pPr lvl="1"/>
            <a:r>
              <a:rPr lang="en-US" dirty="0"/>
              <a:t>Reconstructing exercise events</a:t>
            </a:r>
          </a:p>
          <a:p>
            <a:pPr lvl="1"/>
            <a:r>
              <a:rPr lang="en-US" dirty="0"/>
              <a:t>Reconstructing exercise timelines</a:t>
            </a:r>
          </a:p>
          <a:p>
            <a:pPr lvl="1"/>
            <a:r>
              <a:rPr lang="en-US" dirty="0"/>
              <a:t>Developing initial conclusions that may require further research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4038600"/>
            <a:ext cx="1524000" cy="1295400"/>
          </a:xfrm>
          <a:prstGeom prst="roundRect">
            <a:avLst>
              <a:gd name="adj" fmla="val 2030"/>
            </a:avLst>
          </a:prstGeom>
          <a:gradFill flip="none" rotWithShape="1">
            <a:gsLst>
              <a:gs pos="0">
                <a:srgbClr val="122A46"/>
              </a:gs>
              <a:gs pos="99000">
                <a:srgbClr val="375FA7"/>
              </a:gs>
            </a:gsLst>
            <a:lin ang="16200000" scaled="1"/>
            <a:tileRect/>
          </a:gradFill>
          <a:ln w="12700">
            <a:gradFill>
              <a:gsLst>
                <a:gs pos="0">
                  <a:srgbClr val="29467B"/>
                </a:gs>
                <a:gs pos="50000">
                  <a:srgbClr val="182948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107950" dist="12700" dir="5400000" algn="ctr">
              <a:srgbClr val="000000"/>
            </a:outerShdw>
            <a:softEdge rad="635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45720" tIns="137160" rIns="45720" rtlCol="0">
            <a:no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Step 3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Analyze data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202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</a:t>
            </a:r>
            <a:r>
              <a:rPr lang="en-US" dirty="0" smtClean="0"/>
              <a:t>Data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evaluation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tabletop </a:t>
            </a:r>
            <a:r>
              <a:rPr lang="en-US" dirty="0"/>
              <a:t>exercises (TTXs)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focuses </a:t>
            </a:r>
            <a:r>
              <a:rPr lang="en-US" dirty="0"/>
              <a:t>on assessing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adequacy </a:t>
            </a:r>
            <a:r>
              <a:rPr lang="en-US" dirty="0" smtClean="0"/>
              <a:t>of, </a:t>
            </a:r>
            <a:r>
              <a:rPr lang="en-US" dirty="0"/>
              <a:t>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familiarity with, </a:t>
            </a:r>
            <a:r>
              <a:rPr lang="en-US" dirty="0"/>
              <a:t>existing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policies, plans, </a:t>
            </a:r>
            <a:br>
              <a:rPr lang="en-US" dirty="0" smtClean="0"/>
            </a:br>
            <a:r>
              <a:rPr lang="en-US" dirty="0" smtClean="0"/>
              <a:t>and procedures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2337" y="2209800"/>
            <a:ext cx="3200400" cy="2598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537188" y="4876800"/>
            <a:ext cx="3149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 News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30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Root Cause Analysis</a:t>
            </a:r>
          </a:p>
          <a:p>
            <a:r>
              <a:rPr lang="en-US" dirty="0"/>
              <a:t>Root cause is the source of an identified </a:t>
            </a:r>
            <a:r>
              <a:rPr lang="en-US" dirty="0" smtClean="0"/>
              <a:t>issue  </a:t>
            </a:r>
            <a:endParaRPr lang="en-US" dirty="0"/>
          </a:p>
          <a:p>
            <a:r>
              <a:rPr lang="en-US" dirty="0" smtClean="0"/>
              <a:t>It occurs after Hot Wash</a:t>
            </a:r>
          </a:p>
          <a:p>
            <a:r>
              <a:rPr lang="en-US" dirty="0" smtClean="0"/>
              <a:t>Evaluators </a:t>
            </a:r>
            <a:r>
              <a:rPr lang="en-US" dirty="0"/>
              <a:t>identify discrepancies between what happened and what was supposed to </a:t>
            </a:r>
            <a:r>
              <a:rPr lang="en-US" dirty="0" smtClean="0"/>
              <a:t>happen, and then</a:t>
            </a:r>
            <a:r>
              <a:rPr lang="en-US" dirty="0"/>
              <a:t>, they explore the source of these </a:t>
            </a:r>
            <a:r>
              <a:rPr lang="en-US" dirty="0" smtClean="0"/>
              <a:t>discrepancies</a:t>
            </a:r>
            <a:endParaRPr lang="en-US" dirty="0"/>
          </a:p>
          <a:p>
            <a:r>
              <a:rPr lang="en-US" dirty="0"/>
              <a:t>A root cause with an actionable solution should be determined for each </a:t>
            </a:r>
            <a:r>
              <a:rPr lang="en-US" dirty="0" smtClean="0"/>
              <a:t>issue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416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Root Cause Analysis (cont’d.)</a:t>
            </a:r>
          </a:p>
          <a:p>
            <a:r>
              <a:rPr lang="en-US" dirty="0" smtClean="0"/>
              <a:t>The “Why Staircase”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93" y="2514601"/>
            <a:ext cx="6506225" cy="3200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718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Developing Recommendations</a:t>
            </a:r>
          </a:p>
          <a:p>
            <a:pPr lvl="1"/>
            <a:r>
              <a:rPr lang="en-US" dirty="0"/>
              <a:t>Evaluation </a:t>
            </a:r>
            <a:r>
              <a:rPr lang="en-US" dirty="0" smtClean="0"/>
              <a:t>team </a:t>
            </a:r>
            <a:r>
              <a:rPr lang="en-US" dirty="0"/>
              <a:t>recommendations are only one possible suggestion to remedy a </a:t>
            </a:r>
            <a:r>
              <a:rPr lang="en-US" dirty="0" smtClean="0"/>
              <a:t>problem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participating jurisdiction/organization is responsible for developing the recommendation that will address the problem </a:t>
            </a:r>
            <a:r>
              <a:rPr lang="en-US" dirty="0" smtClean="0"/>
              <a:t>appropriately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30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7244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could you </a:t>
            </a:r>
            <a:r>
              <a:rPr lang="en-US" dirty="0"/>
              <a:t>get </a:t>
            </a:r>
            <a:r>
              <a:rPr lang="en-US" dirty="0" smtClean="0"/>
              <a:t>participating </a:t>
            </a:r>
            <a:r>
              <a:rPr lang="en-US" dirty="0"/>
              <a:t>jurisdictions to include recommendations?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49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620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Capturing Lessons </a:t>
            </a:r>
            <a:r>
              <a:rPr lang="en-US" dirty="0" smtClean="0"/>
              <a:t>Learned</a:t>
            </a:r>
          </a:p>
          <a:p>
            <a:pPr lvl="1"/>
            <a:r>
              <a:rPr lang="en-US" dirty="0" smtClean="0"/>
              <a:t>Knowledge </a:t>
            </a:r>
            <a:r>
              <a:rPr lang="en-US" dirty="0"/>
              <a:t>gained from an </a:t>
            </a:r>
            <a:r>
              <a:rPr lang="en-US" dirty="0" smtClean="0"/>
              <a:t>experience </a:t>
            </a:r>
            <a:r>
              <a:rPr lang="en-US" dirty="0"/>
              <a:t>that provides valuable evidence—positive or negative—leading to recommendations on how to approach a similar problem in the </a:t>
            </a:r>
            <a:r>
              <a:rPr lang="en-US" dirty="0" smtClean="0"/>
              <a:t>future</a:t>
            </a:r>
          </a:p>
          <a:p>
            <a:pPr lvl="1"/>
            <a:r>
              <a:rPr lang="en-US" dirty="0"/>
              <a:t>Lessons learned should not be just a summary of what went right or wrong, they should provide insight about a change that was made to address a particular issue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35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51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Activity #5: </a:t>
            </a:r>
            <a:br>
              <a:rPr lang="en-US" dirty="0"/>
            </a:br>
            <a:r>
              <a:rPr lang="en-US" dirty="0"/>
              <a:t>Root Cause </a:t>
            </a:r>
            <a:r>
              <a:rPr lang="en-US" dirty="0" smtClean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2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#5: </a:t>
            </a:r>
            <a:br>
              <a:rPr lang="en-US" dirty="0"/>
            </a:br>
            <a:r>
              <a:rPr lang="en-US" dirty="0"/>
              <a:t>Root Cause Analysis</a:t>
            </a:r>
            <a:r>
              <a:rPr lang="en-US" dirty="0" smtClean="0"/>
              <a:t>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/>
              <a:t>Refer </a:t>
            </a:r>
            <a:r>
              <a:rPr lang="en-US" sz="2600" dirty="0" smtClean="0"/>
              <a:t>to </a:t>
            </a:r>
            <a:r>
              <a:rPr lang="en-US" sz="2600" dirty="0"/>
              <a:t>Activity #5: Root Cause </a:t>
            </a:r>
            <a:r>
              <a:rPr lang="en-US" sz="2600" dirty="0" smtClean="0"/>
              <a:t>Analysis  Worksheet in your </a:t>
            </a:r>
            <a:r>
              <a:rPr lang="en-US" sz="2600" dirty="0"/>
              <a:t>Participant </a:t>
            </a:r>
            <a:r>
              <a:rPr lang="en-US" sz="2600" dirty="0" smtClean="0"/>
              <a:t>Guide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 smtClean="0"/>
              <a:t>Select </a:t>
            </a:r>
            <a:r>
              <a:rPr lang="en-US" sz="2600" dirty="0"/>
              <a:t>one core capability from the AAR/IP with a rating of “Performed with Some Challenges (S)” or “Performed with Major Challenges (M</a:t>
            </a:r>
            <a:r>
              <a:rPr lang="en-US" sz="2600" dirty="0" smtClean="0"/>
              <a:t>)” </a:t>
            </a:r>
            <a:r>
              <a:rPr lang="en-US" sz="2600" dirty="0"/>
              <a:t>and complete a root cause analysis for that </a:t>
            </a:r>
            <a:r>
              <a:rPr lang="en-US" sz="2600" dirty="0" smtClean="0"/>
              <a:t>capability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 smtClean="0"/>
              <a:t>Record </a:t>
            </a:r>
            <a:r>
              <a:rPr lang="en-US" sz="2600" dirty="0"/>
              <a:t>your answers on the worksheet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/>
              <a:t>Work </a:t>
            </a:r>
            <a:r>
              <a:rPr lang="en-US" sz="2600" dirty="0" smtClean="0"/>
              <a:t>in groups of two to three</a:t>
            </a:r>
            <a:endParaRPr lang="en-US" sz="2600" dirty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sz="2600" dirty="0"/>
              <a:t>You have </a:t>
            </a:r>
            <a:r>
              <a:rPr lang="en-US" sz="2600" dirty="0" smtClean="0"/>
              <a:t>15 </a:t>
            </a:r>
            <a:r>
              <a:rPr lang="en-US" sz="2600" dirty="0"/>
              <a:t>minutes to complete the activity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37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The eight exercise evaluation </a:t>
            </a:r>
            <a:r>
              <a:rPr lang="en-US" dirty="0"/>
              <a:t>s</a:t>
            </a:r>
            <a:r>
              <a:rPr lang="en-US" dirty="0" smtClean="0"/>
              <a:t>teps</a:t>
            </a:r>
            <a:endParaRPr lang="en-US" dirty="0"/>
          </a:p>
          <a:p>
            <a:pPr lvl="1"/>
            <a:r>
              <a:rPr lang="en-US" dirty="0"/>
              <a:t>Which evaluation tasks are </a:t>
            </a:r>
            <a:r>
              <a:rPr lang="en-US" dirty="0" smtClean="0"/>
              <a:t>performed </a:t>
            </a:r>
            <a:r>
              <a:rPr lang="en-US" dirty="0"/>
              <a:t>at which stage of the exercise cycle</a:t>
            </a:r>
          </a:p>
          <a:p>
            <a:pPr lvl="1"/>
            <a:r>
              <a:rPr lang="en-US" dirty="0"/>
              <a:t>How to plan and organize an exercise </a:t>
            </a:r>
            <a:r>
              <a:rPr lang="en-US" dirty="0" smtClean="0"/>
              <a:t>evaluation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Step 1)</a:t>
            </a:r>
          </a:p>
          <a:p>
            <a:pPr lvl="1"/>
            <a:r>
              <a:rPr lang="en-US" dirty="0"/>
              <a:t>How to observe an exercise and collect </a:t>
            </a:r>
            <a:r>
              <a:rPr lang="en-US" dirty="0" smtClean="0"/>
              <a:t>data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Step 2)</a:t>
            </a:r>
          </a:p>
          <a:p>
            <a:pPr lvl="1"/>
            <a:r>
              <a:rPr lang="en-US" dirty="0"/>
              <a:t>How to analyze TTX evaluation data using root cause </a:t>
            </a:r>
            <a:r>
              <a:rPr lang="en-US" dirty="0" smtClean="0"/>
              <a:t>analysis (</a:t>
            </a:r>
            <a:r>
              <a:rPr lang="en-US" dirty="0"/>
              <a:t>Step 3)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53</a:t>
            </a:fld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372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55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#4:</a:t>
            </a:r>
            <a:br>
              <a:rPr lang="en-US" dirty="0"/>
            </a:br>
            <a:r>
              <a:rPr lang="en-US" dirty="0"/>
              <a:t>Tabletop Exercise Evaluation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3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Tabletop </a:t>
            </a:r>
            <a:r>
              <a:rPr lang="en-US" dirty="0"/>
              <a:t>Exercise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Apply steps </a:t>
            </a:r>
            <a:r>
              <a:rPr lang="en-US" dirty="0"/>
              <a:t>1 through 3 of the </a:t>
            </a:r>
            <a:r>
              <a:rPr lang="en-US" dirty="0" smtClean="0"/>
              <a:t>eight exercise evaluation steps </a:t>
            </a:r>
            <a:r>
              <a:rPr lang="en-US" dirty="0"/>
              <a:t>to </a:t>
            </a:r>
            <a:r>
              <a:rPr lang="en-US" dirty="0" smtClean="0"/>
              <a:t>your TTX</a:t>
            </a:r>
          </a:p>
          <a:p>
            <a:pPr marL="0" indent="0">
              <a:buNone/>
            </a:pPr>
            <a:r>
              <a:rPr lang="en-US" dirty="0" smtClean="0"/>
              <a:t>This Proficiency Demonstration is composed of two </a:t>
            </a:r>
            <a:r>
              <a:rPr lang="en-US" dirty="0"/>
              <a:t>parts:</a:t>
            </a:r>
          </a:p>
          <a:p>
            <a:pPr lvl="1"/>
            <a:r>
              <a:rPr lang="en-US" dirty="0"/>
              <a:t>In Part 1 participants will revise, conduct, and evaluate </a:t>
            </a:r>
            <a:r>
              <a:rPr lang="en-US" dirty="0" smtClean="0"/>
              <a:t>their </a:t>
            </a:r>
            <a:r>
              <a:rPr lang="en-US" dirty="0"/>
              <a:t>TTXs from Proficiency Demonstration #3</a:t>
            </a:r>
          </a:p>
          <a:p>
            <a:pPr lvl="1"/>
            <a:r>
              <a:rPr lang="en-US" dirty="0"/>
              <a:t>In Part 2 participants will analyze the TTX evaluator’s data and present a briefing on their findings and data analysis process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00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Total time: </a:t>
            </a:r>
            <a:r>
              <a:rPr lang="en-US" dirty="0" smtClean="0"/>
              <a:t>7 hours 20 minutes</a:t>
            </a:r>
            <a:endParaRPr lang="en-US" dirty="0"/>
          </a:p>
          <a:p>
            <a:pPr lvl="1"/>
            <a:r>
              <a:rPr lang="en-US" dirty="0"/>
              <a:t>PART 1: Revise, conduct, and evaluate your </a:t>
            </a:r>
            <a:r>
              <a:rPr lang="en-US" dirty="0" smtClean="0"/>
              <a:t>TTX:</a:t>
            </a:r>
            <a:endParaRPr lang="en-US" dirty="0"/>
          </a:p>
          <a:p>
            <a:pPr lvl="2"/>
            <a:r>
              <a:rPr lang="en-US" dirty="0"/>
              <a:t>2 hours </a:t>
            </a:r>
            <a:r>
              <a:rPr lang="en-US" dirty="0" smtClean="0"/>
              <a:t>to </a:t>
            </a:r>
            <a:r>
              <a:rPr lang="en-US" dirty="0"/>
              <a:t>revise your tabletop exercise and SitMan, and develop evaluation materials</a:t>
            </a:r>
          </a:p>
          <a:p>
            <a:pPr lvl="2"/>
            <a:r>
              <a:rPr lang="en-US" dirty="0"/>
              <a:t>1 hour </a:t>
            </a:r>
            <a:r>
              <a:rPr lang="en-US" dirty="0" smtClean="0"/>
              <a:t>30 </a:t>
            </a:r>
            <a:r>
              <a:rPr lang="en-US" dirty="0"/>
              <a:t>minutes (two </a:t>
            </a:r>
            <a:r>
              <a:rPr lang="en-US" dirty="0" smtClean="0"/>
              <a:t>45-minute rounds) </a:t>
            </a:r>
            <a:r>
              <a:rPr lang="en-US" dirty="0"/>
              <a:t>for the presentations</a:t>
            </a:r>
          </a:p>
          <a:p>
            <a:pPr lvl="2"/>
            <a:r>
              <a:rPr lang="en-US" dirty="0"/>
              <a:t>20 minutes for peer/instructor </a:t>
            </a:r>
            <a:r>
              <a:rPr lang="en-US" dirty="0" smtClean="0"/>
              <a:t>feedback</a:t>
            </a:r>
          </a:p>
          <a:p>
            <a:pPr lvl="2"/>
            <a:r>
              <a:rPr lang="en-US" dirty="0"/>
              <a:t>10 minutes for internal group feedback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37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Tabletop </a:t>
            </a:r>
            <a:r>
              <a:rPr lang="en-US" dirty="0"/>
              <a:t>Exercise </a:t>
            </a:r>
            <a:r>
              <a:rPr lang="en-US" dirty="0" smtClean="0"/>
              <a:t>Evaluation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Total time (cont’d.)</a:t>
            </a:r>
          </a:p>
          <a:p>
            <a:pPr lvl="1"/>
            <a:r>
              <a:rPr lang="en-US" dirty="0" smtClean="0"/>
              <a:t>PART </a:t>
            </a:r>
            <a:r>
              <a:rPr lang="en-US" dirty="0"/>
              <a:t>2: Data analysis and </a:t>
            </a:r>
            <a:r>
              <a:rPr lang="en-US" dirty="0" smtClean="0"/>
              <a:t>presentation:</a:t>
            </a:r>
            <a:endParaRPr lang="en-US" dirty="0"/>
          </a:p>
          <a:p>
            <a:pPr lvl="2"/>
            <a:r>
              <a:rPr lang="en-US" dirty="0"/>
              <a:t>1 hour </a:t>
            </a:r>
            <a:r>
              <a:rPr lang="en-US" dirty="0" smtClean="0"/>
              <a:t>30 </a:t>
            </a:r>
            <a:r>
              <a:rPr lang="en-US" dirty="0"/>
              <a:t>minutes to analyze data and prepare briefing</a:t>
            </a:r>
          </a:p>
          <a:p>
            <a:pPr lvl="2"/>
            <a:r>
              <a:rPr lang="en-US" dirty="0"/>
              <a:t>1 hour 20 minutes (four 20-minute presentations, including questions) for the PPT presentations</a:t>
            </a:r>
          </a:p>
          <a:p>
            <a:pPr lvl="2"/>
            <a:r>
              <a:rPr lang="en-US" dirty="0"/>
              <a:t>20 minutes for </a:t>
            </a:r>
            <a:r>
              <a:rPr lang="en-US" dirty="0" smtClean="0"/>
              <a:t>peer/instructor feedback</a:t>
            </a:r>
          </a:p>
          <a:p>
            <a:pPr lvl="2"/>
            <a:r>
              <a:rPr lang="en-US" dirty="0"/>
              <a:t>10 minutes for internal group feedback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621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Tabletop </a:t>
            </a:r>
            <a:r>
              <a:rPr lang="en-US" dirty="0"/>
              <a:t>Exercise </a:t>
            </a:r>
            <a:r>
              <a:rPr lang="en-US" dirty="0" smtClean="0"/>
              <a:t>Evaluation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Deliverables</a:t>
            </a:r>
          </a:p>
          <a:p>
            <a:pPr lvl="1"/>
            <a:r>
              <a:rPr lang="en-US" dirty="0"/>
              <a:t>PART 1: Revise, conduct, and evaluate your TTX:</a:t>
            </a:r>
          </a:p>
          <a:p>
            <a:pPr marL="974725" lvl="3" indent="-396875">
              <a:buFont typeface="+mj-lt"/>
              <a:buAutoNum type="arabicPeriod"/>
            </a:pPr>
            <a:r>
              <a:rPr lang="en-US" sz="2200" dirty="0"/>
              <a:t>Revised </a:t>
            </a:r>
            <a:r>
              <a:rPr lang="en-US" sz="2200" dirty="0" smtClean="0"/>
              <a:t>45-minute </a:t>
            </a:r>
            <a:r>
              <a:rPr lang="en-US" sz="2200" dirty="0"/>
              <a:t>TTX, using </a:t>
            </a:r>
            <a:r>
              <a:rPr lang="en-US" sz="2200" dirty="0" smtClean="0"/>
              <a:t>your </a:t>
            </a:r>
            <a:r>
              <a:rPr lang="en-US" sz="2200" dirty="0"/>
              <a:t>TTX from Proficiency Demonstration #3 (HSEEP template)</a:t>
            </a:r>
          </a:p>
          <a:p>
            <a:pPr marL="974725" lvl="3" indent="-396875">
              <a:buFont typeface="+mj-lt"/>
              <a:buAutoNum type="arabicPeriod"/>
            </a:pPr>
            <a:r>
              <a:rPr lang="en-US" sz="2200" dirty="0"/>
              <a:t>Revised Situation Manual (SitMan) (HSEEP template)</a:t>
            </a:r>
          </a:p>
          <a:p>
            <a:pPr marL="974725" lvl="3" indent="-396875">
              <a:buFont typeface="+mj-lt"/>
              <a:buAutoNum type="arabicPeriod"/>
            </a:pPr>
            <a:r>
              <a:rPr lang="en-US" sz="2200" dirty="0"/>
              <a:t>Any job aids or resources necessary for the players of your TTX (formats may vary)</a:t>
            </a:r>
          </a:p>
          <a:p>
            <a:pPr marL="974725" lvl="3" indent="-396875">
              <a:buFont typeface="+mj-lt"/>
              <a:buAutoNum type="arabicPeriod"/>
            </a:pPr>
            <a:r>
              <a:rPr lang="en-US" sz="2200" dirty="0"/>
              <a:t>EEGs, one per objective (HSEEP template)</a:t>
            </a:r>
            <a:endParaRPr lang="en-US" sz="2200" dirty="0" smtClean="0"/>
          </a:p>
          <a:p>
            <a:pPr marL="974725" lvl="3" indent="-396875">
              <a:buFont typeface="+mj-lt"/>
              <a:buAutoNum type="arabicPeriod"/>
            </a:pPr>
            <a:r>
              <a:rPr lang="en-US" sz="2200" dirty="0" smtClean="0"/>
              <a:t>Participant feedback forms </a:t>
            </a:r>
            <a:r>
              <a:rPr lang="en-US" sz="2200" dirty="0"/>
              <a:t>(HSEEP template)</a:t>
            </a:r>
          </a:p>
          <a:p>
            <a:pPr marL="974725" lvl="3" indent="-396875">
              <a:buFont typeface="+mj-lt"/>
              <a:buAutoNum type="arabicPeriod"/>
            </a:pPr>
            <a:r>
              <a:rPr lang="en-US" sz="2200" dirty="0"/>
              <a:t>Sign-in sheets (optional) (</a:t>
            </a:r>
            <a:r>
              <a:rPr lang="en-US" sz="2200" dirty="0" smtClean="0"/>
              <a:t>Word)</a:t>
            </a:r>
            <a:endParaRPr lang="en-US" sz="2200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59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65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Tabletop </a:t>
            </a:r>
            <a:r>
              <a:rPr lang="en-US" dirty="0"/>
              <a:t>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Deliverables (cont’d.):</a:t>
            </a:r>
          </a:p>
          <a:p>
            <a:pPr lvl="1"/>
            <a:r>
              <a:rPr lang="en-US" dirty="0" smtClean="0"/>
              <a:t>PART </a:t>
            </a:r>
            <a:r>
              <a:rPr lang="en-US" dirty="0"/>
              <a:t>2: Data analysis and presentation:</a:t>
            </a:r>
          </a:p>
          <a:p>
            <a:pPr marL="1085850" lvl="2" indent="-457200">
              <a:buFont typeface="+mj-lt"/>
              <a:buAutoNum type="arabicPeriod"/>
            </a:pPr>
            <a:r>
              <a:rPr lang="en-US" dirty="0"/>
              <a:t>Any data collection/data analysis materials (formats </a:t>
            </a:r>
            <a:r>
              <a:rPr lang="en-US" dirty="0" smtClean="0"/>
              <a:t>may </a:t>
            </a:r>
            <a:r>
              <a:rPr lang="en-US" dirty="0"/>
              <a:t>vary)</a:t>
            </a:r>
          </a:p>
          <a:p>
            <a:pPr marL="1085850" lvl="2" indent="-457200">
              <a:buFont typeface="+mj-lt"/>
              <a:buAutoNum type="arabicPeriod"/>
            </a:pPr>
            <a:r>
              <a:rPr lang="en-US" dirty="0"/>
              <a:t>Data analysis briefing </a:t>
            </a:r>
            <a:r>
              <a:rPr lang="en-US" dirty="0" smtClean="0"/>
              <a:t>(</a:t>
            </a:r>
            <a:r>
              <a:rPr lang="en-US" dirty="0"/>
              <a:t>PowerPoint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077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Scenario:</a:t>
            </a:r>
          </a:p>
          <a:p>
            <a:pPr lvl="1"/>
            <a:r>
              <a:rPr lang="en-US" dirty="0"/>
              <a:t>PART 1: Revise, conduct, and evaluate your </a:t>
            </a:r>
            <a:r>
              <a:rPr lang="en-US" dirty="0" smtClean="0"/>
              <a:t>TTX:</a:t>
            </a:r>
            <a:endParaRPr lang="en-US" dirty="0"/>
          </a:p>
          <a:p>
            <a:pPr lvl="2"/>
            <a:r>
              <a:rPr lang="en-US" sz="2200" dirty="0"/>
              <a:t>You will be conducting and evaluating a revised version of your TTX from Proficiency Demonstration #</a:t>
            </a:r>
            <a:r>
              <a:rPr lang="en-US" sz="2200" dirty="0" smtClean="0"/>
              <a:t>3</a:t>
            </a:r>
            <a:endParaRPr lang="en-US" sz="2200" dirty="0"/>
          </a:p>
          <a:p>
            <a:pPr lvl="2"/>
            <a:r>
              <a:rPr lang="en-US" sz="2200" dirty="0" smtClean="0"/>
              <a:t>Revisions </a:t>
            </a:r>
            <a:r>
              <a:rPr lang="en-US" sz="2200" dirty="0"/>
              <a:t>should be based on </a:t>
            </a:r>
            <a:r>
              <a:rPr lang="en-US" sz="2200" dirty="0" smtClean="0"/>
              <a:t>feedback/lessons </a:t>
            </a:r>
            <a:r>
              <a:rPr lang="en-US" sz="2200" dirty="0"/>
              <a:t>learned from the original presentation of your </a:t>
            </a:r>
            <a:r>
              <a:rPr lang="en-US" sz="2200" dirty="0" smtClean="0"/>
              <a:t>TTX</a:t>
            </a:r>
          </a:p>
          <a:p>
            <a:pPr lvl="2"/>
            <a:r>
              <a:rPr lang="en-US" sz="2200" dirty="0" smtClean="0"/>
              <a:t>The revised TTX should be 45 minutes in duration</a:t>
            </a:r>
            <a:endParaRPr lang="en-US" sz="2200" dirty="0"/>
          </a:p>
          <a:p>
            <a:pPr lvl="2"/>
            <a:r>
              <a:rPr lang="en-US" sz="2200" dirty="0"/>
              <a:t>All members of your group, other than the presenter/facilitator, will serve as evaluators during your group’s TTX conduct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954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/>
              <a:t>You will conduct your TTX with another group who will be acting as the players in the </a:t>
            </a:r>
            <a:r>
              <a:rPr lang="en-US" dirty="0" smtClean="0"/>
              <a:t>TTX:</a:t>
            </a:r>
            <a:endParaRPr lang="en-US" dirty="0"/>
          </a:p>
          <a:p>
            <a:pPr lvl="2"/>
            <a:r>
              <a:rPr lang="en-US" dirty="0" smtClean="0"/>
              <a:t>Group </a:t>
            </a:r>
            <a:r>
              <a:rPr lang="en-US" dirty="0"/>
              <a:t>4 will present to Group 1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3 will present to Group 2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1 will present to Group 4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2 will present to Group 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791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/>
              <a:t>Determine which of the following members of the Policy Group will be the players in their TTX</a:t>
            </a:r>
          </a:p>
          <a:p>
            <a:pPr lvl="1"/>
            <a:r>
              <a:rPr lang="en-US" dirty="0"/>
              <a:t>Each member of the group that will be acting as the TTX players must be assigned a Policy Group role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065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Scenario </a:t>
            </a:r>
            <a:r>
              <a:rPr lang="en-US" dirty="0" smtClean="0"/>
              <a:t>(</a:t>
            </a:r>
            <a:r>
              <a:rPr lang="en-US" dirty="0"/>
              <a:t>cont’d.):</a:t>
            </a:r>
            <a:endParaRPr lang="en-US" dirty="0" smtClean="0"/>
          </a:p>
          <a:p>
            <a:pPr lvl="1"/>
            <a:r>
              <a:rPr lang="en-US" dirty="0"/>
              <a:t>PART 2: Data analysis and </a:t>
            </a:r>
            <a:r>
              <a:rPr lang="en-US" dirty="0" smtClean="0"/>
              <a:t>presentation:</a:t>
            </a:r>
            <a:endParaRPr lang="en-US" dirty="0"/>
          </a:p>
          <a:p>
            <a:pPr lvl="2"/>
            <a:r>
              <a:rPr lang="en-US" dirty="0"/>
              <a:t>After the TTXs are completed, </a:t>
            </a:r>
            <a:r>
              <a:rPr lang="en-US" dirty="0" smtClean="0"/>
              <a:t>you will use </a:t>
            </a:r>
            <a:r>
              <a:rPr lang="en-US" dirty="0"/>
              <a:t>root cause analysis to analyze the data your evaluators collected during the TTX, and then you will give a presentation to the class about your findings and the data analysis </a:t>
            </a:r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55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#4: </a:t>
            </a:r>
            <a:br>
              <a:rPr lang="en-US" dirty="0"/>
            </a:br>
            <a:r>
              <a:rPr lang="en-US" dirty="0"/>
              <a:t>Tabletop Exercise Evaluation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Group roles:</a:t>
            </a:r>
          </a:p>
          <a:p>
            <a:pPr marL="566738" indent="-274638">
              <a:buSzPct val="100000"/>
              <a:buFont typeface="Arial" panose="020B0604020202020204" pitchFamily="34" charset="0"/>
              <a:buChar char="‒"/>
            </a:pPr>
            <a:r>
              <a:rPr lang="en-US" sz="2400" dirty="0"/>
              <a:t>Each group must select the following roles:</a:t>
            </a:r>
          </a:p>
          <a:p>
            <a:pPr marL="909638" lvl="1" indent="-342900">
              <a:buFont typeface="Wingdings" panose="05000000000000000000" pitchFamily="2" charset="2"/>
              <a:buChar char="§"/>
            </a:pPr>
            <a:r>
              <a:rPr lang="en-US" dirty="0"/>
              <a:t>Group </a:t>
            </a:r>
            <a:r>
              <a:rPr lang="en-US" dirty="0" smtClean="0"/>
              <a:t>Leader </a:t>
            </a:r>
            <a:r>
              <a:rPr lang="en-US" dirty="0"/>
              <a:t>(at least one)</a:t>
            </a:r>
          </a:p>
          <a:p>
            <a:pPr marL="909638" lvl="1" indent="-342900">
              <a:buFont typeface="Wingdings" panose="05000000000000000000" pitchFamily="2" charset="2"/>
              <a:buChar char="§"/>
            </a:pPr>
            <a:r>
              <a:rPr lang="en-US" dirty="0"/>
              <a:t>Scribe (at least one)</a:t>
            </a:r>
          </a:p>
          <a:p>
            <a:pPr marL="909638" lvl="1" indent="-342900">
              <a:buFont typeface="Wingdings" panose="05000000000000000000" pitchFamily="2" charset="2"/>
              <a:buChar char="§"/>
            </a:pPr>
            <a:r>
              <a:rPr lang="en-US" dirty="0"/>
              <a:t>Presenter/Facilitator </a:t>
            </a:r>
            <a:r>
              <a:rPr lang="en-US" dirty="0" smtClean="0"/>
              <a:t>(no more than two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65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21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Props1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A6080-A6E3-46B8-A5A6-3B87354F488C}">
  <ds:schemaRefs>
    <ds:schemaRef ds:uri="http://purl.org/dc/dcmitype/"/>
    <ds:schemaRef ds:uri="http://purl.org/dc/terms/"/>
    <ds:schemaRef ds:uri="57cfa848-76d7-4fa5-825b-d37a1166a4af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13044</TotalTime>
  <Words>2633</Words>
  <Application>Microsoft Office PowerPoint</Application>
  <PresentationFormat>On-screen Show (4:3)</PresentationFormat>
  <Paragraphs>433</Paragraphs>
  <Slides>65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1" baseType="lpstr">
      <vt:lpstr>Arial</vt:lpstr>
      <vt:lpstr>Calibri</vt:lpstr>
      <vt:lpstr>Courier New</vt:lpstr>
      <vt:lpstr>Times New Roman</vt:lpstr>
      <vt:lpstr>Wingdings</vt:lpstr>
      <vt:lpstr>1_Default Design</vt:lpstr>
      <vt:lpstr>E132: DISCUSSION-BASED EXERCISE DESIGN  AND EVALUATION COURSE</vt:lpstr>
      <vt:lpstr>Unit Objectives</vt:lpstr>
      <vt:lpstr>Unit Objectives (cont’d.)</vt:lpstr>
      <vt:lpstr>Eight Exercise Evaluation Steps</vt:lpstr>
      <vt:lpstr>The Case for Systematic  Exercise Evaluation</vt:lpstr>
      <vt:lpstr>Evaluation Tasks and the Exercise Cycle</vt:lpstr>
      <vt:lpstr>Evaluation Tasks and  the Exercise Cycle (cont’d.)</vt:lpstr>
      <vt:lpstr>Step 1: Plan and Organize the Evaluation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Step 1: Plan and Organize  the Evaluation (cont’d.)</vt:lpstr>
      <vt:lpstr>Activity #4:  Critical Tasks</vt:lpstr>
      <vt:lpstr>Activity #4:  Critical Tasks (cont’d.)</vt:lpstr>
      <vt:lpstr>Step 2: Observe the Exercise  and Collect Data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1: Plan and Organize  the Evaluation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2: Observe the Exercise  and Collect Data (cont’d.)</vt:lpstr>
      <vt:lpstr>Step 3: Analyze Data</vt:lpstr>
      <vt:lpstr>Step 3: Analyze Data (cont’d.)</vt:lpstr>
      <vt:lpstr>Step 3: Analyze Data (cont’d.)</vt:lpstr>
      <vt:lpstr>Step 3: Analyze Data (cont’d.)</vt:lpstr>
      <vt:lpstr>Step 3: Analyze Data (cont’d.)</vt:lpstr>
      <vt:lpstr>Step 3: Analyze Data (cont’d.)</vt:lpstr>
      <vt:lpstr>Step 3: Analyze Data (cont’d.)</vt:lpstr>
      <vt:lpstr>Activity #5:  Root Cause Analysis</vt:lpstr>
      <vt:lpstr>Activity #5:  Root Cause Analysis (cont’d.)</vt:lpstr>
      <vt:lpstr>Unit Summary</vt:lpstr>
      <vt:lpstr>Questions?</vt:lpstr>
      <vt:lpstr>Proficiency Demonstration #4: Tabletop Exercise Evaluation </vt:lpstr>
      <vt:lpstr>Proficiency Demonstration #4:  Tabletop Exercise Evaluation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  <vt:lpstr>Proficiency Demonstration #4:  Tabletop Exercise Evaluation (cont’d.)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mvanaken</cp:lastModifiedBy>
  <cp:revision>466</cp:revision>
  <dcterms:created xsi:type="dcterms:W3CDTF">2009-01-22T14:40:21Z</dcterms:created>
  <dcterms:modified xsi:type="dcterms:W3CDTF">2016-07-29T18:25:39Z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