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6" r:id="rId4"/>
  </p:sldMasterIdLst>
  <p:notesMasterIdLst>
    <p:notesMasterId r:id="rId27"/>
  </p:notesMasterIdLst>
  <p:handoutMasterIdLst>
    <p:handoutMasterId r:id="rId28"/>
  </p:handoutMasterIdLst>
  <p:sldIdLst>
    <p:sldId id="415" r:id="rId5"/>
    <p:sldId id="426" r:id="rId6"/>
    <p:sldId id="436" r:id="rId7"/>
    <p:sldId id="440" r:id="rId8"/>
    <p:sldId id="437" r:id="rId9"/>
    <p:sldId id="438" r:id="rId10"/>
    <p:sldId id="439" r:id="rId11"/>
    <p:sldId id="445" r:id="rId12"/>
    <p:sldId id="441" r:id="rId13"/>
    <p:sldId id="442" r:id="rId14"/>
    <p:sldId id="443" r:id="rId15"/>
    <p:sldId id="446" r:id="rId16"/>
    <p:sldId id="449" r:id="rId17"/>
    <p:sldId id="450" r:id="rId18"/>
    <p:sldId id="428" r:id="rId19"/>
    <p:sldId id="451" r:id="rId20"/>
    <p:sldId id="429" r:id="rId21"/>
    <p:sldId id="430" r:id="rId22"/>
    <p:sldId id="434" r:id="rId23"/>
    <p:sldId id="435" r:id="rId24"/>
    <p:sldId id="453" r:id="rId25"/>
    <p:sldId id="452" r:id="rId26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08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CCECFF"/>
    <a:srgbClr val="000066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06" autoAdjust="0"/>
    <p:restoredTop sz="94434" autoAdjust="0"/>
  </p:normalViewPr>
  <p:slideViewPr>
    <p:cSldViewPr showGuides="1">
      <p:cViewPr varScale="1">
        <p:scale>
          <a:sx n="93" d="100"/>
          <a:sy n="93" d="100"/>
        </p:scale>
        <p:origin x="744" y="96"/>
      </p:cViewPr>
      <p:guideLst>
        <p:guide orient="horz" pos="408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4DCBAF28-A2E4-4567-AEB3-4D5526073794}" type="datetimeFigureOut">
              <a:rPr lang="en-US"/>
              <a:pPr>
                <a:defRPr/>
              </a:pPr>
              <a:t>7/29/2016</a:t>
            </a:fld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1ECC367C-73BD-4019-B2A8-2E1595FD6F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9319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C3816D8-5B30-4CF0-8C0A-21759C1780AC}" type="datetimeFigureOut">
              <a:rPr lang="en-US"/>
              <a:pPr>
                <a:defRPr/>
              </a:pPr>
              <a:t>7/29/2016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C2933B1-4F99-48B8-8CC5-EFC2B84112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8935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18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839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E1F7D-F19E-4675-B1C6-7DFB3A02EE6D}" type="slidenum">
              <a:rPr lang="en-US"/>
              <a:pPr/>
              <a:t>13</a:t>
            </a:fld>
            <a:r>
              <a:rPr lang="en-US" dirty="0"/>
              <a:t>1</a:t>
            </a: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79435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304800" y="762000"/>
            <a:ext cx="83820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58775"/>
            <a:ext cx="7772400" cy="708025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6" y="1143000"/>
            <a:ext cx="7848600" cy="685800"/>
          </a:xfrm>
        </p:spPr>
        <p:txBody>
          <a:bodyPr/>
          <a:lstStyle>
            <a:lvl1pPr marL="0" indent="0" algn="ctr">
              <a:buNone/>
              <a:defRPr sz="3200" b="1">
                <a:latin typeface="+mn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938336" y="2286000"/>
            <a:ext cx="5272088" cy="2819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66712" y="5257800"/>
            <a:ext cx="8458200" cy="533400"/>
          </a:xfrm>
        </p:spPr>
        <p:txBody>
          <a:bodyPr/>
          <a:lstStyle>
            <a:lvl1pPr marL="0" indent="0">
              <a:buFontTx/>
              <a:buNone/>
              <a:defRPr sz="1600" baseline="0"/>
            </a:lvl1pPr>
            <a:lvl2pPr marL="285750" indent="0">
              <a:buFontTx/>
              <a:buNone/>
              <a:defRPr sz="1600"/>
            </a:lvl2pPr>
            <a:lvl3pPr marL="571500" indent="0">
              <a:buFontTx/>
              <a:buNone/>
              <a:defRPr sz="1600"/>
            </a:lvl3pPr>
            <a:lvl4pPr marL="857250" indent="0">
              <a:buFontTx/>
              <a:buNone/>
              <a:defRPr sz="1600"/>
            </a:lvl4pPr>
            <a:lvl5pPr marL="1143000" indent="0">
              <a:buFontTx/>
              <a:buNone/>
              <a:defRPr sz="1600"/>
            </a:lvl5pPr>
          </a:lstStyle>
          <a:p>
            <a:pPr lvl="0"/>
            <a:r>
              <a:rPr lang="en-US" dirty="0" smtClean="0"/>
              <a:t>Click to enter photo description/credit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0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5750" indent="-285750">
              <a:lnSpc>
                <a:spcPts val="2900"/>
              </a:lnSpc>
              <a:spcBef>
                <a:spcPts val="1200"/>
              </a:spcBef>
              <a:buFont typeface="Arial" pitchFamily="34" charset="0"/>
              <a:buChar char="•"/>
              <a:tabLst/>
              <a:defRPr lang="en-US" dirty="0" smtClean="0"/>
            </a:lvl1pPr>
            <a:lvl2pPr>
              <a:lnSpc>
                <a:spcPts val="2500"/>
              </a:lnSpc>
              <a:spcBef>
                <a:spcPts val="600"/>
              </a:spcBef>
              <a:defRPr lang="en-US" dirty="0" smtClean="0"/>
            </a:lvl2pPr>
            <a:lvl3pPr>
              <a:lnSpc>
                <a:spcPts val="2900"/>
              </a:lnSpc>
              <a:spcBef>
                <a:spcPts val="600"/>
              </a:spcBef>
              <a:defRPr lang="en-US" dirty="0" smtClean="0"/>
            </a:lvl3pPr>
            <a:lvl4pPr>
              <a:lnSpc>
                <a:spcPts val="2900"/>
              </a:lnSpc>
              <a:spcBef>
                <a:spcPts val="600"/>
              </a:spcBef>
              <a:defRPr lang="en-US" dirty="0" smtClean="0"/>
            </a:lvl4pPr>
            <a:lvl5pPr marL="1428750" indent="-228600">
              <a:lnSpc>
                <a:spcPts val="2500"/>
              </a:lnSpc>
              <a:spcBef>
                <a:spcPts val="0"/>
              </a:spcBef>
              <a:buFont typeface="Arial" pitchFamily="34" charset="0"/>
              <a:buChar char="»"/>
              <a:tabLst/>
              <a:defRPr lang="en-US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5.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 bwMode="auto">
          <a:xfrm>
            <a:off x="152400" y="1143000"/>
            <a:ext cx="8839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5.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609600"/>
            <a:ext cx="7772400" cy="533400"/>
          </a:xfrm>
        </p:spPr>
        <p:txBody>
          <a:bodyPr anchor="b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1981200"/>
            <a:ext cx="7772400" cy="2657475"/>
          </a:xfrm>
        </p:spPr>
        <p:txBody>
          <a:bodyPr anchor="t"/>
          <a:lstStyle>
            <a:lvl1pPr algn="ctr">
              <a:defRPr sz="3200" b="1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5.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002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5.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5.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90654431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B9363-4EC0-4149-8F04-C4473948E780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7/29/2016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Visual 5.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650" y="1327150"/>
            <a:ext cx="2806700" cy="420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33002"/>
      </p:ext>
    </p:extLst>
  </p:cSld>
  <p:clrMapOvr>
    <a:masterClrMapping/>
  </p:clrMapOvr>
  <p:transition>
    <p:wipe dir="r"/>
  </p:transition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4076978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FEMA Visual Template"/>
          <p:cNvPicPr>
            <a:picLocks noChangeAspect="1" noChangeArrowheads="1"/>
          </p:cNvPicPr>
          <p:nvPr/>
        </p:nvPicPr>
        <p:blipFill>
          <a:blip r:embed="rId16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  <p:sldLayoutId id="2147484068" r:id="rId2"/>
    <p:sldLayoutId id="2147484069" r:id="rId3"/>
    <p:sldLayoutId id="2147484070" r:id="rId4"/>
    <p:sldLayoutId id="2147484071" r:id="rId5"/>
    <p:sldLayoutId id="2147484072" r:id="rId6"/>
    <p:sldLayoutId id="2147484073" r:id="rId7"/>
    <p:sldLayoutId id="2147484074" r:id="rId8"/>
    <p:sldLayoutId id="2147484075" r:id="rId9"/>
    <p:sldLayoutId id="2147484076" r:id="rId10"/>
    <p:sldLayoutId id="2147484077" r:id="rId11"/>
    <p:sldLayoutId id="2147484078" r:id="rId12"/>
    <p:sldLayoutId id="2147484079" r:id="rId13"/>
    <p:sldLayoutId id="2147484081" r:id="rId14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n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9pPr>
    </p:titleStyle>
    <p:bodyStyle>
      <a:lvl1pPr marL="285750" indent="-285750" algn="l" rtl="0" eaLnBrk="1" fontAlgn="base" hangingPunct="1">
        <a:spcBef>
          <a:spcPts val="600"/>
        </a:spcBef>
        <a:spcAft>
          <a:spcPct val="0"/>
        </a:spcAft>
        <a:buSzPct val="121000"/>
        <a:buChar char="•"/>
        <a:tabLst/>
        <a:defRPr sz="2800" b="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‒"/>
        <a:tabLst/>
        <a:defRPr sz="2400" b="0">
          <a:solidFill>
            <a:schemeClr val="tx1"/>
          </a:solidFill>
          <a:latin typeface="+mn-lt"/>
          <a:cs typeface="+mn-cs"/>
        </a:defRPr>
      </a:lvl2pPr>
      <a:lvl3pPr marL="85725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tabLst/>
        <a:defRPr sz="2400" b="0">
          <a:solidFill>
            <a:schemeClr val="tx1"/>
          </a:solidFill>
          <a:latin typeface="+mn-lt"/>
          <a:cs typeface="+mn-cs"/>
        </a:defRPr>
      </a:lvl3pPr>
      <a:lvl4pPr marL="1143000" indent="-285750" algn="l" rtl="0" eaLnBrk="1" fontAlgn="base" hangingPunct="1">
        <a:spcBef>
          <a:spcPct val="20000"/>
        </a:spcBef>
        <a:spcAft>
          <a:spcPct val="0"/>
        </a:spcAft>
        <a:buFont typeface="Courier New" pitchFamily="49" charset="0"/>
        <a:buChar char="o"/>
        <a:tabLst/>
        <a:defRPr sz="2400" b="0">
          <a:solidFill>
            <a:schemeClr val="tx1"/>
          </a:solidFill>
          <a:latin typeface="+mn-lt"/>
          <a:cs typeface="+mn-cs"/>
        </a:defRPr>
      </a:lvl4pPr>
      <a:lvl5pPr marL="1371600" indent="-228600" algn="l" rtl="0" eaLnBrk="1" fontAlgn="base" hangingPunct="1">
        <a:spcBef>
          <a:spcPct val="20000"/>
        </a:spcBef>
        <a:spcAft>
          <a:spcPct val="0"/>
        </a:spcAft>
        <a:buChar char="»"/>
        <a:tabLst/>
        <a:defRPr sz="2000" b="0">
          <a:solidFill>
            <a:schemeClr val="tx1"/>
          </a:solidFill>
          <a:latin typeface="+mn-lt"/>
          <a:cs typeface="+mn-cs"/>
        </a:defRPr>
      </a:lvl5pPr>
      <a:lvl6pPr marL="26320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6pPr>
      <a:lvl7pPr marL="30892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7pPr>
      <a:lvl8pPr marL="35464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8pPr>
      <a:lvl9pPr marL="40036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US" dirty="0" smtClean="0"/>
              <a:t>E132: DISCUSSION-BASED EXERCISE DESIGN </a:t>
            </a:r>
            <a:br>
              <a:rPr lang="en-US" dirty="0" smtClean="0"/>
            </a:br>
            <a:r>
              <a:rPr lang="en-US" dirty="0" smtClean="0"/>
              <a:t>AND EVALUATION COURSE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Unit 5: Facilitation and Proficiency Demonstration #3</a:t>
            </a:r>
            <a:endParaRPr lang="en-US" b="1" dirty="0"/>
          </a:p>
        </p:txBody>
      </p:sp>
      <p:pic>
        <p:nvPicPr>
          <p:cNvPr id="6" name="Picture 4" descr="IM00019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0000"/>
                    </a14:imgEffect>
                    <a14:imgEffect>
                      <a14:colorTemperature colorTemp="5300"/>
                    </a14:imgEffect>
                    <a14:imgEffect>
                      <a14:saturation sat="75000"/>
                    </a14:imgEffect>
                    <a14:imgEffect>
                      <a14:brightnessContrast bright="8000"/>
                    </a14:imgEffect>
                  </a14:imgLayer>
                </a14:imgProps>
              </a:ext>
            </a:extLst>
          </a:blip>
          <a:srcRect l="33339" t="30380" r="38066" b="35780"/>
          <a:stretch/>
        </p:blipFill>
        <p:spPr bwMode="auto">
          <a:xfrm>
            <a:off x="2891595" y="2253076"/>
            <a:ext cx="3348789" cy="33036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2891595" y="5556703"/>
            <a:ext cx="33487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/>
              <a:t>FEMA News Photo</a:t>
            </a:r>
            <a:endParaRPr lang="en-US" sz="1000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5.</a:t>
            </a:r>
            <a:fld id="{AABC80B5-9D81-458C-976F-659B9695CDDC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Objectives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By the end of this unit you will be able to:</a:t>
            </a:r>
          </a:p>
          <a:p>
            <a:pPr lvl="1"/>
            <a:r>
              <a:rPr lang="en-US" dirty="0"/>
              <a:t>Describe strategies for effectively facilitating discussion-based exercises</a:t>
            </a:r>
          </a:p>
          <a:p>
            <a:pPr lvl="1"/>
            <a:r>
              <a:rPr lang="en-US" dirty="0"/>
              <a:t>Design, develop, and conduct a tabletop exercise (TTX) for the policy/executive section of the Central City/Liberty County Emergency Operations Center (EOC)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5.</a:t>
            </a:r>
            <a:fld id="{AABC80B5-9D81-458C-976F-659B9695CDDC}" type="slidenum">
              <a:rPr lang="en-US" smtClean="0"/>
              <a:pPr/>
              <a:t>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7846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 Facilitators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To be an effective facilitator, you should be:</a:t>
            </a:r>
            <a:endParaRPr lang="en-US" dirty="0"/>
          </a:p>
          <a:p>
            <a:pPr lvl="1"/>
            <a:r>
              <a:rPr lang="en-US" dirty="0" smtClean="0"/>
              <a:t>Flexible</a:t>
            </a:r>
            <a:endParaRPr lang="en-US" dirty="0"/>
          </a:p>
          <a:p>
            <a:pPr lvl="1"/>
            <a:r>
              <a:rPr lang="en-US" dirty="0"/>
              <a:t>Adaptive</a:t>
            </a:r>
          </a:p>
          <a:p>
            <a:pPr lvl="1"/>
            <a:r>
              <a:rPr lang="en-US" dirty="0" smtClean="0"/>
              <a:t>Proactive</a:t>
            </a:r>
            <a:endParaRPr lang="en-US" dirty="0"/>
          </a:p>
          <a:p>
            <a:pPr lvl="1"/>
            <a:r>
              <a:rPr lang="en-US" dirty="0" smtClean="0"/>
              <a:t>Responsive</a:t>
            </a:r>
            <a:endParaRPr lang="en-US" dirty="0"/>
          </a:p>
          <a:p>
            <a:pPr lvl="1"/>
            <a:r>
              <a:rPr lang="en-US" dirty="0" smtClean="0"/>
              <a:t>Resilient</a:t>
            </a:r>
            <a:endParaRPr lang="en-US" dirty="0"/>
          </a:p>
          <a:p>
            <a:pPr lvl="1"/>
            <a:r>
              <a:rPr lang="en-US" dirty="0"/>
              <a:t>Prepared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2084988"/>
            <a:ext cx="4402836" cy="291754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878805" y="5011579"/>
            <a:ext cx="33487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/>
              <a:t>FEMA/Earl </a:t>
            </a:r>
            <a:r>
              <a:rPr lang="en-US" sz="1000" dirty="0"/>
              <a:t>Armstrong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5.</a:t>
            </a:r>
            <a:fld id="{AABC80B5-9D81-458C-976F-659B9695CDDC}" type="slidenum">
              <a:rPr lang="en-US" smtClean="0"/>
              <a:pPr/>
              <a:t>3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0180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Facilitator Preparation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534400" cy="4191000"/>
          </a:xfrm>
        </p:spPr>
        <p:txBody>
          <a:bodyPr/>
          <a:lstStyle/>
          <a:p>
            <a:pPr marL="0" indent="0">
              <a:buNone/>
            </a:pPr>
            <a:r>
              <a:rPr lang="en-US" sz="2600" dirty="0" smtClean="0"/>
              <a:t>Know the five Ws about the exercise you are facilitating: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3505200" y="2116001"/>
            <a:ext cx="2057399" cy="3581400"/>
            <a:chOff x="3505200" y="2133600"/>
            <a:chExt cx="2057399" cy="3581400"/>
          </a:xfrm>
        </p:grpSpPr>
        <p:grpSp>
          <p:nvGrpSpPr>
            <p:cNvPr id="7" name="Group 6"/>
            <p:cNvGrpSpPr/>
            <p:nvPr/>
          </p:nvGrpSpPr>
          <p:grpSpPr>
            <a:xfrm>
              <a:off x="3505200" y="2133600"/>
              <a:ext cx="2057399" cy="896801"/>
              <a:chOff x="240030" y="42247"/>
              <a:chExt cx="3474707" cy="439231"/>
            </a:xfrm>
          </p:grpSpPr>
          <p:sp>
            <p:nvSpPr>
              <p:cNvPr id="20" name="Rounded Rectangle 19"/>
              <p:cNvSpPr/>
              <p:nvPr/>
            </p:nvSpPr>
            <p:spPr>
              <a:xfrm>
                <a:off x="240030" y="42247"/>
                <a:ext cx="3474707" cy="439231"/>
              </a:xfrm>
              <a:prstGeom prst="roundRect">
                <a:avLst/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6">
                  <a:shade val="80000"/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accent6">
                  <a:shade val="8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1" name="Rounded Rectangle 4"/>
              <p:cNvSpPr/>
              <p:nvPr/>
            </p:nvSpPr>
            <p:spPr>
              <a:xfrm>
                <a:off x="261471" y="63688"/>
                <a:ext cx="3431825" cy="39634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7016" tIns="0" rIns="127016" bIns="0" numCol="1" spcCol="1270" anchor="ctr" anchorCtr="0">
                <a:noAutofit/>
              </a:bodyPr>
              <a:lstStyle/>
              <a:p>
                <a:pPr lvl="0" algn="ctr" defTabSz="444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400" kern="1200" dirty="0" smtClean="0"/>
                  <a:t>Why?</a:t>
                </a:r>
                <a:endParaRPr lang="en-US" sz="2400" kern="1200" dirty="0"/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3505200" y="2819400"/>
              <a:ext cx="2057399" cy="896801"/>
              <a:chOff x="240030" y="629153"/>
              <a:chExt cx="3474707" cy="439231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240030" y="629153"/>
                <a:ext cx="3474707" cy="439231"/>
              </a:xfrm>
              <a:prstGeom prst="roundRect">
                <a:avLst/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6">
                  <a:shade val="80000"/>
                  <a:hueOff val="0"/>
                  <a:satOff val="-8455"/>
                  <a:lumOff val="8454"/>
                  <a:alphaOff val="0"/>
                </a:schemeClr>
              </a:fillRef>
              <a:effectRef idx="3">
                <a:schemeClr val="accent6">
                  <a:shade val="80000"/>
                  <a:hueOff val="0"/>
                  <a:satOff val="-8455"/>
                  <a:lumOff val="8454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9" name="Rounded Rectangle 6"/>
              <p:cNvSpPr/>
              <p:nvPr/>
            </p:nvSpPr>
            <p:spPr>
              <a:xfrm>
                <a:off x="261471" y="650594"/>
                <a:ext cx="3431825" cy="39634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7016" tIns="0" rIns="127016" bIns="0" numCol="1" spcCol="1270" anchor="ctr" anchorCtr="0">
                <a:noAutofit/>
              </a:bodyPr>
              <a:lstStyle/>
              <a:p>
                <a:pPr lvl="0" algn="ctr" defTabSz="444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400" kern="1200" dirty="0" smtClean="0"/>
                  <a:t>Who?</a:t>
                </a:r>
                <a:endParaRPr lang="en-US" sz="2400" kern="1200" dirty="0"/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3505200" y="3505200"/>
              <a:ext cx="2057399" cy="896801"/>
              <a:chOff x="240030" y="1226784"/>
              <a:chExt cx="3474707" cy="439231"/>
            </a:xfrm>
          </p:grpSpPr>
          <p:sp>
            <p:nvSpPr>
              <p:cNvPr id="16" name="Rounded Rectangle 15"/>
              <p:cNvSpPr/>
              <p:nvPr/>
            </p:nvSpPr>
            <p:spPr>
              <a:xfrm>
                <a:off x="240030" y="1226784"/>
                <a:ext cx="3474707" cy="439231"/>
              </a:xfrm>
              <a:prstGeom prst="roundRect">
                <a:avLst/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6">
                  <a:shade val="80000"/>
                  <a:hueOff val="0"/>
                  <a:satOff val="-16910"/>
                  <a:lumOff val="16907"/>
                  <a:alphaOff val="0"/>
                </a:schemeClr>
              </a:fillRef>
              <a:effectRef idx="3">
                <a:schemeClr val="accent6">
                  <a:shade val="80000"/>
                  <a:hueOff val="0"/>
                  <a:satOff val="-16910"/>
                  <a:lumOff val="16907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7" name="Rounded Rectangle 8"/>
              <p:cNvSpPr/>
              <p:nvPr/>
            </p:nvSpPr>
            <p:spPr>
              <a:xfrm>
                <a:off x="261471" y="1248225"/>
                <a:ext cx="3431825" cy="39634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7016" tIns="0" rIns="127016" bIns="0" numCol="1" spcCol="1270" anchor="ctr" anchorCtr="0">
                <a:noAutofit/>
              </a:bodyPr>
              <a:lstStyle/>
              <a:p>
                <a:pPr lvl="0" algn="ctr" defTabSz="444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400" kern="1200" dirty="0" smtClean="0"/>
                  <a:t>When?</a:t>
                </a:r>
                <a:endParaRPr lang="en-US" sz="2400" kern="1200" dirty="0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3505200" y="4144368"/>
              <a:ext cx="2057399" cy="896801"/>
              <a:chOff x="240030" y="1824415"/>
              <a:chExt cx="3474707" cy="439231"/>
            </a:xfrm>
          </p:grpSpPr>
          <p:sp>
            <p:nvSpPr>
              <p:cNvPr id="14" name="Rounded Rectangle 13"/>
              <p:cNvSpPr/>
              <p:nvPr/>
            </p:nvSpPr>
            <p:spPr>
              <a:xfrm>
                <a:off x="240030" y="1824415"/>
                <a:ext cx="3474707" cy="439231"/>
              </a:xfrm>
              <a:prstGeom prst="roundRect">
                <a:avLst/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6">
                  <a:shade val="80000"/>
                  <a:hueOff val="0"/>
                  <a:satOff val="-25366"/>
                  <a:lumOff val="25361"/>
                  <a:alphaOff val="0"/>
                </a:schemeClr>
              </a:fillRef>
              <a:effectRef idx="3">
                <a:schemeClr val="accent6">
                  <a:shade val="80000"/>
                  <a:hueOff val="0"/>
                  <a:satOff val="-25366"/>
                  <a:lumOff val="25361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5" name="Rounded Rectangle 10"/>
              <p:cNvSpPr/>
              <p:nvPr/>
            </p:nvSpPr>
            <p:spPr>
              <a:xfrm>
                <a:off x="261471" y="1845856"/>
                <a:ext cx="3431825" cy="39634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7016" tIns="0" rIns="127016" bIns="0" numCol="1" spcCol="1270" anchor="ctr" anchorCtr="0">
                <a:noAutofit/>
              </a:bodyPr>
              <a:lstStyle/>
              <a:p>
                <a:pPr lvl="0" algn="ctr" defTabSz="444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400" kern="1200" dirty="0" smtClean="0"/>
                  <a:t>Where?</a:t>
                </a:r>
                <a:endParaRPr lang="en-US" sz="2400" kern="1200" dirty="0"/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3505200" y="4818199"/>
              <a:ext cx="2057399" cy="896801"/>
              <a:chOff x="240030" y="2422046"/>
              <a:chExt cx="3474707" cy="439231"/>
            </a:xfrm>
          </p:grpSpPr>
          <p:sp>
            <p:nvSpPr>
              <p:cNvPr id="12" name="Rounded Rectangle 11"/>
              <p:cNvSpPr/>
              <p:nvPr/>
            </p:nvSpPr>
            <p:spPr>
              <a:xfrm>
                <a:off x="240030" y="2422046"/>
                <a:ext cx="3474707" cy="439231"/>
              </a:xfrm>
              <a:prstGeom prst="roundRect">
                <a:avLst/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6">
                  <a:shade val="80000"/>
                  <a:hueOff val="0"/>
                  <a:satOff val="-33821"/>
                  <a:lumOff val="33815"/>
                  <a:alphaOff val="0"/>
                </a:schemeClr>
              </a:fillRef>
              <a:effectRef idx="3">
                <a:schemeClr val="accent6">
                  <a:shade val="80000"/>
                  <a:hueOff val="0"/>
                  <a:satOff val="-33821"/>
                  <a:lumOff val="33815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3" name="Rounded Rectangle 12"/>
              <p:cNvSpPr/>
              <p:nvPr/>
            </p:nvSpPr>
            <p:spPr>
              <a:xfrm>
                <a:off x="261471" y="2443487"/>
                <a:ext cx="3431825" cy="39634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7016" tIns="0" rIns="127016" bIns="0" numCol="1" spcCol="1270" anchor="ctr" anchorCtr="0">
                <a:noAutofit/>
              </a:bodyPr>
              <a:lstStyle/>
              <a:p>
                <a:pPr lvl="0" algn="ctr" defTabSz="444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400" kern="1200" dirty="0" smtClean="0"/>
                  <a:t>What?</a:t>
                </a:r>
                <a:endParaRPr lang="en-US" sz="2400" kern="1200" dirty="0"/>
              </a:p>
            </p:txBody>
          </p:sp>
        </p:grpSp>
      </p:grp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5.</a:t>
            </a:r>
            <a:fld id="{AABC80B5-9D81-458C-976F-659B9695CDDC}" type="slidenum">
              <a:rPr lang="en-US" smtClean="0"/>
              <a:pPr/>
              <a:t>4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8582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Involvement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Organize messages</a:t>
            </a:r>
          </a:p>
          <a:p>
            <a:pPr lvl="0"/>
            <a:r>
              <a:rPr lang="en-US" dirty="0" smtClean="0"/>
              <a:t>Encourage </a:t>
            </a:r>
            <a:r>
              <a:rPr lang="en-US" dirty="0"/>
              <a:t>dialog/participation</a:t>
            </a:r>
          </a:p>
          <a:p>
            <a:pPr lvl="0"/>
            <a:r>
              <a:rPr lang="en-US" dirty="0"/>
              <a:t>Elicit—do not </a:t>
            </a:r>
            <a:r>
              <a:rPr lang="en-US" dirty="0" smtClean="0"/>
              <a:t>provide—</a:t>
            </a:r>
            <a:r>
              <a:rPr lang="en-US" dirty="0"/>
              <a:t>responses and </a:t>
            </a:r>
            <a:r>
              <a:rPr lang="en-US" dirty="0" smtClean="0"/>
              <a:t>solutions</a:t>
            </a:r>
            <a:endParaRPr lang="en-US" dirty="0"/>
          </a:p>
          <a:p>
            <a:pPr lvl="0"/>
            <a:r>
              <a:rPr lang="en-US" dirty="0"/>
              <a:t>Make eye contact</a:t>
            </a:r>
          </a:p>
          <a:p>
            <a:pPr lvl="0"/>
            <a:r>
              <a:rPr lang="en-US" dirty="0"/>
              <a:t>Provide positive </a:t>
            </a:r>
            <a:r>
              <a:rPr lang="en-US" dirty="0" smtClean="0"/>
              <a:t>reinforcement</a:t>
            </a:r>
          </a:p>
          <a:p>
            <a:pPr lvl="0"/>
            <a:r>
              <a:rPr lang="en-US" dirty="0" smtClean="0"/>
              <a:t>Redirect</a:t>
            </a:r>
            <a:r>
              <a:rPr lang="en-US" dirty="0"/>
              <a:t>, if necessary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5.</a:t>
            </a:r>
            <a:fld id="{AABC80B5-9D81-458C-976F-659B9695CDDC}" type="slidenum">
              <a:rPr lang="en-US" smtClean="0"/>
              <a:pPr/>
              <a:t>5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884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Facilitation Tips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 with easy-to-answer questions</a:t>
            </a:r>
          </a:p>
          <a:p>
            <a:r>
              <a:rPr lang="en-US" dirty="0"/>
              <a:t>Know your audience and the topic</a:t>
            </a:r>
          </a:p>
          <a:p>
            <a:r>
              <a:rPr lang="en-US" dirty="0"/>
              <a:t>Keep discussion focused on how critical tasks would be performed</a:t>
            </a:r>
          </a:p>
          <a:p>
            <a:r>
              <a:rPr lang="en-US" dirty="0"/>
              <a:t>Record all ideas and facts (ask for a participant to keep notes on </a:t>
            </a:r>
            <a:r>
              <a:rPr lang="en-US" dirty="0" smtClean="0"/>
              <a:t>an easel)</a:t>
            </a:r>
          </a:p>
          <a:p>
            <a:r>
              <a:rPr lang="en-US" dirty="0" smtClean="0"/>
              <a:t>Use opened-ended questions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5.</a:t>
            </a:r>
            <a:fld id="{AABC80B5-9D81-458C-976F-659B9695CDDC}" type="slidenum">
              <a:rPr lang="en-US" smtClean="0"/>
              <a:pPr/>
              <a:t>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3462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Facilitation </a:t>
            </a:r>
            <a:r>
              <a:rPr lang="en-US" dirty="0" smtClean="0"/>
              <a:t>Tips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24400" y="1524000"/>
            <a:ext cx="4038600" cy="4267200"/>
          </a:xfrm>
        </p:spPr>
        <p:txBody>
          <a:bodyPr/>
          <a:lstStyle/>
          <a:p>
            <a:r>
              <a:rPr lang="en-US" dirty="0"/>
              <a:t>Face the </a:t>
            </a:r>
            <a:r>
              <a:rPr lang="en-US" dirty="0" smtClean="0"/>
              <a:t>group</a:t>
            </a:r>
          </a:p>
          <a:p>
            <a:r>
              <a:rPr lang="en-US" dirty="0" smtClean="0"/>
              <a:t>Involve </a:t>
            </a:r>
            <a:r>
              <a:rPr lang="en-US" dirty="0"/>
              <a:t>the participants whenever possible</a:t>
            </a:r>
          </a:p>
          <a:p>
            <a:r>
              <a:rPr lang="en-US" dirty="0"/>
              <a:t>Honor break, lunch, and quitting </a:t>
            </a:r>
            <a:r>
              <a:rPr lang="en-US" dirty="0" smtClean="0"/>
              <a:t>times</a:t>
            </a:r>
          </a:p>
          <a:p>
            <a:r>
              <a:rPr lang="en-US" dirty="0"/>
              <a:t>Be prepared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533400" y="1828800"/>
            <a:ext cx="4038600" cy="3232542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perspectiveContrastingRightFacing">
              <a:rot lat="623785" lon="21000000" rev="213211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 rot="21207958">
            <a:off x="1185111" y="4964936"/>
            <a:ext cx="33487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/>
              <a:t>FEMA/Marilee Caliendo</a:t>
            </a: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5.</a:t>
            </a:r>
            <a:fld id="{AABC80B5-9D81-458C-976F-659B9695CDDC}" type="slidenum">
              <a:rPr lang="en-US" smtClean="0"/>
              <a:pPr/>
              <a:t>7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53141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Facilitation Tips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Encourage </a:t>
            </a:r>
            <a:r>
              <a:rPr lang="en-US" dirty="0"/>
              <a:t>group members to speak to each other, not you</a:t>
            </a:r>
          </a:p>
          <a:p>
            <a:r>
              <a:rPr lang="en-US" dirty="0"/>
              <a:t>Incorporate physical </a:t>
            </a:r>
            <a:r>
              <a:rPr lang="en-US" dirty="0" smtClean="0"/>
              <a:t>movement</a:t>
            </a:r>
          </a:p>
          <a:p>
            <a:pPr lvl="1"/>
            <a:r>
              <a:rPr lang="en-US" dirty="0" smtClean="0"/>
              <a:t>Use </a:t>
            </a:r>
            <a:r>
              <a:rPr lang="en-US" dirty="0"/>
              <a:t>the space you are in (move around)</a:t>
            </a:r>
          </a:p>
          <a:p>
            <a:r>
              <a:rPr lang="en-US" dirty="0" smtClean="0"/>
              <a:t>Manage </a:t>
            </a:r>
            <a:r>
              <a:rPr lang="en-US" dirty="0"/>
              <a:t>side </a:t>
            </a:r>
            <a:r>
              <a:rPr lang="en-US" dirty="0" smtClean="0"/>
              <a:t>conversations</a:t>
            </a:r>
          </a:p>
          <a:p>
            <a:r>
              <a:rPr lang="en-US" dirty="0" smtClean="0"/>
              <a:t>If appropriate, break </a:t>
            </a:r>
            <a:r>
              <a:rPr lang="en-US" dirty="0"/>
              <a:t>a large group down into smaller ones for </a:t>
            </a:r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5.</a:t>
            </a:r>
            <a:fld id="{AABC80B5-9D81-458C-976F-659B9695CDDC}" type="slidenum">
              <a:rPr lang="en-US" smtClean="0"/>
              <a:pPr/>
              <a:t>8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7832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Facilitation Tips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the silence (do not answer too many questions)</a:t>
            </a:r>
          </a:p>
          <a:p>
            <a:r>
              <a:rPr lang="en-US" dirty="0"/>
              <a:t>Do not allow the group to transfer ownership of the process, </a:t>
            </a:r>
            <a:r>
              <a:rPr lang="en-US" dirty="0" smtClean="0"/>
              <a:t>problem, </a:t>
            </a:r>
            <a:r>
              <a:rPr lang="en-US" dirty="0"/>
              <a:t>or recommendation to you</a:t>
            </a:r>
          </a:p>
          <a:p>
            <a:r>
              <a:rPr lang="en-US" dirty="0"/>
              <a:t>Read the group and respond </a:t>
            </a:r>
          </a:p>
          <a:p>
            <a:r>
              <a:rPr lang="en-US" dirty="0"/>
              <a:t>Always remain neutral, </a:t>
            </a:r>
            <a:r>
              <a:rPr lang="en-US" dirty="0" smtClean="0"/>
              <a:t>objective, </a:t>
            </a:r>
            <a:r>
              <a:rPr lang="en-US" dirty="0"/>
              <a:t>and fair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5.</a:t>
            </a:r>
            <a:fld id="{AABC80B5-9D81-458C-976F-659B9695CDDC}" type="slidenum">
              <a:rPr lang="en-US" smtClean="0"/>
              <a:pPr/>
              <a:t>9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37854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Facilitation Tips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191000"/>
          </a:xfrm>
        </p:spPr>
        <p:txBody>
          <a:bodyPr/>
          <a:lstStyle/>
          <a:p>
            <a:r>
              <a:rPr lang="en-US" dirty="0"/>
              <a:t>Call people by their </a:t>
            </a:r>
            <a:r>
              <a:rPr lang="en-US" dirty="0" smtClean="0"/>
              <a:t>first name (unless protocol dictates otherwise)</a:t>
            </a:r>
            <a:endParaRPr lang="en-US" dirty="0"/>
          </a:p>
          <a:p>
            <a:r>
              <a:rPr lang="en-US" dirty="0"/>
              <a:t>Use courteous </a:t>
            </a:r>
            <a:r>
              <a:rPr lang="en-US" dirty="0" smtClean="0"/>
              <a:t>language</a:t>
            </a:r>
          </a:p>
          <a:p>
            <a:r>
              <a:rPr lang="en-US" dirty="0"/>
              <a:t>Never say “I told you so”</a:t>
            </a:r>
          </a:p>
          <a:p>
            <a:r>
              <a:rPr lang="en-US" dirty="0"/>
              <a:t>Do not be afraid to interrupt people who </a:t>
            </a:r>
            <a:r>
              <a:rPr lang="en-US" dirty="0" smtClean="0"/>
              <a:t>are rambling </a:t>
            </a:r>
            <a:r>
              <a:rPr lang="en-US" dirty="0"/>
              <a:t>or who are attempting to dominate the discussion</a:t>
            </a:r>
          </a:p>
          <a:p>
            <a:r>
              <a:rPr lang="en-US" dirty="0"/>
              <a:t>Do not embarrass</a:t>
            </a:r>
          </a:p>
          <a:p>
            <a:r>
              <a:rPr lang="en-US" dirty="0"/>
              <a:t>Don’t shy away from </a:t>
            </a:r>
            <a:r>
              <a:rPr lang="en-US" dirty="0" smtClean="0"/>
              <a:t>conflict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5.</a:t>
            </a:r>
            <a:fld id="{AABC80B5-9D81-458C-976F-659B9695CDDC}" type="slidenum">
              <a:rPr lang="en-US" smtClean="0"/>
              <a:pPr/>
              <a:t>10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9648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Facilitation Tips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447800"/>
            <a:ext cx="4499811" cy="4267200"/>
          </a:xfrm>
        </p:spPr>
        <p:txBody>
          <a:bodyPr/>
          <a:lstStyle/>
          <a:p>
            <a:r>
              <a:rPr lang="en-US" sz="2400" dirty="0"/>
              <a:t>Preserve the integrity of the group and every individual</a:t>
            </a:r>
          </a:p>
          <a:p>
            <a:r>
              <a:rPr lang="en-US" sz="2400" dirty="0"/>
              <a:t>Learn to laugh at yourself</a:t>
            </a:r>
          </a:p>
          <a:p>
            <a:r>
              <a:rPr lang="en-US" sz="2400" dirty="0"/>
              <a:t>BE POSITIVE; when something negative occurs, turn it around</a:t>
            </a:r>
          </a:p>
          <a:p>
            <a:r>
              <a:rPr lang="en-US" sz="2400" dirty="0" smtClean="0"/>
              <a:t>Be enthusiastic</a:t>
            </a:r>
          </a:p>
          <a:p>
            <a:r>
              <a:rPr lang="en-US" sz="2400" dirty="0"/>
              <a:t>Follow the Golden Rule by showing proper respect to all participants</a:t>
            </a:r>
          </a:p>
          <a:p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73" r="28741"/>
          <a:stretch/>
        </p:blipFill>
        <p:spPr>
          <a:xfrm>
            <a:off x="5315077" y="2019300"/>
            <a:ext cx="3376587" cy="263667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5414211" y="4724400"/>
            <a:ext cx="33487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/>
              <a:t>FEMA/</a:t>
            </a:r>
            <a:r>
              <a:rPr lang="en-US" sz="1000" dirty="0"/>
              <a:t>Brittany Trotter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5.</a:t>
            </a:r>
            <a:fld id="{AABC80B5-9D81-458C-976F-659B9695CDDC}" type="slidenum">
              <a:rPr lang="en-US" smtClean="0"/>
              <a:pPr/>
              <a:t>11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23411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Wrap-Up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Have participants </a:t>
            </a:r>
            <a:r>
              <a:rPr lang="en-US" dirty="0"/>
              <a:t>and observers complete </a:t>
            </a:r>
            <a:r>
              <a:rPr lang="en-US" dirty="0" smtClean="0"/>
              <a:t>participant feedback forms</a:t>
            </a:r>
          </a:p>
          <a:p>
            <a:pPr lvl="1"/>
            <a:r>
              <a:rPr lang="en-US" dirty="0" smtClean="0"/>
              <a:t>Use </a:t>
            </a:r>
            <a:r>
              <a:rPr lang="en-US" dirty="0"/>
              <a:t>this feedback to improve future </a:t>
            </a:r>
            <a:r>
              <a:rPr lang="en-US" dirty="0" smtClean="0"/>
              <a:t>facilitation</a:t>
            </a:r>
            <a:endParaRPr lang="en-US" dirty="0"/>
          </a:p>
          <a:p>
            <a:r>
              <a:rPr lang="en-US" dirty="0" smtClean="0"/>
              <a:t>Also </a:t>
            </a:r>
            <a:r>
              <a:rPr lang="en-US" dirty="0"/>
              <a:t>conduct a debrief/Hot </a:t>
            </a:r>
            <a:r>
              <a:rPr lang="en-US" dirty="0" smtClean="0"/>
              <a:t>Wash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5.</a:t>
            </a:r>
            <a:fld id="{AABC80B5-9D81-458C-976F-659B9695CDDC}" type="slidenum">
              <a:rPr lang="en-US" smtClean="0"/>
              <a:pPr/>
              <a:t>12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6582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Summary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 this unit you learned:</a:t>
            </a:r>
          </a:p>
          <a:p>
            <a:pPr lvl="1"/>
            <a:r>
              <a:rPr lang="en-US" dirty="0"/>
              <a:t>What makes an effective facilitator</a:t>
            </a:r>
          </a:p>
          <a:p>
            <a:pPr lvl="1"/>
            <a:r>
              <a:rPr lang="en-US" dirty="0"/>
              <a:t>Preparing to be a facilitator</a:t>
            </a:r>
          </a:p>
          <a:p>
            <a:pPr lvl="1"/>
            <a:r>
              <a:rPr lang="en-US" dirty="0"/>
              <a:t>Strategies to get </a:t>
            </a:r>
            <a:r>
              <a:rPr lang="en-US" dirty="0" smtClean="0"/>
              <a:t>participants </a:t>
            </a:r>
            <a:r>
              <a:rPr lang="en-US" dirty="0"/>
              <a:t>involved</a:t>
            </a:r>
          </a:p>
          <a:p>
            <a:pPr lvl="1"/>
            <a:r>
              <a:rPr lang="en-US" dirty="0"/>
              <a:t>Facilitation tips</a:t>
            </a:r>
          </a:p>
          <a:p>
            <a:pPr lvl="1"/>
            <a:r>
              <a:rPr lang="en-US" dirty="0"/>
              <a:t>About wrap-up activities</a:t>
            </a:r>
            <a:endParaRPr lang="en-US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5.</a:t>
            </a:r>
            <a:fld id="{AABC80B5-9D81-458C-976F-659B9695CDDC}" type="slidenum">
              <a:rPr lang="en-US" smtClean="0"/>
              <a:pPr/>
              <a:t>13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814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Visual 5.</a:t>
            </a:r>
            <a:fld id="{AABC80B5-9D81-458C-976F-659B9695CDDC}" type="slidenum">
              <a:rPr lang="en-US" smtClean="0"/>
              <a:pPr/>
              <a:t>14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675200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Proficiency Demonstration #3:</a:t>
            </a:r>
            <a:br>
              <a:rPr lang="en-US" dirty="0" smtClean="0"/>
            </a:br>
            <a:r>
              <a:rPr lang="en-US" dirty="0" smtClean="0"/>
              <a:t>Tabletop Exercise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Content Placeholder 2" hidden="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5.</a:t>
            </a:r>
            <a:fld id="{AABC80B5-9D81-458C-976F-659B9695CDDC}" type="slidenum">
              <a:rPr lang="en-US" smtClean="0"/>
              <a:pPr/>
              <a:t>15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4968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dirty="0"/>
              <a:t>Proficiency Demonstration #3:</a:t>
            </a:r>
            <a:br>
              <a:rPr lang="en-US" dirty="0"/>
            </a:br>
            <a:r>
              <a:rPr lang="en-US" dirty="0"/>
              <a:t>Tabletop </a:t>
            </a:r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Purpose:</a:t>
            </a:r>
          </a:p>
          <a:p>
            <a:pPr lvl="1"/>
            <a:r>
              <a:rPr lang="en-US" dirty="0" smtClean="0"/>
              <a:t>Practice </a:t>
            </a:r>
            <a:r>
              <a:rPr lang="en-US" dirty="0"/>
              <a:t>facilitation </a:t>
            </a:r>
            <a:r>
              <a:rPr lang="en-US" dirty="0" smtClean="0"/>
              <a:t>skills, and design</a:t>
            </a:r>
            <a:r>
              <a:rPr lang="en-US" dirty="0"/>
              <a:t>, develop, and conduct a TTX </a:t>
            </a:r>
            <a:r>
              <a:rPr lang="en-US" dirty="0" smtClean="0"/>
              <a:t>for </a:t>
            </a:r>
            <a:r>
              <a:rPr lang="en-US" dirty="0"/>
              <a:t>Central City/Liberty </a:t>
            </a:r>
            <a:r>
              <a:rPr lang="en-US" dirty="0" smtClean="0"/>
              <a:t>County</a:t>
            </a:r>
          </a:p>
          <a:p>
            <a:pPr marL="0" indent="0">
              <a:buNone/>
            </a:pPr>
            <a:r>
              <a:rPr lang="en-US" dirty="0" smtClean="0"/>
              <a:t>Total time: 3 hours 45 minutes:</a:t>
            </a:r>
          </a:p>
          <a:p>
            <a:pPr lvl="1"/>
            <a:r>
              <a:rPr lang="en-US" dirty="0"/>
              <a:t>2 hours 15 minutes to prepare the TTX</a:t>
            </a:r>
          </a:p>
          <a:p>
            <a:pPr lvl="1"/>
            <a:r>
              <a:rPr lang="en-US" dirty="0"/>
              <a:t>1 </a:t>
            </a:r>
            <a:r>
              <a:rPr lang="en-US" dirty="0" smtClean="0"/>
              <a:t>hour </a:t>
            </a:r>
            <a:r>
              <a:rPr lang="en-US" dirty="0"/>
              <a:t>(two </a:t>
            </a:r>
            <a:r>
              <a:rPr lang="en-US" dirty="0" smtClean="0"/>
              <a:t>30-minute rounds) for the presentations</a:t>
            </a:r>
            <a:endParaRPr lang="en-US" dirty="0"/>
          </a:p>
          <a:p>
            <a:pPr lvl="1"/>
            <a:r>
              <a:rPr lang="en-US" dirty="0"/>
              <a:t>20 minutes for </a:t>
            </a:r>
            <a:r>
              <a:rPr lang="en-US" dirty="0" smtClean="0"/>
              <a:t>peer/instructor feedback</a:t>
            </a:r>
          </a:p>
          <a:p>
            <a:pPr lvl="1"/>
            <a:r>
              <a:rPr lang="en-US" dirty="0"/>
              <a:t>10 minutes for internal group feedback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5.</a:t>
            </a:r>
            <a:fld id="{AABC80B5-9D81-458C-976F-659B9695CDDC}" type="slidenum">
              <a:rPr lang="en-US" smtClean="0"/>
              <a:pPr/>
              <a:t>16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8316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US" dirty="0"/>
              <a:t>Proficiency Demonstration #3:</a:t>
            </a:r>
            <a:br>
              <a:rPr lang="en-US" dirty="0"/>
            </a:br>
            <a:r>
              <a:rPr lang="en-US" dirty="0"/>
              <a:t>Tabletop </a:t>
            </a:r>
            <a:r>
              <a:rPr lang="en-US" dirty="0" smtClean="0"/>
              <a:t>Exercise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Deliverables:</a:t>
            </a:r>
          </a:p>
          <a:p>
            <a:pPr marL="742950" lvl="1" indent="-457200">
              <a:buFont typeface="+mj-lt"/>
              <a:buAutoNum type="arabicPeriod"/>
            </a:pPr>
            <a:r>
              <a:rPr lang="en-US" dirty="0"/>
              <a:t>30-minute TTX </a:t>
            </a:r>
            <a:r>
              <a:rPr lang="en-US" dirty="0" smtClean="0"/>
              <a:t>(</a:t>
            </a:r>
            <a:r>
              <a:rPr lang="en-US" dirty="0"/>
              <a:t>HSEEP template)</a:t>
            </a:r>
          </a:p>
          <a:p>
            <a:pPr marL="742950" lvl="1" indent="-457200">
              <a:buFont typeface="+mj-lt"/>
              <a:buAutoNum type="arabicPeriod"/>
            </a:pPr>
            <a:r>
              <a:rPr lang="en-US" dirty="0"/>
              <a:t>Situation Manual (SitMan) </a:t>
            </a:r>
            <a:r>
              <a:rPr lang="en-US" dirty="0" smtClean="0"/>
              <a:t>(</a:t>
            </a:r>
            <a:r>
              <a:rPr lang="en-US" dirty="0"/>
              <a:t>HSEEP template</a:t>
            </a:r>
            <a:r>
              <a:rPr lang="en-US" dirty="0" smtClean="0"/>
              <a:t>)</a:t>
            </a:r>
            <a:endParaRPr lang="en-US" dirty="0"/>
          </a:p>
          <a:p>
            <a:pPr marL="742950" lvl="1" indent="-457200">
              <a:buFont typeface="+mj-lt"/>
              <a:buAutoNum type="arabicPeriod"/>
            </a:pPr>
            <a:r>
              <a:rPr lang="en-US" dirty="0"/>
              <a:t>Participant </a:t>
            </a:r>
            <a:r>
              <a:rPr lang="en-US" dirty="0" smtClean="0"/>
              <a:t>feedback forms </a:t>
            </a:r>
            <a:r>
              <a:rPr lang="en-US" dirty="0"/>
              <a:t>(HSEEP template)</a:t>
            </a:r>
          </a:p>
          <a:p>
            <a:pPr marL="742950" lvl="1" indent="-457200">
              <a:buFont typeface="+mj-lt"/>
              <a:buAutoNum type="arabicPeriod"/>
            </a:pPr>
            <a:r>
              <a:rPr lang="en-US" dirty="0"/>
              <a:t>Any job aids or resources necessary for the players of the TTX (formats may vary)</a:t>
            </a:r>
          </a:p>
          <a:p>
            <a:pPr marL="742950" lvl="1" indent="-457200">
              <a:buFont typeface="+mj-lt"/>
              <a:buAutoNum type="arabicPeriod"/>
            </a:pPr>
            <a:r>
              <a:rPr lang="en-US" dirty="0"/>
              <a:t>Sign-in sheets (optional) (</a:t>
            </a:r>
            <a:r>
              <a:rPr lang="en-US" dirty="0" smtClean="0"/>
              <a:t>Word)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5.</a:t>
            </a:r>
            <a:fld id="{AABC80B5-9D81-458C-976F-659B9695CDDC}" type="slidenum">
              <a:rPr lang="en-US" smtClean="0"/>
              <a:pPr/>
              <a:t>17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0083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#3:</a:t>
            </a:r>
            <a:br>
              <a:rPr lang="en-US" dirty="0"/>
            </a:br>
            <a:r>
              <a:rPr lang="en-US" dirty="0"/>
              <a:t>Tabletop Exercise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Scenario:</a:t>
            </a:r>
          </a:p>
          <a:p>
            <a:pPr lvl="1"/>
            <a:r>
              <a:rPr lang="en-US" dirty="0" smtClean="0"/>
              <a:t>Conduct </a:t>
            </a:r>
            <a:r>
              <a:rPr lang="en-US" dirty="0"/>
              <a:t>a TTX for the members of the Policy Group of the </a:t>
            </a:r>
            <a:r>
              <a:rPr lang="en-US" dirty="0" smtClean="0"/>
              <a:t>Liberty </a:t>
            </a:r>
            <a:r>
              <a:rPr lang="en-US" dirty="0"/>
              <a:t>County Emergency Operations Center (EOC</a:t>
            </a:r>
            <a:r>
              <a:rPr lang="en-US" dirty="0" smtClean="0"/>
              <a:t>)  </a:t>
            </a:r>
            <a:endParaRPr lang="en-US" dirty="0"/>
          </a:p>
          <a:p>
            <a:pPr lvl="1"/>
            <a:r>
              <a:rPr lang="en-US" dirty="0" smtClean="0"/>
              <a:t>Base your </a:t>
            </a:r>
            <a:r>
              <a:rPr lang="en-US" dirty="0"/>
              <a:t>TTX on </a:t>
            </a:r>
            <a:r>
              <a:rPr lang="en-US" dirty="0" smtClean="0"/>
              <a:t>your </a:t>
            </a:r>
            <a:r>
              <a:rPr lang="en-US" dirty="0" smtClean="0"/>
              <a:t>core </a:t>
            </a:r>
            <a:r>
              <a:rPr lang="en-US" dirty="0"/>
              <a:t>capabilities from </a:t>
            </a:r>
            <a:r>
              <a:rPr lang="en-US" dirty="0" smtClean="0"/>
              <a:t>your </a:t>
            </a:r>
            <a:r>
              <a:rPr lang="en-US" dirty="0"/>
              <a:t>Multi-Year </a:t>
            </a:r>
            <a:r>
              <a:rPr lang="en-US" dirty="0" smtClean="0"/>
              <a:t>TEP</a:t>
            </a:r>
          </a:p>
          <a:p>
            <a:pPr lvl="1"/>
            <a:r>
              <a:rPr lang="en-US" dirty="0" smtClean="0"/>
              <a:t>Reminder:  This should be a policy level TTX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5.</a:t>
            </a:r>
            <a:fld id="{AABC80B5-9D81-458C-976F-659B9695CDDC}" type="slidenum">
              <a:rPr lang="en-US" smtClean="0"/>
              <a:pPr/>
              <a:t>18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3351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#3:</a:t>
            </a:r>
            <a:br>
              <a:rPr lang="en-US" dirty="0"/>
            </a:br>
            <a:r>
              <a:rPr lang="en-US" dirty="0"/>
              <a:t>Tabletop Exercise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Scenario (cont’d.):</a:t>
            </a:r>
          </a:p>
          <a:p>
            <a:pPr lvl="1"/>
            <a:r>
              <a:rPr lang="en-US" dirty="0" smtClean="0"/>
              <a:t>You </a:t>
            </a:r>
            <a:r>
              <a:rPr lang="en-US" dirty="0"/>
              <a:t>will conduct </a:t>
            </a:r>
            <a:r>
              <a:rPr lang="en-US" dirty="0" smtClean="0"/>
              <a:t>your </a:t>
            </a:r>
            <a:r>
              <a:rPr lang="en-US" dirty="0"/>
              <a:t>TTX with another group who will be acting as the players in the </a:t>
            </a:r>
            <a:r>
              <a:rPr lang="en-US" dirty="0" smtClean="0"/>
              <a:t>TTX (i.e., the members of the Liberty County Policy Group):</a:t>
            </a:r>
            <a:endParaRPr lang="en-US" dirty="0"/>
          </a:p>
          <a:p>
            <a:pPr lvl="2"/>
            <a:r>
              <a:rPr lang="en-US" dirty="0" smtClean="0"/>
              <a:t>Group </a:t>
            </a:r>
            <a:r>
              <a:rPr lang="en-US" dirty="0"/>
              <a:t>1 will present to Group 2</a:t>
            </a:r>
          </a:p>
          <a:p>
            <a:pPr lvl="2"/>
            <a:r>
              <a:rPr lang="en-US" dirty="0" smtClean="0"/>
              <a:t>Group </a:t>
            </a:r>
            <a:r>
              <a:rPr lang="en-US" dirty="0"/>
              <a:t>3 will present to Group 4</a:t>
            </a:r>
          </a:p>
          <a:p>
            <a:pPr lvl="2"/>
            <a:r>
              <a:rPr lang="en-US" dirty="0" smtClean="0"/>
              <a:t>Group </a:t>
            </a:r>
            <a:r>
              <a:rPr lang="en-US" dirty="0"/>
              <a:t>2 will present to Group 1</a:t>
            </a:r>
          </a:p>
          <a:p>
            <a:pPr lvl="2"/>
            <a:r>
              <a:rPr lang="en-US" dirty="0" smtClean="0"/>
              <a:t>Group </a:t>
            </a:r>
            <a:r>
              <a:rPr lang="en-US" dirty="0"/>
              <a:t>4 will present to Group 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5.</a:t>
            </a:r>
            <a:fld id="{AABC80B5-9D81-458C-976F-659B9695CDDC}" type="slidenum">
              <a:rPr lang="en-US" smtClean="0"/>
              <a:pPr/>
              <a:t>19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44409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#3:</a:t>
            </a:r>
            <a:br>
              <a:rPr lang="en-US" dirty="0"/>
            </a:br>
            <a:r>
              <a:rPr lang="en-US" dirty="0"/>
              <a:t>Tabletop Exercise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Scenario (cont’d.):</a:t>
            </a:r>
          </a:p>
          <a:p>
            <a:pPr lvl="1"/>
            <a:r>
              <a:rPr lang="en-US" dirty="0" smtClean="0"/>
              <a:t>Determine </a:t>
            </a:r>
            <a:r>
              <a:rPr lang="en-US" dirty="0"/>
              <a:t>which </a:t>
            </a:r>
            <a:r>
              <a:rPr lang="en-US" dirty="0" smtClean="0"/>
              <a:t>members </a:t>
            </a:r>
            <a:r>
              <a:rPr lang="en-US" dirty="0"/>
              <a:t>of the </a:t>
            </a:r>
            <a:r>
              <a:rPr lang="en-US" dirty="0" smtClean="0"/>
              <a:t>Liberty </a:t>
            </a:r>
            <a:r>
              <a:rPr lang="en-US" dirty="0"/>
              <a:t>County Policy Group will be the players in </a:t>
            </a:r>
            <a:r>
              <a:rPr lang="en-US" dirty="0" smtClean="0"/>
              <a:t>your TTX</a:t>
            </a:r>
          </a:p>
          <a:p>
            <a:pPr lvl="2"/>
            <a:r>
              <a:rPr lang="en-US" dirty="0"/>
              <a:t>A list of Policy Group members is provided in the </a:t>
            </a:r>
            <a:r>
              <a:rPr lang="en-US" dirty="0" smtClean="0"/>
              <a:t>ESSD</a:t>
            </a:r>
          </a:p>
          <a:p>
            <a:pPr lvl="2"/>
            <a:r>
              <a:rPr lang="en-US" dirty="0" smtClean="0"/>
              <a:t>Get </a:t>
            </a:r>
            <a:r>
              <a:rPr lang="en-US" dirty="0"/>
              <a:t>name tents from instructor</a:t>
            </a:r>
          </a:p>
          <a:p>
            <a:pPr lvl="1"/>
            <a:r>
              <a:rPr lang="en-US" dirty="0" smtClean="0"/>
              <a:t>Each </a:t>
            </a:r>
            <a:r>
              <a:rPr lang="en-US" dirty="0"/>
              <a:t>member of the group that will be acting as </a:t>
            </a:r>
            <a:r>
              <a:rPr lang="en-US" dirty="0" smtClean="0"/>
              <a:t>the </a:t>
            </a:r>
            <a:r>
              <a:rPr lang="en-US" dirty="0"/>
              <a:t>TTX </a:t>
            </a:r>
            <a:r>
              <a:rPr lang="en-US" dirty="0" smtClean="0"/>
              <a:t>players </a:t>
            </a:r>
            <a:r>
              <a:rPr lang="en-US" dirty="0"/>
              <a:t>must be assigned a Policy Group </a:t>
            </a:r>
            <a:r>
              <a:rPr lang="en-US" dirty="0" smtClean="0"/>
              <a:t>role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5.</a:t>
            </a:r>
            <a:fld id="{AABC80B5-9D81-458C-976F-659B9695CDDC}" type="slidenum">
              <a:rPr lang="en-US" smtClean="0"/>
              <a:pPr/>
              <a:t>20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5019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#3:</a:t>
            </a:r>
            <a:br>
              <a:rPr lang="en-US" dirty="0"/>
            </a:br>
            <a:r>
              <a:rPr lang="en-US" dirty="0"/>
              <a:t>Tabletop Exercise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Recommendations</a:t>
            </a:r>
          </a:p>
          <a:p>
            <a:pPr lvl="1"/>
            <a:r>
              <a:rPr lang="en-US" dirty="0"/>
              <a:t>Treat your time in the breakout rooms as a compressed version of the TTX-applicable</a:t>
            </a:r>
            <a:r>
              <a:rPr lang="en-US" dirty="0" smtClean="0"/>
              <a:t> planning meetings </a:t>
            </a:r>
            <a:r>
              <a:rPr lang="en-US" dirty="0"/>
              <a:t>outlined in </a:t>
            </a:r>
            <a:r>
              <a:rPr lang="en-US" dirty="0" smtClean="0"/>
              <a:t>HSEEP:</a:t>
            </a:r>
            <a:endParaRPr lang="en-US" dirty="0"/>
          </a:p>
          <a:p>
            <a:pPr lvl="2"/>
            <a:r>
              <a:rPr lang="en-US" dirty="0"/>
              <a:t>First </a:t>
            </a:r>
            <a:r>
              <a:rPr lang="en-US" dirty="0" smtClean="0"/>
              <a:t>half of your time: accomplish </a:t>
            </a:r>
            <a:r>
              <a:rPr lang="en-US" dirty="0"/>
              <a:t>the tasks from the </a:t>
            </a:r>
            <a:r>
              <a:rPr lang="en-US" dirty="0" smtClean="0"/>
              <a:t>IPM</a:t>
            </a:r>
            <a:endParaRPr lang="en-US" dirty="0"/>
          </a:p>
          <a:p>
            <a:pPr lvl="2"/>
            <a:r>
              <a:rPr lang="en-US" dirty="0"/>
              <a:t>Second </a:t>
            </a:r>
            <a:r>
              <a:rPr lang="en-US" dirty="0" smtClean="0"/>
              <a:t>half of your time: accomplish </a:t>
            </a:r>
            <a:r>
              <a:rPr lang="en-US" dirty="0"/>
              <a:t>the tasks from the </a:t>
            </a:r>
            <a:r>
              <a:rPr lang="en-US" dirty="0" smtClean="0"/>
              <a:t>FPM</a:t>
            </a:r>
            <a:endParaRPr lang="en-US" dirty="0"/>
          </a:p>
          <a:p>
            <a:pPr lvl="1"/>
            <a:r>
              <a:rPr lang="en-US" dirty="0"/>
              <a:t>Consider </a:t>
            </a:r>
            <a:r>
              <a:rPr lang="en-US" dirty="0" smtClean="0"/>
              <a:t>using the IPM and FPM outcomes listed in HSEEP as </a:t>
            </a:r>
            <a:r>
              <a:rPr lang="en-US" dirty="0"/>
              <a:t>a checklist to guide </a:t>
            </a:r>
            <a:r>
              <a:rPr lang="en-US" dirty="0" smtClean="0"/>
              <a:t>your efforts and help </a:t>
            </a:r>
            <a:r>
              <a:rPr lang="en-US" dirty="0"/>
              <a:t>you manage time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5.</a:t>
            </a:r>
            <a:fld id="{AABC80B5-9D81-458C-976F-659B9695CDDC}" type="slidenum">
              <a:rPr lang="en-US" smtClean="0"/>
              <a:pPr/>
              <a:t>21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09380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#3:</a:t>
            </a:r>
            <a:br>
              <a:rPr lang="en-US" dirty="0"/>
            </a:br>
            <a:r>
              <a:rPr lang="en-US" dirty="0"/>
              <a:t>Tabletop Exercise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Group roles:</a:t>
            </a:r>
          </a:p>
          <a:p>
            <a:r>
              <a:rPr lang="en-US" dirty="0"/>
              <a:t>Each group must select the following roles:</a:t>
            </a:r>
          </a:p>
          <a:p>
            <a:pPr lvl="1"/>
            <a:r>
              <a:rPr lang="en-US" dirty="0"/>
              <a:t>Group </a:t>
            </a:r>
            <a:r>
              <a:rPr lang="en-US" dirty="0" smtClean="0"/>
              <a:t>Leader </a:t>
            </a:r>
            <a:r>
              <a:rPr lang="en-US" dirty="0"/>
              <a:t>(at least one)</a:t>
            </a:r>
          </a:p>
          <a:p>
            <a:pPr lvl="1"/>
            <a:r>
              <a:rPr lang="en-US" dirty="0"/>
              <a:t>Scribe (at least one)</a:t>
            </a:r>
          </a:p>
          <a:p>
            <a:pPr lvl="1"/>
            <a:r>
              <a:rPr lang="en-US" dirty="0"/>
              <a:t>Presenter/Facilitator </a:t>
            </a:r>
            <a:r>
              <a:rPr lang="en-US" dirty="0" smtClean="0"/>
              <a:t>(no more than two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5.</a:t>
            </a:r>
            <a:fld id="{AABC80B5-9D81-458C-976F-659B9695CDDC}" type="slidenum">
              <a:rPr lang="en-US" smtClean="0"/>
              <a:pPr/>
              <a:t>22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0002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Unit_x0020_Number xmlns="57cfa848-76d7-4fa5-825b-d37a1166a4af">1</Unit_x0020_Number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D4A14D06AFE54790B16CFC8BDB1621" ma:contentTypeVersion="1" ma:contentTypeDescription="Create a new document." ma:contentTypeScope="" ma:versionID="3bf36b3a4c30f10f2eab5cd1744d8cf0">
  <xsd:schema xmlns:xsd="http://www.w3.org/2001/XMLSchema" xmlns:p="http://schemas.microsoft.com/office/2006/metadata/properties" xmlns:ns2="57cfa848-76d7-4fa5-825b-d37a1166a4af" targetNamespace="http://schemas.microsoft.com/office/2006/metadata/properties" ma:root="true" ma:fieldsID="3e631809a7ba0d72361dc97029eafe2e" ns2:_="">
    <xsd:import namespace="57cfa848-76d7-4fa5-825b-d37a1166a4af"/>
    <xsd:element name="properties">
      <xsd:complexType>
        <xsd:sequence>
          <xsd:element name="documentManagement">
            <xsd:complexType>
              <xsd:all>
                <xsd:element ref="ns2:Unit_x0020_Number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57cfa848-76d7-4fa5-825b-d37a1166a4af" elementFormDefault="qualified">
    <xsd:import namespace="http://schemas.microsoft.com/office/2006/documentManagement/types"/>
    <xsd:element name="Unit_x0020_Number" ma:index="8" nillable="true" ma:displayName="Unit Number" ma:decimals="0" ma:internalName="Unit_x0020_Number">
      <xsd:simpleType>
        <xsd:restriction base="dms:Number">
          <xsd:minInclusive value="0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Document Note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7CA6080-A6E3-46B8-A5A6-3B87354F488C}">
  <ds:schemaRefs>
    <ds:schemaRef ds:uri="http://purl.org/dc/elements/1.1/"/>
    <ds:schemaRef ds:uri="http://schemas.microsoft.com/office/2006/documentManagement/types"/>
    <ds:schemaRef ds:uri="http://purl.org/dc/dcmitype/"/>
    <ds:schemaRef ds:uri="http://purl.org/dc/terms/"/>
    <ds:schemaRef ds:uri="57cfa848-76d7-4fa5-825b-d37a1166a4af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32851B5-71FC-4DC3-91D6-9418EEAA97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7cfa848-76d7-4fa5-825b-d37a1166a4af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12E58511-CDAB-4366-BB3E-046CEEDBD46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13224</TotalTime>
  <Words>889</Words>
  <Application>Microsoft Office PowerPoint</Application>
  <PresentationFormat>On-screen Show (4:3)</PresentationFormat>
  <Paragraphs>150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Courier New</vt:lpstr>
      <vt:lpstr>Times New Roman</vt:lpstr>
      <vt:lpstr>Wingdings</vt:lpstr>
      <vt:lpstr>1_Default Design</vt:lpstr>
      <vt:lpstr>E132: DISCUSSION-BASED EXERCISE DESIGN  AND EVALUATION COURSE</vt:lpstr>
      <vt:lpstr>Unit Objectives</vt:lpstr>
      <vt:lpstr>Effective Facilitators</vt:lpstr>
      <vt:lpstr>Facilitator Preparation</vt:lpstr>
      <vt:lpstr>Involvement Strategies</vt:lpstr>
      <vt:lpstr>Facilitation Tips</vt:lpstr>
      <vt:lpstr>Facilitation Tips (cont’d.)</vt:lpstr>
      <vt:lpstr>Facilitation Tips (cont’d.)</vt:lpstr>
      <vt:lpstr>Facilitation Tips (cont’d.)</vt:lpstr>
      <vt:lpstr>Facilitation Tips (cont’d.)</vt:lpstr>
      <vt:lpstr>Facilitation Tips (cont’d.)</vt:lpstr>
      <vt:lpstr>Wrap-Up Activities</vt:lpstr>
      <vt:lpstr>Unit Summary</vt:lpstr>
      <vt:lpstr>Questions?</vt:lpstr>
      <vt:lpstr>Proficiency Demonstration #3: Tabletop Exercise </vt:lpstr>
      <vt:lpstr>Proficiency Demonstration #3: Tabletop Exercise</vt:lpstr>
      <vt:lpstr>Proficiency Demonstration #3: Tabletop Exercise (cont’d.)</vt:lpstr>
      <vt:lpstr>Proficiency Demonstration #3: Tabletop Exercise (cont’d.)</vt:lpstr>
      <vt:lpstr>Proficiency Demonstration #3: Tabletop Exercise (cont’d.)</vt:lpstr>
      <vt:lpstr>Proficiency Demonstration #3: Tabletop Exercise (cont’d.)</vt:lpstr>
      <vt:lpstr>Proficiency Demonstration #3: Tabletop Exercise (cont’d.)</vt:lpstr>
      <vt:lpstr>Proficiency Demonstration #3: Tabletop Exercise (cont’d.)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Exercise Practitioner Program (MEPP)-132</dc:title>
  <dc:creator>Tamara Alexander</dc:creator>
  <cp:lastModifiedBy>mvanaken</cp:lastModifiedBy>
  <cp:revision>435</cp:revision>
  <dcterms:created xsi:type="dcterms:W3CDTF">2009-01-22T14:40:21Z</dcterms:created>
  <dcterms:modified xsi:type="dcterms:W3CDTF">2016-07-29T18:24:30Z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0x0101009AD4A14D06AFE54790B16CFC8BDB1621</vt:lpwstr>
  </property>
</Properties>
</file>