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6" r:id="rId4"/>
  </p:sldMasterIdLst>
  <p:notesMasterIdLst>
    <p:notesMasterId r:id="rId78"/>
  </p:notesMasterIdLst>
  <p:handoutMasterIdLst>
    <p:handoutMasterId r:id="rId79"/>
  </p:handoutMasterIdLst>
  <p:sldIdLst>
    <p:sldId id="488" r:id="rId5"/>
    <p:sldId id="426" r:id="rId6"/>
    <p:sldId id="417" r:id="rId7"/>
    <p:sldId id="422" r:id="rId8"/>
    <p:sldId id="423" r:id="rId9"/>
    <p:sldId id="500" r:id="rId10"/>
    <p:sldId id="416" r:id="rId11"/>
    <p:sldId id="425" r:id="rId12"/>
    <p:sldId id="421" r:id="rId13"/>
    <p:sldId id="373" r:id="rId14"/>
    <p:sldId id="517" r:id="rId15"/>
    <p:sldId id="428" r:id="rId16"/>
    <p:sldId id="429" r:id="rId17"/>
    <p:sldId id="503" r:id="rId18"/>
    <p:sldId id="430" r:id="rId19"/>
    <p:sldId id="444" r:id="rId20"/>
    <p:sldId id="445" r:id="rId21"/>
    <p:sldId id="446" r:id="rId22"/>
    <p:sldId id="447" r:id="rId23"/>
    <p:sldId id="431" r:id="rId24"/>
    <p:sldId id="432" r:id="rId25"/>
    <p:sldId id="433" r:id="rId26"/>
    <p:sldId id="434" r:id="rId27"/>
    <p:sldId id="435" r:id="rId28"/>
    <p:sldId id="436" r:id="rId29"/>
    <p:sldId id="437" r:id="rId30"/>
    <p:sldId id="490" r:id="rId31"/>
    <p:sldId id="439" r:id="rId32"/>
    <p:sldId id="487" r:id="rId33"/>
    <p:sldId id="520" r:id="rId34"/>
    <p:sldId id="440" r:id="rId35"/>
    <p:sldId id="441" r:id="rId36"/>
    <p:sldId id="504" r:id="rId37"/>
    <p:sldId id="448" r:id="rId38"/>
    <p:sldId id="505" r:id="rId39"/>
    <p:sldId id="449" r:id="rId40"/>
    <p:sldId id="506" r:id="rId41"/>
    <p:sldId id="508" r:id="rId42"/>
    <p:sldId id="499" r:id="rId43"/>
    <p:sldId id="530" r:id="rId44"/>
    <p:sldId id="523" r:id="rId45"/>
    <p:sldId id="524" r:id="rId46"/>
    <p:sldId id="509" r:id="rId47"/>
    <p:sldId id="525" r:id="rId48"/>
    <p:sldId id="526" r:id="rId49"/>
    <p:sldId id="527" r:id="rId50"/>
    <p:sldId id="528" r:id="rId51"/>
    <p:sldId id="450" r:id="rId52"/>
    <p:sldId id="451" r:id="rId53"/>
    <p:sldId id="452" r:id="rId54"/>
    <p:sldId id="494" r:id="rId55"/>
    <p:sldId id="497" r:id="rId56"/>
    <p:sldId id="495" r:id="rId57"/>
    <p:sldId id="496" r:id="rId58"/>
    <p:sldId id="507" r:id="rId59"/>
    <p:sldId id="498" r:id="rId60"/>
    <p:sldId id="460" r:id="rId61"/>
    <p:sldId id="463" r:id="rId62"/>
    <p:sldId id="515" r:id="rId63"/>
    <p:sldId id="519" r:id="rId64"/>
    <p:sldId id="518" r:id="rId65"/>
    <p:sldId id="521" r:id="rId66"/>
    <p:sldId id="529" r:id="rId67"/>
    <p:sldId id="522" r:id="rId68"/>
    <p:sldId id="392" r:id="rId69"/>
    <p:sldId id="427" r:id="rId70"/>
    <p:sldId id="482" r:id="rId71"/>
    <p:sldId id="489" r:id="rId72"/>
    <p:sldId id="483" r:id="rId73"/>
    <p:sldId id="484" r:id="rId74"/>
    <p:sldId id="485" r:id="rId75"/>
    <p:sldId id="510" r:id="rId76"/>
    <p:sldId id="486" r:id="rId7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eg Prince" initials="GP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CC00FF"/>
    <a:srgbClr val="269E12"/>
    <a:srgbClr val="003399"/>
    <a:srgbClr val="212E71"/>
    <a:srgbClr val="FF9900"/>
    <a:srgbClr val="00006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79" autoAdjust="0"/>
    <p:restoredTop sz="94430" autoAdjust="0"/>
  </p:normalViewPr>
  <p:slideViewPr>
    <p:cSldViewPr showGuides="1">
      <p:cViewPr varScale="1">
        <p:scale>
          <a:sx n="88" d="100"/>
          <a:sy n="88" d="100"/>
        </p:scale>
        <p:origin x="1146" y="90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tableStyles" Target="tableStyles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DCBAF28-A2E4-4567-AEB3-4D5526073794}" type="datetimeFigureOut">
              <a:rPr lang="en-US"/>
              <a:pPr>
                <a:defRPr/>
              </a:pPr>
              <a:t>7/29/2016</a:t>
            </a:fld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1ECC367C-73BD-4019-B2A8-2E1595FD6F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931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C3816D8-5B30-4CF0-8C0A-21759C1780AC}" type="datetimeFigureOut">
              <a:rPr lang="en-US"/>
              <a:pPr>
                <a:defRPr/>
              </a:pPr>
              <a:t>7/29/2016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C2933B1-4F99-48B8-8CC5-EFC2B84112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8935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BDF2A-59CB-45DB-988C-1C8DA2A5EA82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79352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3FC737-732E-4BDB-93FC-8FD69BFCE725}" type="slidenum">
              <a:rPr lang="en-US"/>
              <a:pPr/>
              <a:t>4</a:t>
            </a:fld>
            <a:r>
              <a:rPr lang="en-US" dirty="0"/>
              <a:t>1</a:t>
            </a: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34264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59557C-4436-49E7-B45A-B6D75991383E}" type="slidenum">
              <a:rPr lang="en-US"/>
              <a:pPr/>
              <a:t>5</a:t>
            </a:fld>
            <a:r>
              <a:rPr lang="en-US" dirty="0"/>
              <a:t>1</a:t>
            </a: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9356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59557C-4436-49E7-B45A-B6D75991383E}" type="slidenum">
              <a:rPr lang="en-US"/>
              <a:pPr/>
              <a:t>6</a:t>
            </a:fld>
            <a:r>
              <a:rPr lang="en-US" dirty="0"/>
              <a:t>1</a:t>
            </a: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32709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17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5FC72E-A601-436C-8B38-9E79DE58E1CB}" type="slidenum">
              <a:rPr lang="en-US"/>
              <a:pPr/>
              <a:t>9</a:t>
            </a:fld>
            <a:r>
              <a:rPr lang="en-US" dirty="0"/>
              <a:t>1</a:t>
            </a: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409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A35117-7A99-468F-B9A2-BD11FA3BE88F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4174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A35117-7A99-468F-B9A2-BD11FA3BE88F}" type="slidenum">
              <a:rPr lang="en-US" smtClean="0"/>
              <a:pPr/>
              <a:t>11</a:t>
            </a:fld>
            <a:endParaRPr lang="en-US" dirty="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20770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472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2B321-1569-4734-8908-0B65FC817C9C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1089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2B321-1569-4734-8908-0B65FC817C9C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713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D2B321-1569-4734-8908-0B65FC817C9C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928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035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59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54060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60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584332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61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6346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62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000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64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48313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65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13098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8BDF2A-59CB-45DB-988C-1C8DA2A5EA82}" type="slidenum">
              <a:rPr lang="en-US" smtClean="0"/>
              <a:pPr/>
              <a:t>67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62579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3FC737-732E-4BDB-93FC-8FD69BFCE725}" type="slidenum">
              <a:rPr lang="en-US"/>
              <a:pPr/>
              <a:t>68</a:t>
            </a:fld>
            <a:r>
              <a:rPr lang="en-US" dirty="0"/>
              <a:t>1</a:t>
            </a: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6440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3FC737-732E-4BDB-93FC-8FD69BFCE725}" type="slidenum">
              <a:rPr lang="en-US"/>
              <a:pPr/>
              <a:t>69</a:t>
            </a:fld>
            <a:r>
              <a:rPr lang="en-US" dirty="0"/>
              <a:t>1</a:t>
            </a: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34646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59557C-4436-49E7-B45A-B6D75991383E}" type="slidenum">
              <a:rPr lang="en-US"/>
              <a:pPr/>
              <a:t>70</a:t>
            </a:fld>
            <a:r>
              <a:rPr lang="en-US" dirty="0"/>
              <a:t>1</a:t>
            </a: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06961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667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 b="1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0654431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7/29/2016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50" y="1327150"/>
            <a:ext cx="2806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3002"/>
      </p:ext>
    </p:extLst>
  </p:cSld>
  <p:clrMapOvr>
    <a:masterClrMapping/>
  </p:clrMapOvr>
  <p:transition>
    <p:wipe dir="r"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1.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  <p:sldLayoutId id="2147484079" r:id="rId13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0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0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0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0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E132: DISCUSSION-BASED EXERCISE DESIGN </a:t>
            </a:r>
            <a:br>
              <a:rPr lang="en-US" dirty="0" smtClean="0"/>
            </a:br>
            <a:r>
              <a:rPr lang="en-US" dirty="0" smtClean="0"/>
              <a:t>AND EVALUATION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Unit 4: Discussion-Based Exercises Overview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  <p:pic>
        <p:nvPicPr>
          <p:cNvPr id="6" name="Picture 4" descr="OPCNTR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650" y="2362200"/>
            <a:ext cx="4033550" cy="3124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519650" y="5508883"/>
            <a:ext cx="4033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279164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 smtClean="0"/>
              <a:t>Describe the types of discussion-based exercises</a:t>
            </a:r>
          </a:p>
          <a:p>
            <a:pPr lvl="1"/>
            <a:r>
              <a:rPr lang="en-US" dirty="0" smtClean="0"/>
              <a:t>Describe the eight exercise design steps</a:t>
            </a:r>
          </a:p>
          <a:p>
            <a:pPr lvl="1"/>
            <a:r>
              <a:rPr lang="en-US" dirty="0" smtClean="0"/>
              <a:t>Develop SMART objectives</a:t>
            </a:r>
          </a:p>
          <a:p>
            <a:pPr lvl="1"/>
            <a:r>
              <a:rPr lang="en-US" dirty="0" smtClean="0"/>
              <a:t>Design, develop, and conduct a seminar for the Liberty County </a:t>
            </a:r>
            <a:r>
              <a:rPr lang="en-US" dirty="0"/>
              <a:t>Policy Group 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84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/>
              <a:t>Discussion-Based </a:t>
            </a:r>
            <a:r>
              <a:rPr lang="en-US" dirty="0" smtClean="0"/>
              <a:t>Exercises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There are four types of discussion-based exercises: 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Seminars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Workshops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Tabletop exercises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Games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5262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Progressive Approach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343400"/>
          </a:xfrm>
        </p:spPr>
        <p:txBody>
          <a:bodyPr/>
          <a:lstStyle/>
          <a:p>
            <a:pPr marL="285750" lvl="1" indent="0">
              <a:buNone/>
            </a:pPr>
            <a:r>
              <a:rPr lang="en-US" dirty="0" smtClean="0"/>
              <a:t>Discussion-based exercises are the first step in the progressive approach to exercises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4</a:t>
            </a:fld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632" y="2133601"/>
            <a:ext cx="633222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031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Eight Exercise Design Steps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001000" cy="4191000"/>
          </a:xfrm>
        </p:spPr>
        <p:txBody>
          <a:bodyPr/>
          <a:lstStyle/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 smtClean="0"/>
              <a:t>Assess needs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 smtClean="0"/>
              <a:t>Define the scope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 smtClean="0"/>
              <a:t>Write a statement of purpose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 smtClean="0"/>
              <a:t>Define objectives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 smtClean="0"/>
              <a:t>Compose a narrative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 smtClean="0"/>
              <a:t>Write major and detailed events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 smtClean="0"/>
              <a:t>List expected actions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r>
              <a:rPr lang="en-US" dirty="0" smtClean="0"/>
              <a:t>Prepare messages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3" name="Right Brace 2"/>
          <p:cNvSpPr/>
          <p:nvPr/>
        </p:nvSpPr>
        <p:spPr bwMode="auto">
          <a:xfrm>
            <a:off x="5562600" y="3733800"/>
            <a:ext cx="1371600" cy="1905000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10400" y="41910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Modified </a:t>
            </a:r>
            <a:r>
              <a:rPr lang="en-US" dirty="0"/>
              <a:t>for discussion-based exercises</a:t>
            </a:r>
          </a:p>
        </p:txBody>
      </p:sp>
    </p:spTree>
    <p:extLst>
      <p:ext uri="{BB962C8B-B14F-4D97-AF65-F5344CB8AC3E}">
        <p14:creationId xmlns:p14="http://schemas.microsoft.com/office/powerpoint/2010/main" val="26566437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Eight Exercise Design Steps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001000" cy="4191000"/>
          </a:xfrm>
        </p:spPr>
        <p:txBody>
          <a:bodyPr/>
          <a:lstStyle/>
          <a:p>
            <a:pPr>
              <a:buSzPct val="100000"/>
            </a:pPr>
            <a:r>
              <a:rPr lang="en-US" dirty="0"/>
              <a:t>Why use the Eight Exercise Design Steps? </a:t>
            </a:r>
          </a:p>
          <a:p>
            <a:pPr lvl="1">
              <a:buSzPct val="100000"/>
            </a:pPr>
            <a:r>
              <a:rPr lang="en-US" dirty="0" smtClean="0"/>
              <a:t>The </a:t>
            </a:r>
            <a:r>
              <a:rPr lang="en-US" dirty="0"/>
              <a:t>process is critical to having a systematic exercise </a:t>
            </a:r>
            <a:r>
              <a:rPr lang="en-US" dirty="0" smtClean="0"/>
              <a:t>design</a:t>
            </a:r>
          </a:p>
          <a:p>
            <a:pPr lvl="1">
              <a:buSzPct val="100000"/>
            </a:pPr>
            <a:r>
              <a:rPr lang="en-US" dirty="0" smtClean="0"/>
              <a:t>They </a:t>
            </a:r>
            <a:r>
              <a:rPr lang="en-US" dirty="0"/>
              <a:t>make the exercise process much simpler and smoother</a:t>
            </a:r>
          </a:p>
          <a:p>
            <a:pPr lvl="1">
              <a:buSzPct val="100000"/>
            </a:pPr>
            <a:r>
              <a:rPr lang="en-US" dirty="0" smtClean="0"/>
              <a:t>They </a:t>
            </a:r>
            <a:r>
              <a:rPr lang="en-US" dirty="0"/>
              <a:t>are </a:t>
            </a:r>
            <a:r>
              <a:rPr lang="en-US" dirty="0" smtClean="0"/>
              <a:t>one way of </a:t>
            </a:r>
            <a:r>
              <a:rPr lang="en-US" dirty="0"/>
              <a:t>implementing HSEEP</a:t>
            </a:r>
          </a:p>
          <a:p>
            <a:pPr lvl="1">
              <a:buSzPct val="100000"/>
            </a:pPr>
            <a:r>
              <a:rPr lang="en-US" dirty="0" smtClean="0"/>
              <a:t>They </a:t>
            </a:r>
            <a:r>
              <a:rPr lang="en-US" dirty="0"/>
              <a:t>are a FEMA </a:t>
            </a:r>
            <a:r>
              <a:rPr lang="en-US" dirty="0" smtClean="0"/>
              <a:t>and </a:t>
            </a:r>
            <a:r>
              <a:rPr lang="en-US" dirty="0"/>
              <a:t>exercise </a:t>
            </a:r>
            <a:r>
              <a:rPr lang="en-US" dirty="0" smtClean="0"/>
              <a:t>industry best </a:t>
            </a:r>
            <a:r>
              <a:rPr lang="en-US" dirty="0"/>
              <a:t>practice</a:t>
            </a:r>
          </a:p>
          <a:p>
            <a:pPr lvl="1">
              <a:buSzPct val="100000"/>
            </a:pPr>
            <a:r>
              <a:rPr lang="en-US" dirty="0" smtClean="0"/>
              <a:t>They </a:t>
            </a:r>
            <a:r>
              <a:rPr lang="en-US" dirty="0"/>
              <a:t>improve exercises</a:t>
            </a:r>
          </a:p>
          <a:p>
            <a:pPr lvl="1">
              <a:buSzPct val="100000"/>
            </a:pPr>
            <a:r>
              <a:rPr lang="en-US" dirty="0" smtClean="0"/>
              <a:t>This </a:t>
            </a:r>
            <a:r>
              <a:rPr lang="en-US" dirty="0"/>
              <a:t>is where the “mastery” comes in</a:t>
            </a:r>
          </a:p>
          <a:p>
            <a:pPr marL="514350" lvl="0" indent="-514350">
              <a:buSzPct val="100000"/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81834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Assess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best way to determine whether you need an exercise—and what kind of exercise is needed—is to conduct an exercise needs assessment</a:t>
            </a:r>
          </a:p>
          <a:p>
            <a:r>
              <a:rPr lang="en-US" dirty="0" smtClean="0"/>
              <a:t>An exercise </a:t>
            </a:r>
            <a:r>
              <a:rPr lang="en-US" dirty="0"/>
              <a:t>needs </a:t>
            </a:r>
            <a:r>
              <a:rPr lang="en-US" dirty="0" smtClean="0"/>
              <a:t>assessment:</a:t>
            </a:r>
          </a:p>
          <a:p>
            <a:pPr lvl="1"/>
            <a:r>
              <a:rPr lang="en-US" dirty="0" smtClean="0"/>
              <a:t>Defines problems</a:t>
            </a:r>
          </a:p>
          <a:p>
            <a:pPr lvl="1"/>
            <a:r>
              <a:rPr lang="en-US" dirty="0" smtClean="0"/>
              <a:t>Establishes reasons </a:t>
            </a:r>
            <a:r>
              <a:rPr lang="en-US" dirty="0"/>
              <a:t>to do an </a:t>
            </a:r>
            <a:r>
              <a:rPr lang="en-US" dirty="0" smtClean="0"/>
              <a:t>exercise</a:t>
            </a:r>
          </a:p>
          <a:p>
            <a:pPr lvl="1"/>
            <a:r>
              <a:rPr lang="en-US" dirty="0" smtClean="0"/>
              <a:t>Identifies capabilities </a:t>
            </a:r>
            <a:r>
              <a:rPr lang="en-US" dirty="0"/>
              <a:t>to be </a:t>
            </a:r>
            <a:r>
              <a:rPr lang="en-US" dirty="0" smtClean="0"/>
              <a:t>exercised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7</a:t>
            </a:fld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Begin </a:t>
            </a:r>
            <a:r>
              <a:rPr lang="en-US" dirty="0" smtClean="0"/>
              <a:t>With </a:t>
            </a:r>
            <a:r>
              <a:rPr lang="en-US" dirty="0"/>
              <a:t>Your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An exercise </a:t>
            </a:r>
            <a:r>
              <a:rPr lang="en-US" dirty="0"/>
              <a:t>needs assessment </a:t>
            </a:r>
            <a:r>
              <a:rPr lang="en-US" dirty="0" smtClean="0"/>
              <a:t>should begin </a:t>
            </a:r>
            <a:r>
              <a:rPr lang="en-US" dirty="0"/>
              <a:t>with a review of the emergency plan and should address:</a:t>
            </a:r>
            <a:endParaRPr lang="en-US" dirty="0" smtClean="0"/>
          </a:p>
          <a:p>
            <a:pPr lvl="1"/>
            <a:r>
              <a:rPr lang="en-US" dirty="0" smtClean="0"/>
              <a:t>Hazards</a:t>
            </a:r>
          </a:p>
          <a:p>
            <a:pPr lvl="1"/>
            <a:r>
              <a:rPr lang="en-US" dirty="0" smtClean="0"/>
              <a:t>Secondary hazards</a:t>
            </a:r>
          </a:p>
          <a:p>
            <a:pPr lvl="1"/>
            <a:r>
              <a:rPr lang="en-US" dirty="0" smtClean="0"/>
              <a:t>Hazard priority</a:t>
            </a:r>
          </a:p>
          <a:p>
            <a:pPr lvl="1"/>
            <a:r>
              <a:rPr lang="en-US" dirty="0" smtClean="0"/>
              <a:t>Area</a:t>
            </a:r>
          </a:p>
          <a:p>
            <a:pPr lvl="1"/>
            <a:r>
              <a:rPr lang="en-US" dirty="0" smtClean="0"/>
              <a:t>Plans and procedures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8</a:t>
            </a:fld>
            <a:endParaRPr lang="en-US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648200" y="2362200"/>
            <a:ext cx="3124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lnSpc>
                <a:spcPts val="2900"/>
              </a:lnSpc>
              <a:spcBef>
                <a:spcPts val="1200"/>
              </a:spcBef>
              <a:spcAft>
                <a:spcPct val="0"/>
              </a:spcAft>
              <a:buSzPct val="121000"/>
              <a:buFont typeface="Arial" pitchFamily="34" charset="0"/>
              <a:buChar char="•"/>
              <a:tabLst/>
              <a:defRPr lang="en-US" sz="28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85750" algn="l" rtl="0" eaLnBrk="1" fontAlgn="base" hangingPunct="1">
              <a:lnSpc>
                <a:spcPts val="25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‒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857250" indent="-228600" algn="l" rtl="0" eaLnBrk="1" fontAlgn="base" hangingPunct="1">
              <a:lnSpc>
                <a:spcPts val="29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§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143000" indent="-285750" algn="l" rtl="0" eaLnBrk="1" fontAlgn="base" hangingPunct="1">
              <a:lnSpc>
                <a:spcPts val="2900"/>
              </a:lnSpc>
              <a:spcBef>
                <a:spcPts val="600"/>
              </a:spcBef>
              <a:spcAft>
                <a:spcPct val="0"/>
              </a:spcAft>
              <a:buFont typeface="Courier New" pitchFamily="49" charset="0"/>
              <a:buChar char="o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28750" indent="-22860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»"/>
              <a:tabLst/>
              <a:defRPr lang="en-US" sz="2000" b="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6320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6pPr>
            <a:lvl7pPr marL="30892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7pPr>
            <a:lvl8pPr marL="35464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8pPr>
            <a:lvl9pPr marL="40036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9pPr>
          </a:lstStyle>
          <a:p>
            <a:pPr lvl="1"/>
            <a:r>
              <a:rPr lang="en-US" kern="0" dirty="0" smtClean="0"/>
              <a:t>Capabilities</a:t>
            </a:r>
          </a:p>
          <a:p>
            <a:pPr lvl="1"/>
            <a:r>
              <a:rPr lang="en-US" kern="0" dirty="0" smtClean="0"/>
              <a:t>Players</a:t>
            </a:r>
          </a:p>
          <a:p>
            <a:pPr lvl="1"/>
            <a:r>
              <a:rPr lang="en-US" kern="0" dirty="0" smtClean="0"/>
              <a:t>Program areas</a:t>
            </a:r>
          </a:p>
          <a:p>
            <a:pPr lvl="1"/>
            <a:r>
              <a:rPr lang="en-US" kern="0" dirty="0" smtClean="0"/>
              <a:t>Past exercises</a:t>
            </a:r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71928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dirty="0"/>
              <a:t>Learn from past exercises:</a:t>
            </a:r>
          </a:p>
          <a:p>
            <a:pPr lvl="1"/>
            <a:r>
              <a:rPr lang="en-US" dirty="0"/>
              <a:t>Who participated?</a:t>
            </a:r>
          </a:p>
          <a:p>
            <a:pPr lvl="1"/>
            <a:r>
              <a:rPr lang="en-US" dirty="0"/>
              <a:t>To what extent were objectives achieved?</a:t>
            </a:r>
          </a:p>
          <a:p>
            <a:pPr lvl="1"/>
            <a:r>
              <a:rPr lang="en-US" dirty="0"/>
              <a:t>What lessons were learned?</a:t>
            </a:r>
          </a:p>
          <a:p>
            <a:pPr lvl="1"/>
            <a:r>
              <a:rPr lang="en-US" dirty="0"/>
              <a:t>What problems were revealed, and what is needed to resolve them?</a:t>
            </a:r>
          </a:p>
          <a:p>
            <a:pPr lvl="1"/>
            <a:r>
              <a:rPr lang="en-US" dirty="0"/>
              <a:t>What improvements have been made </a:t>
            </a:r>
            <a:r>
              <a:rPr lang="en-US" dirty="0" smtClean="0"/>
              <a:t>since, </a:t>
            </a:r>
            <a:r>
              <a:rPr lang="en-US" dirty="0"/>
              <a:t>and have they been tested?</a:t>
            </a:r>
          </a:p>
          <a:p>
            <a:pPr lvl="1"/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506810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 Results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and secondary hazards</a:t>
            </a:r>
          </a:p>
          <a:p>
            <a:r>
              <a:rPr lang="en-US" dirty="0"/>
              <a:t>Problems, weak capabilities</a:t>
            </a:r>
          </a:p>
          <a:p>
            <a:r>
              <a:rPr lang="en-US" dirty="0"/>
              <a:t>Skills requiring practice</a:t>
            </a:r>
          </a:p>
          <a:p>
            <a:r>
              <a:rPr lang="en-US" dirty="0"/>
              <a:t>Improvements requiring testing</a:t>
            </a:r>
          </a:p>
          <a:p>
            <a:r>
              <a:rPr lang="en-US" dirty="0"/>
              <a:t>Untested facilities, personnel, equipment</a:t>
            </a:r>
          </a:p>
          <a:p>
            <a:r>
              <a:rPr lang="en-US" dirty="0"/>
              <a:t>Weaknesses in emergency plan or SOPs</a:t>
            </a:r>
          </a:p>
          <a:p>
            <a:r>
              <a:rPr lang="en-US" dirty="0"/>
              <a:t>Need for role clarification</a:t>
            </a:r>
          </a:p>
          <a:p>
            <a:r>
              <a:rPr lang="en-US" dirty="0"/>
              <a:t>Need for certain types of </a:t>
            </a:r>
            <a:r>
              <a:rPr lang="en-US" dirty="0" smtClean="0"/>
              <a:t>exercises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10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29545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 </a:t>
            </a:r>
            <a:r>
              <a:rPr lang="en-US" dirty="0" smtClean="0"/>
              <a:t>Results (cont’d.)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4343400" cy="41910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Did you cover </a:t>
            </a:r>
            <a:r>
              <a:rPr lang="en-US" dirty="0" smtClean="0"/>
              <a:t>the </a:t>
            </a:r>
            <a:r>
              <a:rPr lang="en-US" dirty="0"/>
              <a:t>topics </a:t>
            </a:r>
            <a:r>
              <a:rPr lang="en-US" dirty="0" smtClean="0"/>
              <a:t>listed on the prior slide when </a:t>
            </a:r>
            <a:r>
              <a:rPr lang="en-US" dirty="0"/>
              <a:t>assessing the needs for your Multi-year TEP?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11</a:t>
            </a:fld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1175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Define the 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Defining the scope = </a:t>
            </a:r>
            <a:r>
              <a:rPr lang="en-US" dirty="0" smtClean="0"/>
              <a:t>Setting </a:t>
            </a:r>
            <a:r>
              <a:rPr lang="en-US" dirty="0"/>
              <a:t>realistic limits</a:t>
            </a:r>
          </a:p>
          <a:p>
            <a:r>
              <a:rPr lang="en-US" dirty="0"/>
              <a:t>Factors that help define scope:</a:t>
            </a:r>
          </a:p>
          <a:p>
            <a:pPr lvl="1"/>
            <a:r>
              <a:rPr lang="en-US" dirty="0"/>
              <a:t>Expense</a:t>
            </a:r>
          </a:p>
          <a:p>
            <a:pPr lvl="1"/>
            <a:r>
              <a:rPr lang="en-US" dirty="0"/>
              <a:t>Availability of personnel and other resources</a:t>
            </a:r>
          </a:p>
          <a:p>
            <a:pPr lvl="1"/>
            <a:r>
              <a:rPr lang="en-US" dirty="0"/>
              <a:t>Seriousness of the problem</a:t>
            </a:r>
          </a:p>
          <a:p>
            <a:pPr lvl="1"/>
            <a:r>
              <a:rPr lang="en-US" dirty="0"/>
              <a:t>Capacity of the exercise to address the problem</a:t>
            </a:r>
          </a:p>
          <a:p>
            <a:pPr lvl="1"/>
            <a:r>
              <a:rPr lang="en-US" dirty="0"/>
              <a:t>Planning team’s skills and experience</a:t>
            </a:r>
          </a:p>
          <a:p>
            <a:pPr lvl="1"/>
            <a:r>
              <a:rPr lang="en-US" dirty="0"/>
              <a:t>Exercise length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12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355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Six </a:t>
            </a:r>
            <a:r>
              <a:rPr lang="en-US" dirty="0"/>
              <a:t>Key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Scope includes the:</a:t>
            </a:r>
          </a:p>
          <a:p>
            <a:pPr lvl="1"/>
            <a:r>
              <a:rPr lang="en-US" dirty="0" smtClean="0"/>
              <a:t>Type </a:t>
            </a:r>
            <a:r>
              <a:rPr lang="en-US" dirty="0"/>
              <a:t>of emergency/hazard</a:t>
            </a:r>
          </a:p>
          <a:p>
            <a:pPr lvl="1"/>
            <a:r>
              <a:rPr lang="en-US" dirty="0" smtClean="0"/>
              <a:t>Location</a:t>
            </a:r>
          </a:p>
          <a:p>
            <a:pPr lvl="1"/>
            <a:r>
              <a:rPr lang="en-US" dirty="0"/>
              <a:t>Capabilities</a:t>
            </a:r>
          </a:p>
          <a:p>
            <a:pPr lvl="1"/>
            <a:r>
              <a:rPr lang="en-US" dirty="0" smtClean="0"/>
              <a:t>Participants </a:t>
            </a:r>
          </a:p>
          <a:p>
            <a:pPr lvl="1"/>
            <a:r>
              <a:rPr lang="en-US" dirty="0" smtClean="0"/>
              <a:t>Exercise </a:t>
            </a:r>
            <a:r>
              <a:rPr lang="en-US" dirty="0"/>
              <a:t>type</a:t>
            </a:r>
          </a:p>
          <a:p>
            <a:pPr lvl="1"/>
            <a:r>
              <a:rPr lang="en-US" dirty="0"/>
              <a:t>Duration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13</a:t>
            </a:fld>
            <a:endParaRPr lang="en-US" dirty="0" smtClean="0"/>
          </a:p>
        </p:txBody>
      </p:sp>
      <p:pic>
        <p:nvPicPr>
          <p:cNvPr id="5" name="Picture 4" descr="tabletop_terroris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0000">
            <a:off x="4905344" y="1981200"/>
            <a:ext cx="3733800" cy="2796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Lef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 rot="180000">
            <a:off x="4939189" y="4817620"/>
            <a:ext cx="36674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8085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Key </a:t>
            </a:r>
            <a:r>
              <a:rPr lang="en-US" dirty="0" smtClean="0"/>
              <a:t>Elements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8006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When </a:t>
            </a:r>
            <a:r>
              <a:rPr lang="en-US" dirty="0" smtClean="0"/>
              <a:t>defining the scope of your exercise, what are some factors you would consider in choosing </a:t>
            </a:r>
            <a:r>
              <a:rPr lang="en-US" dirty="0"/>
              <a:t>the type of </a:t>
            </a:r>
            <a:r>
              <a:rPr lang="en-US" dirty="0" smtClean="0"/>
              <a:t>emergency/hazard?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14</a:t>
            </a:fld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4864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727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Six </a:t>
            </a:r>
            <a:r>
              <a:rPr lang="en-US" dirty="0"/>
              <a:t>Key </a:t>
            </a:r>
            <a:r>
              <a:rPr lang="en-US" dirty="0" smtClean="0"/>
              <a:t>Elements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5344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Type of </a:t>
            </a:r>
            <a:r>
              <a:rPr lang="en-US" dirty="0" smtClean="0"/>
              <a:t>Emergency/Hazard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choosing the type of emergency, </a:t>
            </a:r>
            <a:r>
              <a:rPr lang="en-US" dirty="0" smtClean="0"/>
              <a:t>ask yourself:</a:t>
            </a:r>
            <a:endParaRPr lang="en-US" dirty="0"/>
          </a:p>
          <a:p>
            <a:pPr lvl="2">
              <a:lnSpc>
                <a:spcPct val="100000"/>
              </a:lnSpc>
              <a:spcBef>
                <a:spcPts val="300"/>
              </a:spcBef>
            </a:pPr>
            <a:r>
              <a:rPr lang="en-US" sz="2200" dirty="0"/>
              <a:t>What emergencies will generate the types of actions that need to be practiced?</a:t>
            </a:r>
          </a:p>
          <a:p>
            <a:pPr lvl="2">
              <a:lnSpc>
                <a:spcPct val="100000"/>
              </a:lnSpc>
              <a:spcBef>
                <a:spcPts val="300"/>
              </a:spcBef>
            </a:pPr>
            <a:r>
              <a:rPr lang="en-US" sz="2200" dirty="0"/>
              <a:t>What are the </a:t>
            </a:r>
            <a:r>
              <a:rPr lang="en-US" sz="2200" dirty="0" smtClean="0"/>
              <a:t>high-priority </a:t>
            </a:r>
            <a:r>
              <a:rPr lang="en-US" sz="2200" dirty="0"/>
              <a:t>hazards </a:t>
            </a:r>
            <a:r>
              <a:rPr lang="en-US" sz="2200" dirty="0" smtClean="0"/>
              <a:t>the organization faces</a:t>
            </a:r>
            <a:r>
              <a:rPr lang="en-US" sz="2200" dirty="0"/>
              <a:t>?</a:t>
            </a:r>
          </a:p>
          <a:p>
            <a:pPr lvl="2">
              <a:lnSpc>
                <a:spcPct val="100000"/>
              </a:lnSpc>
              <a:spcBef>
                <a:spcPts val="300"/>
              </a:spcBef>
            </a:pPr>
            <a:r>
              <a:rPr lang="en-US" sz="2200" dirty="0"/>
              <a:t>What hazards have not been </a:t>
            </a:r>
            <a:r>
              <a:rPr lang="en-US" sz="2200" dirty="0" smtClean="0"/>
              <a:t>recently exercised?</a:t>
            </a:r>
            <a:endParaRPr lang="en-US" sz="2200" dirty="0"/>
          </a:p>
          <a:p>
            <a:pPr lvl="2">
              <a:lnSpc>
                <a:spcPct val="100000"/>
              </a:lnSpc>
              <a:spcBef>
                <a:spcPts val="300"/>
              </a:spcBef>
            </a:pPr>
            <a:r>
              <a:rPr lang="en-US" sz="2200" dirty="0"/>
              <a:t>Are there problems that have </a:t>
            </a:r>
            <a:r>
              <a:rPr lang="en-US" sz="2200" dirty="0" smtClean="0"/>
              <a:t>recently </a:t>
            </a:r>
            <a:r>
              <a:rPr lang="en-US" sz="2200" dirty="0"/>
              <a:t>developed</a:t>
            </a:r>
            <a:r>
              <a:rPr lang="en-US" sz="2200" dirty="0" smtClean="0"/>
              <a:t>?</a:t>
            </a:r>
          </a:p>
          <a:p>
            <a:pPr lvl="2">
              <a:lnSpc>
                <a:spcPct val="100000"/>
              </a:lnSpc>
              <a:spcBef>
                <a:spcPts val="300"/>
              </a:spcBef>
            </a:pPr>
            <a:r>
              <a:rPr lang="en-US" sz="2200" dirty="0"/>
              <a:t>Are there policy concerns surrounding the hazard/scenario?</a:t>
            </a:r>
          </a:p>
          <a:p>
            <a:pPr lvl="2">
              <a:lnSpc>
                <a:spcPct val="100000"/>
              </a:lnSpc>
              <a:spcBef>
                <a:spcPts val="300"/>
              </a:spcBef>
            </a:pPr>
            <a:r>
              <a:rPr lang="en-US" sz="2200" dirty="0"/>
              <a:t>What plans are involved with this hazard/scenario</a:t>
            </a:r>
            <a:r>
              <a:rPr lang="en-US" sz="2200" dirty="0" smtClean="0"/>
              <a:t>?</a:t>
            </a:r>
          </a:p>
          <a:p>
            <a:pPr lvl="2">
              <a:lnSpc>
                <a:spcPct val="100000"/>
              </a:lnSpc>
              <a:spcBef>
                <a:spcPts val="300"/>
              </a:spcBef>
            </a:pPr>
            <a:r>
              <a:rPr lang="en-US" sz="2200" dirty="0"/>
              <a:t>What secondary events might develop as </a:t>
            </a:r>
            <a:r>
              <a:rPr lang="en-US" sz="2200" dirty="0" smtClean="0"/>
              <a:t>the scenario </a:t>
            </a:r>
            <a:r>
              <a:rPr lang="en-US" sz="2200" dirty="0"/>
              <a:t>develops?</a:t>
            </a:r>
          </a:p>
          <a:p>
            <a:pPr marL="628650" lvl="2" indent="0">
              <a:buNone/>
            </a:pPr>
            <a:endParaRPr lang="en-US" sz="2200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15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9388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Key </a:t>
            </a:r>
            <a:r>
              <a:rPr lang="en-US" dirty="0" smtClean="0"/>
              <a:t>Elements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Location</a:t>
            </a:r>
            <a:r>
              <a:rPr lang="en-US" dirty="0" smtClean="0"/>
              <a:t> </a:t>
            </a:r>
          </a:p>
          <a:p>
            <a:pPr lvl="1"/>
            <a:r>
              <a:rPr lang="en-US" dirty="0"/>
              <a:t>Identify the location where the simulated event will </a:t>
            </a:r>
            <a:r>
              <a:rPr lang="en-US" dirty="0" smtClean="0"/>
              <a:t>occur</a:t>
            </a:r>
            <a:endParaRPr lang="en-US" dirty="0"/>
          </a:p>
          <a:p>
            <a:pPr lvl="1"/>
            <a:r>
              <a:rPr lang="en-US" dirty="0"/>
              <a:t>Consider </a:t>
            </a:r>
            <a:r>
              <a:rPr lang="en-US" dirty="0" smtClean="0"/>
              <a:t>the logistics </a:t>
            </a:r>
            <a:r>
              <a:rPr lang="en-US" dirty="0"/>
              <a:t>of </a:t>
            </a:r>
            <a:r>
              <a:rPr lang="en-US" dirty="0" smtClean="0"/>
              <a:t>the chosen </a:t>
            </a:r>
            <a:r>
              <a:rPr lang="en-US" dirty="0"/>
              <a:t>site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16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61202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Key </a:t>
            </a:r>
            <a:r>
              <a:rPr lang="en-US" dirty="0" smtClean="0"/>
              <a:t>Elements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Capabilities</a:t>
            </a:r>
          </a:p>
          <a:p>
            <a:pPr lvl="1"/>
            <a:r>
              <a:rPr lang="en-US" dirty="0"/>
              <a:t>List the capabilities that the players will </a:t>
            </a:r>
            <a:r>
              <a:rPr lang="en-US" dirty="0" smtClean="0"/>
              <a:t>exercise (should be supported by the TEP)</a:t>
            </a:r>
            <a:endParaRPr lang="en-US" dirty="0"/>
          </a:p>
          <a:p>
            <a:pPr lvl="1"/>
            <a:r>
              <a:rPr lang="en-US" dirty="0"/>
              <a:t>List the operations or functions that the participants will </a:t>
            </a:r>
            <a:r>
              <a:rPr lang="en-US" dirty="0" smtClean="0"/>
              <a:t>discuss </a:t>
            </a:r>
          </a:p>
          <a:p>
            <a:pPr lvl="1"/>
            <a:r>
              <a:rPr lang="en-US" dirty="0"/>
              <a:t>Be sure that the procedures within a certain function are clear and narrowly defined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17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703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Key </a:t>
            </a:r>
            <a:r>
              <a:rPr lang="en-US" dirty="0" smtClean="0"/>
              <a:t>Elements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Participants</a:t>
            </a:r>
          </a:p>
          <a:p>
            <a:pPr lvl="1"/>
            <a:r>
              <a:rPr lang="en-US" dirty="0"/>
              <a:t>Narrow the list to </a:t>
            </a:r>
            <a:r>
              <a:rPr lang="en-US" dirty="0" smtClean="0"/>
              <a:t>those organizations and individuals </a:t>
            </a:r>
            <a:r>
              <a:rPr lang="en-US" dirty="0"/>
              <a:t>who are required to hold a good discussion or carry out the </a:t>
            </a:r>
            <a:r>
              <a:rPr lang="en-US" dirty="0" smtClean="0"/>
              <a:t>actions</a:t>
            </a:r>
            <a:endParaRPr lang="en-US" dirty="0"/>
          </a:p>
          <a:p>
            <a:pPr lvl="1"/>
            <a:r>
              <a:rPr lang="en-US" dirty="0" smtClean="0"/>
              <a:t>More is not always better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18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641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Key </a:t>
            </a:r>
            <a:r>
              <a:rPr lang="en-US" dirty="0" smtClean="0"/>
              <a:t>Elements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Exercise </a:t>
            </a:r>
            <a:r>
              <a:rPr lang="en-US" dirty="0" smtClean="0"/>
              <a:t>Type</a:t>
            </a:r>
            <a:endParaRPr lang="en-US" dirty="0"/>
          </a:p>
          <a:p>
            <a:pPr lvl="1"/>
            <a:r>
              <a:rPr lang="en-US" dirty="0"/>
              <a:t>What exercises are most needed?</a:t>
            </a:r>
          </a:p>
          <a:p>
            <a:pPr lvl="1"/>
            <a:r>
              <a:rPr lang="en-US" dirty="0"/>
              <a:t>What experience have personnel had with various types of exercises?</a:t>
            </a:r>
          </a:p>
          <a:p>
            <a:pPr lvl="1"/>
            <a:r>
              <a:rPr lang="en-US" dirty="0"/>
              <a:t>What stress level do we want?</a:t>
            </a:r>
          </a:p>
          <a:p>
            <a:pPr lvl="1"/>
            <a:r>
              <a:rPr lang="en-US" dirty="0"/>
              <a:t>What types of exercises are mandated by regulatory requirements</a:t>
            </a:r>
            <a:r>
              <a:rPr lang="en-US" dirty="0" smtClean="0"/>
              <a:t>?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19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124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Write a Statement of Purpose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Purpose statement: A broad statement of the exercise goal</a:t>
            </a:r>
          </a:p>
          <a:p>
            <a:pPr lvl="1"/>
            <a:r>
              <a:rPr lang="en-US" dirty="0"/>
              <a:t>Governs objectives, which determine subsequent steps</a:t>
            </a:r>
          </a:p>
          <a:p>
            <a:pPr lvl="1"/>
            <a:r>
              <a:rPr lang="en-US" dirty="0"/>
              <a:t>Clarifies reasons for the exercise</a:t>
            </a:r>
          </a:p>
          <a:p>
            <a:pPr lvl="1"/>
            <a:r>
              <a:rPr lang="en-US" dirty="0" smtClean="0"/>
              <a:t>Is useful </a:t>
            </a:r>
            <a:r>
              <a:rPr lang="en-US" dirty="0"/>
              <a:t>for communicating with media and community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20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3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the Purpose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Incorporate the scope decisions (type of emergency, location, capabilities, organizations, and exercise type) into a single sentence</a:t>
            </a:r>
          </a:p>
          <a:p>
            <a:r>
              <a:rPr lang="en-US" dirty="0" smtClean="0"/>
              <a:t>Include a date</a:t>
            </a:r>
          </a:p>
          <a:p>
            <a:r>
              <a:rPr lang="en-US" dirty="0" smtClean="0"/>
              <a:t>Sample purpose statements in Participant Guide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21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258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Define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 description </a:t>
            </a:r>
            <a:r>
              <a:rPr lang="en-US" dirty="0"/>
              <a:t>of the capabilities and expected actions that </a:t>
            </a:r>
            <a:r>
              <a:rPr lang="en-US" dirty="0" smtClean="0"/>
              <a:t>should </a:t>
            </a:r>
            <a:r>
              <a:rPr lang="en-US" dirty="0"/>
              <a:t>occur</a:t>
            </a:r>
            <a:endParaRPr lang="en-US" dirty="0" smtClean="0"/>
          </a:p>
          <a:p>
            <a:pPr lvl="1"/>
            <a:r>
              <a:rPr lang="en-US" dirty="0" smtClean="0"/>
              <a:t>What </a:t>
            </a:r>
            <a:r>
              <a:rPr lang="en-US" dirty="0"/>
              <a:t>the exercise is intended to accomplish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22</a:t>
            </a:fld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050" y="2971800"/>
            <a:ext cx="3771900" cy="25146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551400" y="5486400"/>
            <a:ext cx="4033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0664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Why Define Objectives?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Objectives are essential for:</a:t>
            </a:r>
          </a:p>
          <a:p>
            <a:pPr lvl="1"/>
            <a:r>
              <a:rPr lang="en-US" dirty="0"/>
              <a:t>Design process</a:t>
            </a:r>
          </a:p>
          <a:p>
            <a:pPr lvl="1"/>
            <a:r>
              <a:rPr lang="en-US" dirty="0"/>
              <a:t>Exercise conduct</a:t>
            </a:r>
          </a:p>
          <a:p>
            <a:pPr lvl="1"/>
            <a:r>
              <a:rPr lang="en-US" dirty="0"/>
              <a:t>Evaluation</a:t>
            </a:r>
          </a:p>
          <a:p>
            <a:pPr lvl="1"/>
            <a:r>
              <a:rPr lang="en-US" dirty="0" smtClean="0"/>
              <a:t>Improvement planning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23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9283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Objectives Determined?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objectives become evident at the time of the </a:t>
            </a:r>
            <a:r>
              <a:rPr lang="en-US" dirty="0" smtClean="0"/>
              <a:t>exercise needs assessment</a:t>
            </a:r>
          </a:p>
          <a:p>
            <a:r>
              <a:rPr lang="en-US" dirty="0" smtClean="0"/>
              <a:t>Objectives </a:t>
            </a:r>
            <a:r>
              <a:rPr lang="en-US" dirty="0"/>
              <a:t>are also arrived at by breaking down a purpose statement into its logical </a:t>
            </a:r>
            <a:r>
              <a:rPr lang="en-US" dirty="0" smtClean="0"/>
              <a:t>components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24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170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Objectives?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Typically:</a:t>
            </a:r>
          </a:p>
          <a:p>
            <a:pPr lvl="1"/>
            <a:r>
              <a:rPr lang="en-US" dirty="0"/>
              <a:t>Tabletop exercises </a:t>
            </a:r>
            <a:r>
              <a:rPr lang="en-US" dirty="0" smtClean="0"/>
              <a:t>between 3 to 5 </a:t>
            </a:r>
            <a:endParaRPr lang="en-US" dirty="0"/>
          </a:p>
          <a:p>
            <a:pPr lvl="1"/>
            <a:r>
              <a:rPr lang="en-US" dirty="0"/>
              <a:t>Functional exercises </a:t>
            </a:r>
            <a:r>
              <a:rPr lang="en-US" dirty="0" smtClean="0"/>
              <a:t>between 4 to 7 </a:t>
            </a:r>
          </a:p>
          <a:p>
            <a:pPr lvl="1"/>
            <a:r>
              <a:rPr lang="en-US" dirty="0" smtClean="0"/>
              <a:t>Full-scale exercises 8+</a:t>
            </a:r>
          </a:p>
          <a:p>
            <a:pPr marL="514350" indent="-457200"/>
            <a:r>
              <a:rPr lang="en-US" dirty="0" smtClean="0"/>
              <a:t>The </a:t>
            </a:r>
            <a:r>
              <a:rPr lang="en-US" dirty="0"/>
              <a:t>number of objectives selected for an exercise should be limited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25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0009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a “Good” Objective?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Clear, concise, focused on </a:t>
            </a:r>
            <a:r>
              <a:rPr lang="en-US" dirty="0" smtClean="0"/>
              <a:t>performance</a:t>
            </a:r>
            <a:endParaRPr lang="en-US" dirty="0"/>
          </a:p>
          <a:p>
            <a:r>
              <a:rPr lang="en-US" dirty="0"/>
              <a:t>Should contain:</a:t>
            </a:r>
          </a:p>
          <a:p>
            <a:pPr lvl="1"/>
            <a:r>
              <a:rPr lang="en-US" dirty="0"/>
              <a:t>Action, stated in observable </a:t>
            </a:r>
            <a:r>
              <a:rPr lang="en-US" dirty="0" smtClean="0"/>
              <a:t>terms</a:t>
            </a:r>
          </a:p>
          <a:p>
            <a:pPr lvl="1"/>
            <a:r>
              <a:rPr lang="en-US" dirty="0" smtClean="0"/>
              <a:t>The entity </a:t>
            </a:r>
            <a:r>
              <a:rPr lang="en-US" dirty="0"/>
              <a:t>(agency/jurisdiction) </a:t>
            </a:r>
            <a:r>
              <a:rPr lang="en-US" dirty="0" smtClean="0"/>
              <a:t>performing </a:t>
            </a:r>
            <a:r>
              <a:rPr lang="en-US" dirty="0"/>
              <a:t>that action</a:t>
            </a:r>
          </a:p>
          <a:p>
            <a:pPr lvl="1"/>
            <a:r>
              <a:rPr lang="en-US" dirty="0"/>
              <a:t>Conditions under which the action will be performed</a:t>
            </a:r>
          </a:p>
          <a:p>
            <a:pPr lvl="1"/>
            <a:r>
              <a:rPr lang="en-US" dirty="0"/>
              <a:t>Standards (or level) of </a:t>
            </a:r>
            <a:r>
              <a:rPr lang="en-US" dirty="0" smtClean="0"/>
              <a:t>performance</a:t>
            </a:r>
          </a:p>
          <a:p>
            <a:r>
              <a:rPr lang="en-US" dirty="0"/>
              <a:t>Should state </a:t>
            </a:r>
            <a:r>
              <a:rPr lang="en-US" b="1" i="1" dirty="0">
                <a:solidFill>
                  <a:srgbClr val="FF0000"/>
                </a:solidFill>
              </a:rPr>
              <a:t>who</a:t>
            </a:r>
            <a:r>
              <a:rPr lang="en-US" dirty="0"/>
              <a:t> should do </a:t>
            </a:r>
            <a:r>
              <a:rPr lang="en-US" b="1" i="1" dirty="0">
                <a:solidFill>
                  <a:srgbClr val="FF0000"/>
                </a:solidFill>
              </a:rPr>
              <a:t>what</a:t>
            </a:r>
            <a:r>
              <a:rPr lang="en-US" b="1" dirty="0"/>
              <a:t> </a:t>
            </a:r>
            <a:r>
              <a:rPr lang="en-US" dirty="0"/>
              <a:t>under </a:t>
            </a:r>
            <a:br>
              <a:rPr lang="en-US" dirty="0"/>
            </a:br>
            <a:r>
              <a:rPr lang="en-US" b="1" i="1" dirty="0">
                <a:solidFill>
                  <a:srgbClr val="FF0000"/>
                </a:solidFill>
              </a:rPr>
              <a:t>what conditions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according to </a:t>
            </a:r>
            <a:r>
              <a:rPr lang="en-US" b="1" i="1" dirty="0">
                <a:solidFill>
                  <a:srgbClr val="FF0000"/>
                </a:solidFill>
              </a:rPr>
              <a:t>what standards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26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412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 </a:t>
            </a:r>
            <a:r>
              <a:rPr lang="en-US" dirty="0"/>
              <a:t>“Good” </a:t>
            </a:r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27</a:t>
            </a:fld>
            <a:endParaRPr lang="en-US" dirty="0" smtClean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614645" y="2831724"/>
            <a:ext cx="4569775" cy="1649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689827" y="2133600"/>
            <a:ext cx="4570763" cy="1754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r>
              <a:rPr lang="en-US" sz="1900" dirty="0" smtClean="0">
                <a:solidFill>
                  <a:schemeClr val="tx2">
                    <a:lumMod val="95000"/>
                    <a:lumOff val="5000"/>
                  </a:schemeClr>
                </a:solidFill>
                <a:latin typeface="Arial" charset="0"/>
              </a:rPr>
              <a:t>Discuss </a:t>
            </a:r>
            <a:r>
              <a:rPr lang="en-US" sz="1900" dirty="0">
                <a:solidFill>
                  <a:schemeClr val="tx2">
                    <a:lumMod val="95000"/>
                    <a:lumOff val="5000"/>
                  </a:schemeClr>
                </a:solidFill>
                <a:latin typeface="Arial" charset="0"/>
              </a:rPr>
              <a:t>the plans for</a:t>
            </a:r>
            <a:r>
              <a:rPr lang="en-US" sz="1900" dirty="0">
                <a:solidFill>
                  <a:srgbClr val="003399"/>
                </a:solidFill>
                <a:latin typeface="Arial" charset="0"/>
              </a:rPr>
              <a:t> </a:t>
            </a:r>
            <a:r>
              <a:rPr lang="en-US" sz="1900" dirty="0" smtClean="0">
                <a:solidFill>
                  <a:srgbClr val="003399"/>
                </a:solidFill>
                <a:latin typeface="Arial" charset="0"/>
              </a:rPr>
              <a:t/>
            </a:r>
            <a:br>
              <a:rPr lang="en-US" sz="1900" dirty="0" smtClean="0">
                <a:solidFill>
                  <a:srgbClr val="003399"/>
                </a:solidFill>
                <a:latin typeface="Arial" charset="0"/>
              </a:rPr>
            </a:br>
            <a:r>
              <a:rPr lang="en-US" sz="1900" dirty="0" smtClean="0">
                <a:solidFill>
                  <a:srgbClr val="269E12"/>
                </a:solidFill>
                <a:latin typeface="Arial" charset="0"/>
              </a:rPr>
              <a:t>Central </a:t>
            </a:r>
            <a:r>
              <a:rPr lang="en-US" sz="1900" dirty="0">
                <a:solidFill>
                  <a:srgbClr val="269E12"/>
                </a:solidFill>
                <a:latin typeface="Arial" charset="0"/>
              </a:rPr>
              <a:t>City’s incident command</a:t>
            </a:r>
            <a:r>
              <a:rPr lang="en-US" sz="1900" dirty="0">
                <a:solidFill>
                  <a:srgbClr val="003399"/>
                </a:solidFill>
                <a:latin typeface="Arial" charset="0"/>
              </a:rPr>
              <a:t> </a:t>
            </a:r>
            <a:r>
              <a:rPr lang="en-US" sz="1900" dirty="0">
                <a:solidFill>
                  <a:srgbClr val="C00000"/>
                </a:solidFill>
                <a:latin typeface="Arial" charset="0"/>
              </a:rPr>
              <a:t>activation of essential </a:t>
            </a:r>
            <a:r>
              <a:rPr lang="en-US" sz="1900" dirty="0" smtClean="0">
                <a:solidFill>
                  <a:srgbClr val="C00000"/>
                </a:solidFill>
                <a:latin typeface="Arial" charset="0"/>
              </a:rPr>
              <a:t>HAZMAT </a:t>
            </a:r>
            <a:r>
              <a:rPr lang="en-US" sz="1900" dirty="0">
                <a:solidFill>
                  <a:srgbClr val="C00000"/>
                </a:solidFill>
                <a:latin typeface="Arial" charset="0"/>
              </a:rPr>
              <a:t>personnel</a:t>
            </a:r>
            <a:r>
              <a:rPr lang="en-US" sz="1900" dirty="0">
                <a:solidFill>
                  <a:srgbClr val="003399"/>
                </a:solidFill>
                <a:latin typeface="Arial" charset="0"/>
              </a:rPr>
              <a:t> during a chemical incident in Central City </a:t>
            </a:r>
            <a:r>
              <a:rPr lang="en-US" sz="1900" dirty="0">
                <a:solidFill>
                  <a:srgbClr val="CC00FF"/>
                </a:solidFill>
                <a:latin typeface="Arial" charset="0"/>
              </a:rPr>
              <a:t>in accordance with existing standard operating procedures (SOPs).</a:t>
            </a:r>
            <a:endParaRPr lang="en-US" dirty="0">
              <a:solidFill>
                <a:srgbClr val="CC00FF"/>
              </a:solidFill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258096" y="3048092"/>
            <a:ext cx="804123" cy="403999"/>
          </a:xfrm>
          <a:prstGeom prst="rect">
            <a:avLst/>
          </a:prstGeom>
          <a:solidFill>
            <a:schemeClr val="bg1">
              <a:lumMod val="85000"/>
            </a:schemeClr>
          </a:solidFill>
          <a:ln w="8001">
            <a:solidFill>
              <a:srgbClr val="003399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393751" y="3102184"/>
            <a:ext cx="527910" cy="292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r>
              <a:rPr lang="en-US" sz="1900" b="1" dirty="0">
                <a:solidFill>
                  <a:srgbClr val="00B050"/>
                </a:solidFill>
                <a:latin typeface="Arial" charset="0"/>
              </a:rPr>
              <a:t>Who</a:t>
            </a:r>
            <a:endParaRPr lang="en-US" dirty="0">
              <a:solidFill>
                <a:srgbClr val="00B050"/>
              </a:solidFill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6475205" y="1540279"/>
            <a:ext cx="2162307" cy="403999"/>
            <a:chOff x="5762494" y="4473076"/>
            <a:chExt cx="2162307" cy="403999"/>
          </a:xfrm>
        </p:grpSpPr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762494" y="4473076"/>
              <a:ext cx="2162307" cy="403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001">
              <a:solidFill>
                <a:srgbClr val="003399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5973332" y="4527168"/>
              <a:ext cx="1722655" cy="292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900" b="1" dirty="0">
                  <a:solidFill>
                    <a:srgbClr val="C00000"/>
                  </a:solidFill>
                  <a:latin typeface="Arial" charset="0"/>
                </a:rPr>
                <a:t>Specific</a:t>
              </a:r>
              <a:r>
                <a:rPr lang="en-US" sz="1900" b="1" dirty="0">
                  <a:solidFill>
                    <a:srgbClr val="003399"/>
                  </a:solidFill>
                  <a:latin typeface="Arial" charset="0"/>
                </a:rPr>
                <a:t> </a:t>
              </a:r>
              <a:r>
                <a:rPr lang="en-US" sz="1900" b="1" dirty="0">
                  <a:solidFill>
                    <a:srgbClr val="C00000"/>
                  </a:solidFill>
                  <a:latin typeface="Arial" charset="0"/>
                </a:rPr>
                <a:t>action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449695" y="3611715"/>
            <a:ext cx="1546140" cy="403999"/>
            <a:chOff x="6988292" y="2819891"/>
            <a:chExt cx="1546140" cy="403999"/>
          </a:xfrm>
        </p:grpSpPr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6988292" y="2819891"/>
              <a:ext cx="1546140" cy="4039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001">
              <a:solidFill>
                <a:srgbClr val="003399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7117410" y="2873983"/>
              <a:ext cx="1137540" cy="292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900" b="1" dirty="0" smtClean="0">
                  <a:solidFill>
                    <a:srgbClr val="003399"/>
                  </a:solidFill>
                  <a:latin typeface="Arial" charset="0"/>
                </a:rPr>
                <a:t>Condition</a:t>
              </a:r>
              <a:endParaRPr lang="en-US" dirty="0">
                <a:solidFill>
                  <a:srgbClr val="003399"/>
                </a:solidFill>
              </a:endParaRPr>
            </a:p>
          </p:txBody>
        </p:sp>
      </p:grp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761239" y="4195855"/>
            <a:ext cx="1484033" cy="402309"/>
          </a:xfrm>
          <a:prstGeom prst="rect">
            <a:avLst/>
          </a:prstGeom>
          <a:solidFill>
            <a:schemeClr val="bg1">
              <a:lumMod val="85000"/>
            </a:schemeClr>
          </a:solidFill>
          <a:ln w="8001">
            <a:solidFill>
              <a:srgbClr val="003399"/>
            </a:solidFill>
            <a:miter lim="800000"/>
            <a:headEnd/>
            <a:tailEnd/>
          </a:ln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900163" y="4248256"/>
            <a:ext cx="1057455" cy="292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r>
              <a:rPr lang="en-US" sz="1900" b="1" dirty="0" smtClean="0">
                <a:solidFill>
                  <a:srgbClr val="7030A0"/>
                </a:solidFill>
                <a:latin typeface="Arial" charset="0"/>
              </a:rPr>
              <a:t>Standard</a:t>
            </a:r>
            <a:endParaRPr lang="en-US" dirty="0">
              <a:solidFill>
                <a:srgbClr val="7030A0"/>
              </a:solidFill>
            </a:endParaRP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 rot="5400000">
            <a:off x="6947385" y="3161675"/>
            <a:ext cx="551256" cy="342061"/>
            <a:chOff x="4470" y="2771"/>
            <a:chExt cx="302" cy="348"/>
          </a:xfrm>
        </p:grpSpPr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H="1">
              <a:off x="4514" y="2771"/>
              <a:ext cx="258" cy="297"/>
            </a:xfrm>
            <a:prstGeom prst="line">
              <a:avLst/>
            </a:prstGeom>
            <a:noFill/>
            <a:ln w="7938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4470" y="3040"/>
              <a:ext cx="73" cy="79"/>
            </a:xfrm>
            <a:custGeom>
              <a:avLst/>
              <a:gdLst>
                <a:gd name="T0" fmla="*/ 21 w 73"/>
                <a:gd name="T1" fmla="*/ 0 h 79"/>
                <a:gd name="T2" fmla="*/ 0 w 73"/>
                <a:gd name="T3" fmla="*/ 79 h 79"/>
                <a:gd name="T4" fmla="*/ 73 w 73"/>
                <a:gd name="T5" fmla="*/ 49 h 79"/>
                <a:gd name="T6" fmla="*/ 21 w 73"/>
                <a:gd name="T7" fmla="*/ 0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3" h="79">
                  <a:moveTo>
                    <a:pt x="21" y="0"/>
                  </a:moveTo>
                  <a:lnTo>
                    <a:pt x="0" y="79"/>
                  </a:lnTo>
                  <a:lnTo>
                    <a:pt x="73" y="49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 rot="15146428">
            <a:off x="7114192" y="2026965"/>
            <a:ext cx="432003" cy="362677"/>
            <a:chOff x="3267" y="3357"/>
            <a:chExt cx="302" cy="229"/>
          </a:xfrm>
        </p:grpSpPr>
        <p:sp>
          <p:nvSpPr>
            <p:cNvPr id="26" name="Line 29"/>
            <p:cNvSpPr>
              <a:spLocks noChangeShapeType="1"/>
            </p:cNvSpPr>
            <p:nvPr/>
          </p:nvSpPr>
          <p:spPr bwMode="auto">
            <a:xfrm flipH="1" flipV="1">
              <a:off x="3320" y="3397"/>
              <a:ext cx="249" cy="189"/>
            </a:xfrm>
            <a:prstGeom prst="line">
              <a:avLst/>
            </a:prstGeom>
            <a:noFill/>
            <a:ln w="7938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267" y="3357"/>
              <a:ext cx="78" cy="73"/>
            </a:xfrm>
            <a:custGeom>
              <a:avLst/>
              <a:gdLst>
                <a:gd name="T0" fmla="*/ 78 w 78"/>
                <a:gd name="T1" fmla="*/ 14 h 73"/>
                <a:gd name="T2" fmla="*/ 0 w 78"/>
                <a:gd name="T3" fmla="*/ 0 h 73"/>
                <a:gd name="T4" fmla="*/ 36 w 78"/>
                <a:gd name="T5" fmla="*/ 73 h 73"/>
                <a:gd name="T6" fmla="*/ 78 w 78"/>
                <a:gd name="T7" fmla="*/ 14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8" h="73">
                  <a:moveTo>
                    <a:pt x="78" y="14"/>
                  </a:moveTo>
                  <a:lnTo>
                    <a:pt x="0" y="0"/>
                  </a:lnTo>
                  <a:lnTo>
                    <a:pt x="36" y="73"/>
                  </a:lnTo>
                  <a:lnTo>
                    <a:pt x="78" y="14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39" name="Group 38"/>
          <p:cNvGrpSpPr>
            <a:grpSpLocks/>
          </p:cNvGrpSpPr>
          <p:nvPr/>
        </p:nvGrpSpPr>
        <p:grpSpPr bwMode="auto">
          <a:xfrm rot="5827291">
            <a:off x="2245106" y="4002308"/>
            <a:ext cx="493588" cy="387095"/>
            <a:chOff x="3267" y="3357"/>
            <a:chExt cx="302" cy="229"/>
          </a:xfrm>
        </p:grpSpPr>
        <p:sp>
          <p:nvSpPr>
            <p:cNvPr id="40" name="Line 29"/>
            <p:cNvSpPr>
              <a:spLocks noChangeShapeType="1"/>
            </p:cNvSpPr>
            <p:nvPr/>
          </p:nvSpPr>
          <p:spPr bwMode="auto">
            <a:xfrm flipH="1" flipV="1">
              <a:off x="3320" y="3397"/>
              <a:ext cx="249" cy="189"/>
            </a:xfrm>
            <a:prstGeom prst="line">
              <a:avLst/>
            </a:prstGeom>
            <a:noFill/>
            <a:ln w="7938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3267" y="3357"/>
              <a:ext cx="78" cy="73"/>
            </a:xfrm>
            <a:custGeom>
              <a:avLst/>
              <a:gdLst>
                <a:gd name="T0" fmla="*/ 78 w 78"/>
                <a:gd name="T1" fmla="*/ 14 h 73"/>
                <a:gd name="T2" fmla="*/ 0 w 78"/>
                <a:gd name="T3" fmla="*/ 0 h 73"/>
                <a:gd name="T4" fmla="*/ 36 w 78"/>
                <a:gd name="T5" fmla="*/ 73 h 73"/>
                <a:gd name="T6" fmla="*/ 78 w 78"/>
                <a:gd name="T7" fmla="*/ 14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8" h="73">
                  <a:moveTo>
                    <a:pt x="78" y="14"/>
                  </a:moveTo>
                  <a:lnTo>
                    <a:pt x="0" y="0"/>
                  </a:lnTo>
                  <a:lnTo>
                    <a:pt x="36" y="73"/>
                  </a:lnTo>
                  <a:lnTo>
                    <a:pt x="78" y="14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grpSp>
        <p:nvGrpSpPr>
          <p:cNvPr id="44" name="Group 43"/>
          <p:cNvGrpSpPr>
            <a:grpSpLocks/>
          </p:cNvGrpSpPr>
          <p:nvPr/>
        </p:nvGrpSpPr>
        <p:grpSpPr bwMode="auto">
          <a:xfrm rot="5749976">
            <a:off x="1993032" y="2743782"/>
            <a:ext cx="726601" cy="488745"/>
            <a:chOff x="3267" y="3357"/>
            <a:chExt cx="302" cy="229"/>
          </a:xfrm>
        </p:grpSpPr>
        <p:sp>
          <p:nvSpPr>
            <p:cNvPr id="45" name="Line 29"/>
            <p:cNvSpPr>
              <a:spLocks noChangeShapeType="1"/>
            </p:cNvSpPr>
            <p:nvPr/>
          </p:nvSpPr>
          <p:spPr bwMode="auto">
            <a:xfrm flipH="1" flipV="1">
              <a:off x="3320" y="3397"/>
              <a:ext cx="249" cy="189"/>
            </a:xfrm>
            <a:prstGeom prst="line">
              <a:avLst/>
            </a:prstGeom>
            <a:noFill/>
            <a:ln w="7938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3267" y="3357"/>
              <a:ext cx="78" cy="73"/>
            </a:xfrm>
            <a:custGeom>
              <a:avLst/>
              <a:gdLst>
                <a:gd name="T0" fmla="*/ 78 w 78"/>
                <a:gd name="T1" fmla="*/ 14 h 73"/>
                <a:gd name="T2" fmla="*/ 0 w 78"/>
                <a:gd name="T3" fmla="*/ 0 h 73"/>
                <a:gd name="T4" fmla="*/ 36 w 78"/>
                <a:gd name="T5" fmla="*/ 73 h 73"/>
                <a:gd name="T6" fmla="*/ 78 w 78"/>
                <a:gd name="T7" fmla="*/ 14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8" h="73">
                  <a:moveTo>
                    <a:pt x="78" y="14"/>
                  </a:moveTo>
                  <a:lnTo>
                    <a:pt x="0" y="0"/>
                  </a:lnTo>
                  <a:lnTo>
                    <a:pt x="36" y="73"/>
                  </a:lnTo>
                  <a:lnTo>
                    <a:pt x="78" y="14"/>
                  </a:lnTo>
                  <a:close/>
                </a:path>
              </a:pathLst>
            </a:custGeom>
            <a:solidFill>
              <a:srgbClr val="003399"/>
            </a:solidFill>
            <a:ln w="9525">
              <a:solidFill>
                <a:srgbClr val="003399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729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“Good” </a:t>
            </a:r>
            <a:r>
              <a:rPr lang="en-US" dirty="0" smtClean="0"/>
              <a:t>Objective (</a:t>
            </a:r>
            <a:r>
              <a:rPr lang="en-US" dirty="0"/>
              <a:t>cont’d.)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28</a:t>
            </a:fld>
            <a:endParaRPr lang="en-US" dirty="0" smtClean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258096" y="2057400"/>
            <a:ext cx="6666704" cy="2895600"/>
            <a:chOff x="813" y="2038"/>
            <a:chExt cx="4079" cy="1713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643" y="2541"/>
              <a:ext cx="2796" cy="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689" y="2576"/>
              <a:ext cx="118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900" dirty="0">
                  <a:solidFill>
                    <a:srgbClr val="CC00FF"/>
                  </a:solidFill>
                  <a:latin typeface="Arial" charset="0"/>
                </a:rPr>
                <a:t>Within 15 minutes</a:t>
              </a:r>
              <a:endParaRPr lang="en-US" dirty="0">
                <a:solidFill>
                  <a:srgbClr val="CC00FF"/>
                </a:solidFill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1689" y="2762"/>
              <a:ext cx="2389" cy="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900" dirty="0">
                  <a:solidFill>
                    <a:srgbClr val="003399"/>
                  </a:solidFill>
                  <a:latin typeface="Arial" charset="0"/>
                </a:rPr>
                <a:t>after the evacuation notice is given,</a:t>
              </a:r>
              <a:endParaRPr lang="en-US" dirty="0">
                <a:solidFill>
                  <a:srgbClr val="003399"/>
                </a:solidFill>
              </a:endParaRP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1689" y="2947"/>
              <a:ext cx="140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900" dirty="0">
                  <a:solidFill>
                    <a:srgbClr val="00B050"/>
                  </a:solidFill>
                  <a:latin typeface="Arial" charset="0"/>
                </a:rPr>
                <a:t>members of the EOC</a:t>
              </a:r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689" y="3132"/>
              <a:ext cx="256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900" dirty="0" smtClean="0">
                  <a:solidFill>
                    <a:srgbClr val="C00000"/>
                  </a:solidFill>
                  <a:latin typeface="Arial" charset="0"/>
                </a:rPr>
                <a:t>will complete notification procedures to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689" y="3318"/>
              <a:ext cx="145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900" dirty="0">
                  <a:solidFill>
                    <a:srgbClr val="C00000"/>
                  </a:solidFill>
                  <a:latin typeface="Arial" charset="0"/>
                </a:rPr>
                <a:t>school </a:t>
              </a:r>
              <a:r>
                <a:rPr lang="en-US" sz="1900" dirty="0" smtClean="0">
                  <a:solidFill>
                    <a:srgbClr val="C00000"/>
                  </a:solidFill>
                  <a:latin typeface="Arial" charset="0"/>
                </a:rPr>
                <a:t>administrators</a:t>
              </a:r>
              <a:r>
                <a:rPr lang="en-US" sz="1900" dirty="0">
                  <a:solidFill>
                    <a:srgbClr val="C00000"/>
                  </a:solidFill>
                  <a:latin typeface="Arial" charset="0"/>
                </a:rPr>
                <a:t>.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813" y="2889"/>
              <a:ext cx="492" cy="23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001">
              <a:solidFill>
                <a:srgbClr val="003399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896" y="2921"/>
              <a:ext cx="32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900" b="1" dirty="0">
                  <a:solidFill>
                    <a:srgbClr val="00B050"/>
                  </a:solidFill>
                  <a:latin typeface="Arial" charset="0"/>
                </a:rPr>
                <a:t>Who</a:t>
              </a:r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3569" y="3512"/>
              <a:ext cx="1323" cy="23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001">
              <a:solidFill>
                <a:srgbClr val="003399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698" y="3544"/>
              <a:ext cx="105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900" b="1" dirty="0">
                  <a:solidFill>
                    <a:srgbClr val="C00000"/>
                  </a:solidFill>
                  <a:latin typeface="Arial" charset="0"/>
                </a:rPr>
                <a:t>Specific action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3644" y="2149"/>
              <a:ext cx="946" cy="23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001">
              <a:solidFill>
                <a:srgbClr val="003399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723" y="2181"/>
              <a:ext cx="69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900" b="1" dirty="0" smtClean="0">
                  <a:solidFill>
                    <a:srgbClr val="003399"/>
                  </a:solidFill>
                  <a:latin typeface="Arial" charset="0"/>
                </a:rPr>
                <a:t>Condition</a:t>
              </a:r>
              <a:endParaRPr lang="en-US" dirty="0">
                <a:solidFill>
                  <a:srgbClr val="003399"/>
                </a:solidFill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43" y="2038"/>
              <a:ext cx="908" cy="23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8001">
              <a:solidFill>
                <a:srgbClr val="003399"/>
              </a:solidFill>
              <a:miter lim="800000"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728" y="2069"/>
              <a:ext cx="647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ahoma" pitchFamily="34" charset="0"/>
                  <a:ea typeface="+mn-ea"/>
                  <a:cs typeface="+mn-cs"/>
                </a:defRPr>
              </a:lvl9pPr>
            </a:lstStyle>
            <a:p>
              <a:r>
                <a:rPr lang="en-US" sz="1900" b="1" dirty="0" smtClean="0">
                  <a:solidFill>
                    <a:srgbClr val="CC00FF"/>
                  </a:solidFill>
                  <a:latin typeface="Arial" charset="0"/>
                </a:rPr>
                <a:t>Standard</a:t>
              </a:r>
              <a:endParaRPr lang="en-US" dirty="0">
                <a:solidFill>
                  <a:srgbClr val="CC00FF"/>
                </a:solidFill>
              </a:endParaRPr>
            </a:p>
          </p:txBody>
        </p:sp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2096" y="2270"/>
              <a:ext cx="153" cy="306"/>
              <a:chOff x="2096" y="2270"/>
              <a:chExt cx="153" cy="306"/>
            </a:xfrm>
          </p:grpSpPr>
          <p:sp>
            <p:nvSpPr>
              <p:cNvPr id="30" name="Line 23"/>
              <p:cNvSpPr>
                <a:spLocks noChangeShapeType="1"/>
              </p:cNvSpPr>
              <p:nvPr/>
            </p:nvSpPr>
            <p:spPr bwMode="auto">
              <a:xfrm>
                <a:off x="2096" y="2270"/>
                <a:ext cx="122" cy="245"/>
              </a:xfrm>
              <a:prstGeom prst="line">
                <a:avLst/>
              </a:prstGeom>
              <a:noFill/>
              <a:ln w="7938">
                <a:solidFill>
                  <a:srgbClr val="003399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auto">
              <a:xfrm>
                <a:off x="2184" y="2496"/>
                <a:ext cx="65" cy="80"/>
              </a:xfrm>
              <a:custGeom>
                <a:avLst/>
                <a:gdLst>
                  <a:gd name="T0" fmla="*/ 0 w 65"/>
                  <a:gd name="T1" fmla="*/ 32 h 80"/>
                  <a:gd name="T2" fmla="*/ 65 w 65"/>
                  <a:gd name="T3" fmla="*/ 80 h 80"/>
                  <a:gd name="T4" fmla="*/ 65 w 65"/>
                  <a:gd name="T5" fmla="*/ 0 h 80"/>
                  <a:gd name="T6" fmla="*/ 0 w 65"/>
                  <a:gd name="T7" fmla="*/ 32 h 8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5" h="80">
                    <a:moveTo>
                      <a:pt x="0" y="32"/>
                    </a:moveTo>
                    <a:lnTo>
                      <a:pt x="65" y="80"/>
                    </a:lnTo>
                    <a:lnTo>
                      <a:pt x="65" y="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rgbClr val="003399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grpSp>
          <p:nvGrpSpPr>
            <p:cNvPr id="21" name="Group 20"/>
            <p:cNvGrpSpPr>
              <a:grpSpLocks/>
            </p:cNvGrpSpPr>
            <p:nvPr/>
          </p:nvGrpSpPr>
          <p:grpSpPr bwMode="auto">
            <a:xfrm>
              <a:off x="3795" y="2386"/>
              <a:ext cx="302" cy="348"/>
              <a:chOff x="3795" y="2386"/>
              <a:chExt cx="302" cy="348"/>
            </a:xfrm>
          </p:grpSpPr>
          <p:sp>
            <p:nvSpPr>
              <p:cNvPr id="28" name="Line 26"/>
              <p:cNvSpPr>
                <a:spLocks noChangeShapeType="1"/>
              </p:cNvSpPr>
              <p:nvPr/>
            </p:nvSpPr>
            <p:spPr bwMode="auto">
              <a:xfrm flipH="1">
                <a:off x="3839" y="2386"/>
                <a:ext cx="258" cy="297"/>
              </a:xfrm>
              <a:prstGeom prst="line">
                <a:avLst/>
              </a:prstGeom>
              <a:noFill/>
              <a:ln w="7938">
                <a:solidFill>
                  <a:srgbClr val="003399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3795" y="2655"/>
                <a:ext cx="73" cy="79"/>
              </a:xfrm>
              <a:custGeom>
                <a:avLst/>
                <a:gdLst>
                  <a:gd name="T0" fmla="*/ 21 w 73"/>
                  <a:gd name="T1" fmla="*/ 0 h 79"/>
                  <a:gd name="T2" fmla="*/ 0 w 73"/>
                  <a:gd name="T3" fmla="*/ 79 h 79"/>
                  <a:gd name="T4" fmla="*/ 73 w 73"/>
                  <a:gd name="T5" fmla="*/ 49 h 79"/>
                  <a:gd name="T6" fmla="*/ 21 w 73"/>
                  <a:gd name="T7" fmla="*/ 0 h 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3" h="79">
                    <a:moveTo>
                      <a:pt x="21" y="0"/>
                    </a:moveTo>
                    <a:lnTo>
                      <a:pt x="0" y="79"/>
                    </a:lnTo>
                    <a:lnTo>
                      <a:pt x="73" y="4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rgbClr val="003399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3267" y="3357"/>
              <a:ext cx="302" cy="229"/>
              <a:chOff x="3267" y="3357"/>
              <a:chExt cx="302" cy="229"/>
            </a:xfrm>
          </p:grpSpPr>
          <p:sp>
            <p:nvSpPr>
              <p:cNvPr id="26" name="Line 29"/>
              <p:cNvSpPr>
                <a:spLocks noChangeShapeType="1"/>
              </p:cNvSpPr>
              <p:nvPr/>
            </p:nvSpPr>
            <p:spPr bwMode="auto">
              <a:xfrm flipH="1" flipV="1">
                <a:off x="3320" y="3397"/>
                <a:ext cx="249" cy="189"/>
              </a:xfrm>
              <a:prstGeom prst="line">
                <a:avLst/>
              </a:prstGeom>
              <a:noFill/>
              <a:ln w="7938">
                <a:solidFill>
                  <a:srgbClr val="003399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3267" y="3357"/>
                <a:ext cx="78" cy="73"/>
              </a:xfrm>
              <a:custGeom>
                <a:avLst/>
                <a:gdLst>
                  <a:gd name="T0" fmla="*/ 78 w 78"/>
                  <a:gd name="T1" fmla="*/ 14 h 73"/>
                  <a:gd name="T2" fmla="*/ 0 w 78"/>
                  <a:gd name="T3" fmla="*/ 0 h 73"/>
                  <a:gd name="T4" fmla="*/ 36 w 78"/>
                  <a:gd name="T5" fmla="*/ 73 h 73"/>
                  <a:gd name="T6" fmla="*/ 78 w 78"/>
                  <a:gd name="T7" fmla="*/ 14 h 7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8" h="73">
                    <a:moveTo>
                      <a:pt x="78" y="14"/>
                    </a:moveTo>
                    <a:lnTo>
                      <a:pt x="0" y="0"/>
                    </a:lnTo>
                    <a:lnTo>
                      <a:pt x="36" y="73"/>
                    </a:lnTo>
                    <a:lnTo>
                      <a:pt x="78" y="14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rgbClr val="003399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  <p:grpSp>
          <p:nvGrpSpPr>
            <p:cNvPr id="23" name="Group 22"/>
            <p:cNvGrpSpPr>
              <a:grpSpLocks/>
            </p:cNvGrpSpPr>
            <p:nvPr/>
          </p:nvGrpSpPr>
          <p:grpSpPr bwMode="auto">
            <a:xfrm>
              <a:off x="1304" y="3009"/>
              <a:ext cx="339" cy="72"/>
              <a:chOff x="1304" y="3009"/>
              <a:chExt cx="339" cy="72"/>
            </a:xfrm>
          </p:grpSpPr>
          <p:sp>
            <p:nvSpPr>
              <p:cNvPr id="24" name="Line 32"/>
              <p:cNvSpPr>
                <a:spLocks noChangeShapeType="1"/>
              </p:cNvSpPr>
              <p:nvPr/>
            </p:nvSpPr>
            <p:spPr bwMode="auto">
              <a:xfrm>
                <a:off x="1304" y="3044"/>
                <a:ext cx="272" cy="1"/>
              </a:xfrm>
              <a:prstGeom prst="line">
                <a:avLst/>
              </a:prstGeom>
              <a:noFill/>
              <a:ln w="7938">
                <a:solidFill>
                  <a:srgbClr val="003399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1573" y="3009"/>
                <a:ext cx="70" cy="72"/>
              </a:xfrm>
              <a:custGeom>
                <a:avLst/>
                <a:gdLst>
                  <a:gd name="T0" fmla="*/ 0 w 70"/>
                  <a:gd name="T1" fmla="*/ 72 h 72"/>
                  <a:gd name="T2" fmla="*/ 70 w 70"/>
                  <a:gd name="T3" fmla="*/ 35 h 72"/>
                  <a:gd name="T4" fmla="*/ 0 w 70"/>
                  <a:gd name="T5" fmla="*/ 0 h 72"/>
                  <a:gd name="T6" fmla="*/ 0 w 70"/>
                  <a:gd name="T7" fmla="*/ 72 h 7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0" h="72">
                    <a:moveTo>
                      <a:pt x="0" y="72"/>
                    </a:moveTo>
                    <a:lnTo>
                      <a:pt x="70" y="35"/>
                    </a:lnTo>
                    <a:lnTo>
                      <a:pt x="0" y="0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003399"/>
              </a:solidFill>
              <a:ln w="9525">
                <a:solidFill>
                  <a:srgbClr val="003399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400" kern="1200">
                    <a:solidFill>
                      <a:schemeClr val="tx1"/>
                    </a:solidFill>
                    <a:latin typeface="Tahoma" pitchFamily="34" charset="0"/>
                    <a:ea typeface="+mn-ea"/>
                    <a:cs typeface="+mn-cs"/>
                  </a:defRPr>
                </a:lvl9pPr>
              </a:lstStyle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364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</a:t>
            </a:r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dirty="0" smtClean="0"/>
              <a:t> </a:t>
            </a:r>
            <a:r>
              <a:rPr lang="en-US" sz="36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S</a:t>
            </a:r>
            <a:r>
              <a:rPr lang="en-US" dirty="0" smtClean="0"/>
              <a:t>pecific</a:t>
            </a:r>
            <a:endParaRPr lang="en-US" dirty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dirty="0" smtClean="0"/>
              <a:t> </a:t>
            </a:r>
            <a:r>
              <a:rPr lang="en-US" sz="36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</a:t>
            </a:r>
            <a:r>
              <a:rPr lang="en-US" dirty="0" smtClean="0"/>
              <a:t>easurable</a:t>
            </a:r>
            <a:endParaRPr lang="en-US" dirty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dirty="0" smtClean="0"/>
              <a:t> </a:t>
            </a:r>
            <a:r>
              <a:rPr lang="en-US" sz="36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</a:t>
            </a:r>
            <a:r>
              <a:rPr lang="en-US" dirty="0" smtClean="0"/>
              <a:t>chievable</a:t>
            </a:r>
            <a:endParaRPr lang="en-US" dirty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dirty="0" smtClean="0"/>
              <a:t> </a:t>
            </a:r>
            <a:r>
              <a:rPr lang="en-US" sz="36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</a:t>
            </a:r>
            <a:r>
              <a:rPr lang="en-US" dirty="0" smtClean="0"/>
              <a:t>elevant</a:t>
            </a:r>
            <a:endParaRPr lang="en-US" dirty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dirty="0" smtClean="0"/>
              <a:t> </a:t>
            </a:r>
            <a:r>
              <a:rPr lang="en-US" sz="36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</a:t>
            </a:r>
            <a:r>
              <a:rPr lang="en-US" dirty="0" smtClean="0"/>
              <a:t>ime-bound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29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3099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SMART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5029200" cy="41910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How do you write SMART objectives for a </a:t>
            </a:r>
            <a:r>
              <a:rPr lang="en-US" dirty="0" smtClean="0"/>
              <a:t>TTX?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30</a:t>
            </a:fld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358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SMART </a:t>
            </a:r>
            <a:r>
              <a:rPr lang="en-US" dirty="0" smtClean="0"/>
              <a:t>Objectives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Objectives for discussion-based exercises typically focus on strategic, policy-oriented issues </a:t>
            </a:r>
          </a:p>
          <a:p>
            <a:r>
              <a:rPr lang="en-US" dirty="0"/>
              <a:t>Objectives for operations-based exercises typically focus on </a:t>
            </a:r>
            <a:r>
              <a:rPr lang="en-US" dirty="0" smtClean="0"/>
              <a:t>the integration </a:t>
            </a:r>
            <a:r>
              <a:rPr lang="en-US" dirty="0"/>
              <a:t>of multiple entities and systems-level and tactical-level issues that are physically demonstrated either in an EOC or in the field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31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0240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SMART </a:t>
            </a:r>
            <a:r>
              <a:rPr lang="en-US" dirty="0" smtClean="0"/>
              <a:t>Objectives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Discussion-based exercise </a:t>
            </a:r>
            <a:r>
              <a:rPr lang="en-US" dirty="0" smtClean="0"/>
              <a:t>example:</a:t>
            </a:r>
            <a:endParaRPr lang="en-US" dirty="0"/>
          </a:p>
          <a:p>
            <a:pPr marL="228600" lvl="1" indent="0">
              <a:buNone/>
            </a:pPr>
            <a:endParaRPr lang="en-US" dirty="0" smtClean="0"/>
          </a:p>
          <a:p>
            <a:pPr marL="228600" lvl="1" indent="0">
              <a:buNone/>
            </a:pPr>
            <a:r>
              <a:rPr lang="en-US" dirty="0" smtClean="0"/>
              <a:t>Restoration </a:t>
            </a:r>
            <a:r>
              <a:rPr lang="en-US" dirty="0"/>
              <a:t>of Lifelines </a:t>
            </a:r>
          </a:p>
          <a:p>
            <a:pPr marL="457200" lvl="2" indent="0">
              <a:buNone/>
            </a:pPr>
            <a:r>
              <a:rPr lang="en-US" dirty="0"/>
              <a:t>Evaluate Central City’s recovery plan to manage clearing and restoration activities, including the restoration of essential gas, electric, oil, communications, water, sewer, transportation/transportation infrastructure, and other utilities in the aftermath of a catastrophic </a:t>
            </a:r>
            <a:r>
              <a:rPr lang="en-US" dirty="0" smtClean="0"/>
              <a:t>incident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32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7086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Writing SMART </a:t>
            </a:r>
            <a:r>
              <a:rPr lang="en-US" dirty="0" smtClean="0"/>
              <a:t>Objectives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4196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Share an </a:t>
            </a:r>
            <a:r>
              <a:rPr lang="en-US" dirty="0"/>
              <a:t>example of an objective from an exercise </a:t>
            </a:r>
            <a:r>
              <a:rPr lang="en-US" dirty="0" smtClean="0"/>
              <a:t>you have designed.</a:t>
            </a:r>
            <a:endParaRPr lang="en-US" dirty="0"/>
          </a:p>
          <a:p>
            <a:pPr marL="228600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33</a:t>
            </a:fld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9" name="Oval Callout 8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161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Choice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Use </a:t>
            </a:r>
            <a:r>
              <a:rPr lang="en-US" dirty="0"/>
              <a:t>concrete </a:t>
            </a:r>
            <a:r>
              <a:rPr lang="en-US" dirty="0" smtClean="0"/>
              <a:t>words</a:t>
            </a:r>
          </a:p>
          <a:p>
            <a:pPr lvl="0"/>
            <a:r>
              <a:rPr lang="en-US" dirty="0" smtClean="0"/>
              <a:t>Pay attention </a:t>
            </a:r>
            <a:r>
              <a:rPr lang="en-US" dirty="0"/>
              <a:t>to the verb that describes participant </a:t>
            </a:r>
            <a:r>
              <a:rPr lang="en-US" dirty="0" smtClean="0"/>
              <a:t>performance</a:t>
            </a:r>
            <a:endParaRPr lang="en-US" dirty="0"/>
          </a:p>
          <a:p>
            <a:pPr lvl="1"/>
            <a:r>
              <a:rPr lang="en-US" dirty="0"/>
              <a:t>Use action </a:t>
            </a:r>
            <a:r>
              <a:rPr lang="en-US" dirty="0" smtClean="0"/>
              <a:t>verbs</a:t>
            </a:r>
          </a:p>
          <a:p>
            <a:pPr lvl="1"/>
            <a:r>
              <a:rPr lang="en-US" dirty="0" smtClean="0"/>
              <a:t>Avoid </a:t>
            </a:r>
            <a:r>
              <a:rPr lang="en-US" dirty="0"/>
              <a:t>vague verbs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34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80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</a:t>
            </a:r>
            <a:r>
              <a:rPr lang="en-US" dirty="0" smtClean="0"/>
              <a:t>Choice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Useful action verbs include:</a:t>
            </a:r>
          </a:p>
          <a:p>
            <a:pPr lvl="1"/>
            <a:r>
              <a:rPr lang="en-US" dirty="0"/>
              <a:t>Assess</a:t>
            </a:r>
          </a:p>
          <a:p>
            <a:pPr lvl="1"/>
            <a:r>
              <a:rPr lang="en-US" dirty="0"/>
              <a:t>Clarify</a:t>
            </a:r>
          </a:p>
          <a:p>
            <a:pPr lvl="1"/>
            <a:r>
              <a:rPr lang="en-US" dirty="0"/>
              <a:t>Define</a:t>
            </a:r>
          </a:p>
          <a:p>
            <a:pPr lvl="1"/>
            <a:r>
              <a:rPr lang="en-US" dirty="0"/>
              <a:t>Determine</a:t>
            </a:r>
          </a:p>
          <a:p>
            <a:pPr lvl="1"/>
            <a:r>
              <a:rPr lang="en-US" dirty="0"/>
              <a:t>Demonstrate</a:t>
            </a:r>
          </a:p>
          <a:p>
            <a:pPr lvl="1"/>
            <a:r>
              <a:rPr lang="en-US" dirty="0"/>
              <a:t>Establish</a:t>
            </a:r>
          </a:p>
          <a:p>
            <a:pPr lvl="1"/>
            <a:r>
              <a:rPr lang="en-US" dirty="0" smtClean="0"/>
              <a:t>Evaluate</a:t>
            </a:r>
          </a:p>
          <a:p>
            <a:r>
              <a:rPr lang="en-US" dirty="0" smtClean="0"/>
              <a:t>Additional verbs provided in Participant Guide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35</a:t>
            </a:fld>
            <a:endParaRPr lang="en-US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124200" y="1981200"/>
            <a:ext cx="25908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lnSpc>
                <a:spcPts val="2900"/>
              </a:lnSpc>
              <a:spcBef>
                <a:spcPts val="1200"/>
              </a:spcBef>
              <a:spcAft>
                <a:spcPct val="0"/>
              </a:spcAft>
              <a:buSzPct val="121000"/>
              <a:buFont typeface="Arial" pitchFamily="34" charset="0"/>
              <a:buChar char="•"/>
              <a:tabLst/>
              <a:defRPr lang="en-US" sz="28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85750" algn="l" rtl="0" eaLnBrk="1" fontAlgn="base" hangingPunct="1">
              <a:lnSpc>
                <a:spcPts val="25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‒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857250" indent="-228600" algn="l" rtl="0" eaLnBrk="1" fontAlgn="base" hangingPunct="1">
              <a:lnSpc>
                <a:spcPts val="29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§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143000" indent="-285750" algn="l" rtl="0" eaLnBrk="1" fontAlgn="base" hangingPunct="1">
              <a:lnSpc>
                <a:spcPts val="2900"/>
              </a:lnSpc>
              <a:spcBef>
                <a:spcPts val="600"/>
              </a:spcBef>
              <a:spcAft>
                <a:spcPct val="0"/>
              </a:spcAft>
              <a:buFont typeface="Courier New" pitchFamily="49" charset="0"/>
              <a:buChar char="o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28750" indent="-22860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»"/>
              <a:tabLst/>
              <a:defRPr lang="en-US" sz="2000" b="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6320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6pPr>
            <a:lvl7pPr marL="30892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7pPr>
            <a:lvl8pPr marL="35464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8pPr>
            <a:lvl9pPr marL="40036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9pPr>
          </a:lstStyle>
          <a:p>
            <a:pPr lvl="1"/>
            <a:r>
              <a:rPr lang="en-US" dirty="0" smtClean="0"/>
              <a:t>Examine</a:t>
            </a:r>
            <a:endParaRPr lang="en-US" dirty="0"/>
          </a:p>
          <a:p>
            <a:pPr lvl="1"/>
            <a:r>
              <a:rPr lang="en-US" dirty="0"/>
              <a:t>Explain</a:t>
            </a:r>
          </a:p>
          <a:p>
            <a:pPr lvl="1"/>
            <a:r>
              <a:rPr lang="en-US" dirty="0"/>
              <a:t>Identify</a:t>
            </a:r>
          </a:p>
          <a:p>
            <a:pPr lvl="1"/>
            <a:r>
              <a:rPr lang="en-US" dirty="0"/>
              <a:t>Inspect</a:t>
            </a:r>
          </a:p>
          <a:p>
            <a:pPr lvl="1"/>
            <a:r>
              <a:rPr lang="en-US" dirty="0" smtClean="0"/>
              <a:t>List</a:t>
            </a:r>
          </a:p>
          <a:p>
            <a:pPr lvl="1"/>
            <a:r>
              <a:rPr lang="en-US" dirty="0" smtClean="0"/>
              <a:t>Notify</a:t>
            </a:r>
            <a:endParaRPr lang="en-US" dirty="0"/>
          </a:p>
          <a:p>
            <a:pPr lvl="1"/>
            <a:r>
              <a:rPr lang="en-US" dirty="0"/>
              <a:t>Operate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562600" y="1981200"/>
            <a:ext cx="2590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lnSpc>
                <a:spcPts val="2900"/>
              </a:lnSpc>
              <a:spcBef>
                <a:spcPts val="1200"/>
              </a:spcBef>
              <a:spcAft>
                <a:spcPct val="0"/>
              </a:spcAft>
              <a:buSzPct val="121000"/>
              <a:buFont typeface="Arial" pitchFamily="34" charset="0"/>
              <a:buChar char="•"/>
              <a:tabLst/>
              <a:defRPr lang="en-US" sz="28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85750" algn="l" rtl="0" eaLnBrk="1" fontAlgn="base" hangingPunct="1">
              <a:lnSpc>
                <a:spcPts val="2500"/>
              </a:lnSpc>
              <a:spcBef>
                <a:spcPts val="600"/>
              </a:spcBef>
              <a:spcAft>
                <a:spcPct val="0"/>
              </a:spcAft>
              <a:buFont typeface="Arial" pitchFamily="34" charset="0"/>
              <a:buChar char="‒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857250" indent="-228600" algn="l" rtl="0" eaLnBrk="1" fontAlgn="base" hangingPunct="1">
              <a:lnSpc>
                <a:spcPts val="2900"/>
              </a:lnSpc>
              <a:spcBef>
                <a:spcPts val="600"/>
              </a:spcBef>
              <a:spcAft>
                <a:spcPct val="0"/>
              </a:spcAft>
              <a:buFont typeface="Wingdings" pitchFamily="2" charset="2"/>
              <a:buChar char="§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143000" indent="-285750" algn="l" rtl="0" eaLnBrk="1" fontAlgn="base" hangingPunct="1">
              <a:lnSpc>
                <a:spcPts val="2900"/>
              </a:lnSpc>
              <a:spcBef>
                <a:spcPts val="600"/>
              </a:spcBef>
              <a:spcAft>
                <a:spcPct val="0"/>
              </a:spcAft>
              <a:buFont typeface="Courier New" pitchFamily="49" charset="0"/>
              <a:buChar char="o"/>
              <a:tabLst/>
              <a:defRPr lang="en-US" sz="2400" b="0" dirty="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28750" indent="-228600" algn="l" rtl="0" eaLnBrk="1" fontAlgn="base" hangingPunct="1">
              <a:lnSpc>
                <a:spcPts val="2500"/>
              </a:lnSpc>
              <a:spcBef>
                <a:spcPts val="0"/>
              </a:spcBef>
              <a:spcAft>
                <a:spcPct val="0"/>
              </a:spcAft>
              <a:buFont typeface="Arial" pitchFamily="34" charset="0"/>
              <a:buChar char="»"/>
              <a:tabLst/>
              <a:defRPr lang="en-US" sz="2000" b="0" dirty="0">
                <a:solidFill>
                  <a:schemeClr val="tx1"/>
                </a:solidFill>
                <a:latin typeface="+mn-lt"/>
                <a:cs typeface="+mn-cs"/>
              </a:defRPr>
            </a:lvl5pPr>
            <a:lvl6pPr marL="26320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6pPr>
            <a:lvl7pPr marL="30892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7pPr>
            <a:lvl8pPr marL="35464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8pPr>
            <a:lvl9pPr marL="40036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2000" b="1">
                <a:solidFill>
                  <a:srgbClr val="000066"/>
                </a:solidFill>
                <a:latin typeface="+mn-lt"/>
                <a:cs typeface="+mn-cs"/>
              </a:defRPr>
            </a:lvl9pPr>
          </a:lstStyle>
          <a:p>
            <a:pPr lvl="1"/>
            <a:r>
              <a:rPr lang="en-US" dirty="0"/>
              <a:t>Prepare</a:t>
            </a:r>
          </a:p>
          <a:p>
            <a:pPr lvl="1"/>
            <a:r>
              <a:rPr lang="en-US" dirty="0"/>
              <a:t>Record</a:t>
            </a:r>
          </a:p>
          <a:p>
            <a:pPr lvl="1"/>
            <a:r>
              <a:rPr lang="en-US" dirty="0"/>
              <a:t>Report</a:t>
            </a:r>
          </a:p>
          <a:p>
            <a:pPr lvl="1"/>
            <a:r>
              <a:rPr lang="en-US" dirty="0"/>
              <a:t>Show</a:t>
            </a:r>
          </a:p>
          <a:p>
            <a:pPr lvl="1"/>
            <a:r>
              <a:rPr lang="en-US" dirty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val="199596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a Useful Objective?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To </a:t>
            </a:r>
            <a:r>
              <a:rPr lang="en-US" dirty="0"/>
              <a:t>demonstrate an understanding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of </a:t>
            </a:r>
            <a:r>
              <a:rPr lang="en-US" dirty="0"/>
              <a:t>the procedures necessary in protecting responder health and </a:t>
            </a:r>
            <a:r>
              <a:rPr lang="en-US" dirty="0" smtClean="0"/>
              <a:t>safety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36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82209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37</a:t>
            </a:fld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#2: </a:t>
            </a:r>
            <a:br>
              <a:rPr lang="en-US" dirty="0" smtClean="0"/>
            </a:br>
            <a:r>
              <a:rPr lang="en-US" dirty="0"/>
              <a:t>Good or Poor Objectives?</a:t>
            </a:r>
          </a:p>
        </p:txBody>
      </p:sp>
    </p:spTree>
    <p:extLst>
      <p:ext uri="{BB962C8B-B14F-4D97-AF65-F5344CB8AC3E}">
        <p14:creationId xmlns:p14="http://schemas.microsoft.com/office/powerpoint/2010/main" val="201584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#2: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Good </a:t>
            </a:r>
            <a:r>
              <a:rPr lang="en-US" dirty="0"/>
              <a:t>or Poor Objectives</a:t>
            </a:r>
            <a:r>
              <a:rPr lang="en-US" dirty="0" smtClean="0"/>
              <a:t>?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Refer to </a:t>
            </a:r>
            <a:r>
              <a:rPr lang="en-US" dirty="0"/>
              <a:t>Activity </a:t>
            </a:r>
            <a:r>
              <a:rPr lang="en-US" dirty="0" smtClean="0"/>
              <a:t>#2: </a:t>
            </a:r>
            <a:r>
              <a:rPr lang="en-US" dirty="0"/>
              <a:t>Example: Good or Poor Objectives? </a:t>
            </a:r>
            <a:r>
              <a:rPr lang="en-US" dirty="0" smtClean="0"/>
              <a:t>Worksheet in </a:t>
            </a:r>
            <a:r>
              <a:rPr lang="en-US" dirty="0"/>
              <a:t>your Participant Guide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Review </a:t>
            </a:r>
            <a:r>
              <a:rPr lang="en-US" dirty="0"/>
              <a:t>the objectives </a:t>
            </a:r>
            <a:r>
              <a:rPr lang="en-US" dirty="0" smtClean="0"/>
              <a:t>and </a:t>
            </a:r>
            <a:r>
              <a:rPr lang="en-US" dirty="0"/>
              <a:t>determine if they are good or </a:t>
            </a:r>
            <a:r>
              <a:rPr lang="en-US" dirty="0" smtClean="0"/>
              <a:t>poor </a:t>
            </a:r>
            <a:endParaRPr lang="en-US" dirty="0"/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/>
              <a:t>Record your answers on the worksheet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Work individually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You </a:t>
            </a:r>
            <a:r>
              <a:rPr lang="en-US" dirty="0"/>
              <a:t>have 10 minutes to complete the activity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38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2617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39</a:t>
            </a:fld>
            <a:endParaRPr lang="en-US" dirty="0" smtClean="0"/>
          </a:p>
        </p:txBody>
      </p:sp>
      <p:sp>
        <p:nvSpPr>
          <p:cNvPr id="5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#3: </a:t>
            </a:r>
            <a:br>
              <a:rPr lang="en-US" dirty="0" smtClean="0"/>
            </a:br>
            <a:r>
              <a:rPr lang="en-US" dirty="0" smtClean="0"/>
              <a:t>TTX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91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#3: TTX Objectives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We will run through an example first, then it will be your turn</a:t>
            </a:r>
          </a:p>
          <a:p>
            <a:pPr marL="514350" indent="-514350">
              <a:buSzPct val="100000"/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40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042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#3: TTX Objectives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Example</a:t>
            </a:r>
          </a:p>
          <a:p>
            <a:pPr lvl="1"/>
            <a:r>
              <a:rPr lang="en-US" b="1" dirty="0" smtClean="0"/>
              <a:t>Who</a:t>
            </a:r>
            <a:r>
              <a:rPr lang="en-US" dirty="0" smtClean="0"/>
              <a:t>: Central City Policy Group</a:t>
            </a:r>
          </a:p>
          <a:p>
            <a:pPr lvl="1"/>
            <a:r>
              <a:rPr lang="en-US" b="1" dirty="0" smtClean="0"/>
              <a:t>What</a:t>
            </a:r>
            <a:r>
              <a:rPr lang="en-US" dirty="0" smtClean="0"/>
              <a:t>: Long-term housing </a:t>
            </a:r>
          </a:p>
          <a:p>
            <a:pPr lvl="1"/>
            <a:r>
              <a:rPr lang="en-US" b="1" dirty="0" smtClean="0"/>
              <a:t>Conditions</a:t>
            </a:r>
            <a:r>
              <a:rPr lang="en-US" dirty="0" smtClean="0"/>
              <a:t>: Post-catastrophic dam failure</a:t>
            </a:r>
          </a:p>
          <a:p>
            <a:pPr lvl="1"/>
            <a:r>
              <a:rPr lang="en-US" b="1" dirty="0" smtClean="0"/>
              <a:t>Standards</a:t>
            </a:r>
            <a:r>
              <a:rPr lang="en-US" dirty="0" smtClean="0"/>
              <a:t>: National Long Term Housing Strategy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2ABC3698-1DAB-4464-A1F1-F169688880D1}" type="slidenum">
              <a:rPr lang="en-US" smtClean="0"/>
              <a:t>41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43001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#3: TTX Objectives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SMART Objective</a:t>
            </a:r>
            <a:endParaRPr lang="en-US" sz="3200" i="1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Central City Policy Group will discuss </a:t>
            </a:r>
            <a:r>
              <a:rPr lang="en-US" dirty="0" smtClean="0"/>
              <a:t>long-term </a:t>
            </a:r>
            <a:r>
              <a:rPr lang="en-US" dirty="0"/>
              <a:t>housing strategies and options in response to a catastrophic dam failure in accordance with the National Long Term Housing Strategy.</a:t>
            </a:r>
          </a:p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09CE5399-1F56-44F0-86B5-64D9CA801C8E}" type="slidenum">
              <a:rPr lang="en-US" smtClean="0"/>
              <a:t>42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417711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#3: TTX Objectives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/>
              <a:t>Refer </a:t>
            </a:r>
            <a:r>
              <a:rPr lang="en-US" dirty="0" smtClean="0"/>
              <a:t>to Activity #3: TTX </a:t>
            </a:r>
            <a:r>
              <a:rPr lang="en-US" dirty="0"/>
              <a:t>Objectives Worksheet </a:t>
            </a:r>
            <a:r>
              <a:rPr lang="en-US" dirty="0" smtClean="0"/>
              <a:t>in your Participant Guide (2 pages)</a:t>
            </a:r>
          </a:p>
          <a:p>
            <a:pPr lvl="2">
              <a:buSzPct val="100000"/>
            </a:pPr>
            <a:r>
              <a:rPr lang="en-US" dirty="0"/>
              <a:t>Part One</a:t>
            </a:r>
            <a:r>
              <a:rPr lang="en-US" dirty="0" smtClean="0"/>
              <a:t>: Create </a:t>
            </a:r>
            <a:r>
              <a:rPr lang="en-US" dirty="0"/>
              <a:t>SMART objectives </a:t>
            </a:r>
            <a:r>
              <a:rPr lang="en-US" dirty="0" smtClean="0"/>
              <a:t>for a discussion-based exercise using </a:t>
            </a:r>
            <a:r>
              <a:rPr lang="en-US" dirty="0"/>
              <a:t>the information provided</a:t>
            </a:r>
            <a:endParaRPr lang="en-US" dirty="0" smtClean="0"/>
          </a:p>
          <a:p>
            <a:pPr lvl="2">
              <a:buSzPct val="100000"/>
            </a:pPr>
            <a:r>
              <a:rPr lang="en-US" dirty="0" smtClean="0"/>
              <a:t>Part Two: Create </a:t>
            </a:r>
            <a:r>
              <a:rPr lang="en-US" dirty="0"/>
              <a:t>SMART objectives </a:t>
            </a:r>
            <a:r>
              <a:rPr lang="en-US" dirty="0" smtClean="0"/>
              <a:t>for </a:t>
            </a:r>
            <a:r>
              <a:rPr lang="en-US" dirty="0"/>
              <a:t>a discussion-based </a:t>
            </a:r>
            <a:r>
              <a:rPr lang="en-US" dirty="0" smtClean="0"/>
              <a:t>exercise using your </a:t>
            </a:r>
            <a:r>
              <a:rPr lang="en-US" dirty="0"/>
              <a:t>group’s disaster category and priority</a:t>
            </a:r>
            <a:endParaRPr lang="en-US" dirty="0" smtClean="0"/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/>
              <a:t>Record your answers on the </a:t>
            </a:r>
            <a:r>
              <a:rPr lang="en-US" dirty="0" smtClean="0"/>
              <a:t>worksheet</a:t>
            </a:r>
          </a:p>
          <a:p>
            <a:pPr marL="514350" indent="-514350">
              <a:buSzPct val="100000"/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43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44882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#3: TTX </a:t>
            </a:r>
            <a:r>
              <a:rPr lang="en-US" dirty="0" smtClean="0"/>
              <a:t>Objectives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PART ONE</a:t>
            </a:r>
          </a:p>
          <a:p>
            <a:pPr marL="0" indent="0">
              <a:buNone/>
            </a:pPr>
            <a:r>
              <a:rPr lang="en-US" dirty="0" smtClean="0"/>
              <a:t>Objective #1:</a:t>
            </a:r>
          </a:p>
          <a:p>
            <a:pPr lvl="1"/>
            <a:r>
              <a:rPr lang="en-US" dirty="0" smtClean="0"/>
              <a:t>Who</a:t>
            </a:r>
            <a:r>
              <a:rPr lang="en-US" dirty="0"/>
              <a:t>: Central City Policy Group</a:t>
            </a:r>
          </a:p>
          <a:p>
            <a:pPr lvl="1"/>
            <a:r>
              <a:rPr lang="en-US" dirty="0"/>
              <a:t>What: </a:t>
            </a:r>
            <a:r>
              <a:rPr lang="en-US" dirty="0" smtClean="0"/>
              <a:t>Citizen warning</a:t>
            </a:r>
            <a:endParaRPr lang="en-US" dirty="0"/>
          </a:p>
          <a:p>
            <a:pPr lvl="1"/>
            <a:r>
              <a:rPr lang="en-US" dirty="0" smtClean="0"/>
              <a:t>Condition: Tornado</a:t>
            </a:r>
            <a:endParaRPr lang="en-US" dirty="0"/>
          </a:p>
          <a:p>
            <a:pPr lvl="1"/>
            <a:r>
              <a:rPr lang="en-US" dirty="0" smtClean="0"/>
              <a:t>Standard: Central City/Liberty County Basic Emergency Plan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559DDA4D-D5CF-4801-BB43-0018788D52D2}" type="slidenum">
              <a:rPr lang="en-US" smtClean="0"/>
              <a:t>44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48411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#3: TTX Objectives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PART </a:t>
            </a:r>
            <a:r>
              <a:rPr lang="en-US" dirty="0" smtClean="0"/>
              <a:t>ONE (cont’d.)</a:t>
            </a:r>
          </a:p>
          <a:p>
            <a:pPr marL="0" indent="0">
              <a:buNone/>
            </a:pPr>
            <a:r>
              <a:rPr lang="en-US" dirty="0" smtClean="0"/>
              <a:t>Objective #2:</a:t>
            </a:r>
            <a:endParaRPr lang="en-US" dirty="0"/>
          </a:p>
          <a:p>
            <a:pPr lvl="1"/>
            <a:r>
              <a:rPr lang="en-US" dirty="0" smtClean="0"/>
              <a:t>Who</a:t>
            </a:r>
            <a:r>
              <a:rPr lang="en-US" dirty="0"/>
              <a:t>: Central City Policy Group</a:t>
            </a:r>
          </a:p>
          <a:p>
            <a:pPr lvl="1"/>
            <a:r>
              <a:rPr lang="en-US" dirty="0"/>
              <a:t>What: </a:t>
            </a:r>
            <a:r>
              <a:rPr lang="en-US" dirty="0" smtClean="0"/>
              <a:t>Economic Recovery</a:t>
            </a:r>
            <a:endParaRPr lang="en-US" dirty="0"/>
          </a:p>
          <a:p>
            <a:pPr lvl="1"/>
            <a:r>
              <a:rPr lang="en-US" dirty="0" smtClean="0"/>
              <a:t>Condition: </a:t>
            </a:r>
            <a:r>
              <a:rPr lang="en-US" dirty="0"/>
              <a:t>Category 3 Hurricane </a:t>
            </a:r>
          </a:p>
          <a:p>
            <a:pPr lvl="1"/>
            <a:r>
              <a:rPr lang="en-US" dirty="0" smtClean="0"/>
              <a:t>Standard: FEMA’s National Disaster Recovery Framework and Recovery Support Functions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13E70484-2DA8-4B2A-A86E-30ADD477F70B}" type="slidenum">
              <a:rPr lang="en-US" smtClean="0"/>
              <a:t>45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800381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#3: TTX Objectives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PART ONE (cont’d.)</a:t>
            </a:r>
          </a:p>
          <a:p>
            <a:pPr marL="0" indent="0">
              <a:buNone/>
            </a:pPr>
            <a:r>
              <a:rPr lang="en-US" dirty="0" smtClean="0"/>
              <a:t>Objective #3:</a:t>
            </a:r>
            <a:endParaRPr lang="en-US" dirty="0"/>
          </a:p>
          <a:p>
            <a:pPr lvl="1"/>
            <a:r>
              <a:rPr lang="en-US" dirty="0" smtClean="0"/>
              <a:t>Who: Central City Policy Group</a:t>
            </a:r>
          </a:p>
          <a:p>
            <a:pPr lvl="1"/>
            <a:r>
              <a:rPr lang="en-US" dirty="0" smtClean="0"/>
              <a:t>What: Mandatory Evacuation</a:t>
            </a:r>
          </a:p>
          <a:p>
            <a:pPr lvl="1"/>
            <a:r>
              <a:rPr lang="en-US" dirty="0" smtClean="0"/>
              <a:t>Condition: Category 3 Hurricane </a:t>
            </a:r>
          </a:p>
          <a:p>
            <a:pPr lvl="1"/>
            <a:r>
              <a:rPr lang="en-US" dirty="0" smtClean="0"/>
              <a:t>Standard: Central City/Liberty County Basic Emergency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4C9B6A10-28A8-4A32-9CB3-559E7E1CAA10}" type="slidenum">
              <a:rPr lang="en-US" smtClean="0"/>
              <a:t>46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7957946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 #3: TTX Objectives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PART TWO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Create </a:t>
            </a:r>
            <a:r>
              <a:rPr lang="en-US" b="1" dirty="0" smtClean="0"/>
              <a:t>two </a:t>
            </a:r>
            <a:r>
              <a:rPr lang="en-US" b="1" dirty="0"/>
              <a:t>SMART objectives</a:t>
            </a:r>
            <a:r>
              <a:rPr lang="en-US" dirty="0"/>
              <a:t> for a discussion-based exercise applicable to your group’s disaster category and </a:t>
            </a:r>
            <a:r>
              <a:rPr lang="en-US" dirty="0" smtClean="0"/>
              <a:t>priority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/>
              <a:t>Record your answers on the </a:t>
            </a:r>
            <a:r>
              <a:rPr lang="en-US" dirty="0" smtClean="0"/>
              <a:t>worksheet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Work in your groups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n-US" dirty="0" smtClean="0"/>
              <a:t>You </a:t>
            </a:r>
            <a:r>
              <a:rPr lang="en-US" dirty="0"/>
              <a:t>have 15 minutes to complete PART TWO</a:t>
            </a:r>
          </a:p>
          <a:p>
            <a:pPr marL="0" indent="0">
              <a:buSzPct val="100000"/>
              <a:buNone/>
            </a:pPr>
            <a:endParaRPr lang="en-US" dirty="0" smtClean="0"/>
          </a:p>
          <a:p>
            <a:pPr marL="514350" indent="-514350">
              <a:buSzPct val="100000"/>
              <a:buFont typeface="+mj-lt"/>
              <a:buAutoNum type="arabicPeriod"/>
            </a:pPr>
            <a:endParaRPr lang="en-US" dirty="0"/>
          </a:p>
          <a:p>
            <a:pPr marL="514350" indent="-514350">
              <a:buSzPct val="100000"/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E3A40375-286C-4698-A7AA-D70245A74B00}" type="slidenum">
              <a:rPr lang="en-US" smtClean="0"/>
              <a:t>47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3163261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5: Compose a Narrative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Narrative: A brief description of the scenario events that have occurred up to the </a:t>
            </a:r>
            <a:r>
              <a:rPr lang="en-US" dirty="0" smtClean="0"/>
              <a:t>beginning of the exercise</a:t>
            </a:r>
            <a:endParaRPr lang="en-US" dirty="0"/>
          </a:p>
          <a:p>
            <a:pPr lvl="1"/>
            <a:r>
              <a:rPr lang="en-US" dirty="0" smtClean="0"/>
              <a:t>Sets participant interest</a:t>
            </a:r>
            <a:endParaRPr lang="en-US" dirty="0"/>
          </a:p>
          <a:p>
            <a:pPr lvl="1"/>
            <a:r>
              <a:rPr lang="en-US" dirty="0"/>
              <a:t>Provides information that sets the stage for later action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48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379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Narrative Characteristics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A good narrative:</a:t>
            </a:r>
          </a:p>
          <a:p>
            <a:pPr lvl="1"/>
            <a:r>
              <a:rPr lang="en-US" dirty="0" smtClean="0"/>
              <a:t>Is located in the SitMan</a:t>
            </a:r>
          </a:p>
          <a:p>
            <a:pPr lvl="1"/>
            <a:r>
              <a:rPr lang="en-US" dirty="0" smtClean="0"/>
              <a:t>Is </a:t>
            </a:r>
            <a:r>
              <a:rPr lang="en-US" dirty="0"/>
              <a:t>usually divided up into modules that represent time</a:t>
            </a:r>
          </a:p>
          <a:p>
            <a:pPr lvl="1"/>
            <a:r>
              <a:rPr lang="en-US" dirty="0"/>
              <a:t>Is very specific</a:t>
            </a:r>
          </a:p>
          <a:p>
            <a:pPr lvl="1"/>
            <a:r>
              <a:rPr lang="en-US" dirty="0"/>
              <a:t>Is phrased in present tense</a:t>
            </a:r>
          </a:p>
          <a:p>
            <a:pPr lvl="1"/>
            <a:r>
              <a:rPr lang="en-US" dirty="0"/>
              <a:t>Is written in short sentences</a:t>
            </a:r>
          </a:p>
          <a:p>
            <a:pPr lvl="1"/>
            <a:r>
              <a:rPr lang="en-US" dirty="0"/>
              <a:t>May develop the situation chronologically (event with warning time)</a:t>
            </a:r>
          </a:p>
          <a:p>
            <a:pPr lvl="1"/>
            <a:r>
              <a:rPr lang="en-US" dirty="0"/>
              <a:t>May emphasize the emergency environment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49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85004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Airplane Crash Narrative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2590800"/>
            <a:ext cx="4038600" cy="3276600"/>
          </a:xfrm>
        </p:spPr>
        <p:txBody>
          <a:bodyPr/>
          <a:lstStyle/>
          <a:p>
            <a:pPr marL="349250" lvl="1" indent="-349250">
              <a:buFont typeface="+mj-lt"/>
              <a:buAutoNum type="arabicPeriod"/>
            </a:pPr>
            <a:r>
              <a:rPr lang="en-US" sz="1900" dirty="0" smtClean="0"/>
              <a:t>What is the event?</a:t>
            </a:r>
          </a:p>
          <a:p>
            <a:pPr marL="349250" lvl="1" indent="-349250">
              <a:buFont typeface="+mj-lt"/>
              <a:buAutoNum type="arabicPeriod"/>
            </a:pPr>
            <a:r>
              <a:rPr lang="en-US" sz="1900" dirty="0" smtClean="0"/>
              <a:t>How fast, strong, deep, or dangerous is it?</a:t>
            </a:r>
          </a:p>
          <a:p>
            <a:pPr marL="349250" lvl="1" indent="-349250">
              <a:buFont typeface="+mj-lt"/>
              <a:buAutoNum type="arabicPeriod"/>
            </a:pPr>
            <a:r>
              <a:rPr lang="en-US" sz="1900" dirty="0" smtClean="0"/>
              <a:t>How did you find out?</a:t>
            </a:r>
          </a:p>
          <a:p>
            <a:pPr marL="349250" lvl="1" indent="-349250">
              <a:buFont typeface="+mj-lt"/>
              <a:buAutoNum type="arabicPeriod"/>
            </a:pPr>
            <a:r>
              <a:rPr lang="en-US" sz="1900" dirty="0" smtClean="0"/>
              <a:t>What response has been made?</a:t>
            </a:r>
          </a:p>
          <a:p>
            <a:pPr marL="349250" lvl="1" indent="-349250">
              <a:buFont typeface="+mj-lt"/>
              <a:buAutoNum type="arabicPeriod"/>
            </a:pPr>
            <a:r>
              <a:rPr lang="en-US" sz="1900" dirty="0" smtClean="0"/>
              <a:t>What damage has been reported?</a:t>
            </a:r>
          </a:p>
          <a:p>
            <a:pPr marL="349250" lvl="1" indent="-349250">
              <a:buFont typeface="+mj-lt"/>
              <a:buAutoNum type="arabicPeriod"/>
            </a:pPr>
            <a:r>
              <a:rPr lang="en-US" sz="1900" dirty="0" smtClean="0"/>
              <a:t>What is the sequence of events?</a:t>
            </a:r>
            <a:endParaRPr lang="en-US" sz="19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495800" y="2590800"/>
            <a:ext cx="4648200" cy="3276600"/>
          </a:xfrm>
        </p:spPr>
        <p:txBody>
          <a:bodyPr/>
          <a:lstStyle/>
          <a:p>
            <a:pPr marL="457200" lvl="1" indent="-457200">
              <a:buFont typeface="+mj-lt"/>
              <a:buAutoNum type="arabicPeriod" startAt="7"/>
            </a:pPr>
            <a:r>
              <a:rPr lang="en-US" sz="1900" dirty="0" smtClean="0"/>
              <a:t>How much time has elapsed?</a:t>
            </a:r>
          </a:p>
          <a:p>
            <a:pPr marL="457200" lvl="1" indent="-457200">
              <a:buFont typeface="+mj-lt"/>
              <a:buAutoNum type="arabicPeriod" startAt="7"/>
            </a:pPr>
            <a:r>
              <a:rPr lang="en-US" sz="1900" dirty="0" smtClean="0"/>
              <a:t>Was there advance warning?</a:t>
            </a:r>
          </a:p>
          <a:p>
            <a:pPr marL="457200" lvl="1" indent="-457200">
              <a:buFont typeface="+mj-lt"/>
              <a:buAutoNum type="arabicPeriod" startAt="7"/>
            </a:pPr>
            <a:r>
              <a:rPr lang="en-US" sz="1900" dirty="0" smtClean="0"/>
              <a:t>Where does it take place?</a:t>
            </a:r>
          </a:p>
          <a:p>
            <a:pPr marL="457200" lvl="1" indent="-457200">
              <a:buFont typeface="+mj-lt"/>
              <a:buAutoNum type="arabicPeriod" startAt="7"/>
            </a:pPr>
            <a:r>
              <a:rPr lang="en-US" sz="1900" dirty="0" smtClean="0"/>
              <a:t>What are the relevant weather conditions?</a:t>
            </a:r>
          </a:p>
          <a:p>
            <a:pPr marL="457200" lvl="1" indent="-457200">
              <a:buFont typeface="+mj-lt"/>
              <a:buAutoNum type="arabicPeriod" startAt="7"/>
            </a:pPr>
            <a:r>
              <a:rPr lang="en-US" sz="1900" dirty="0" smtClean="0"/>
              <a:t>What other factors would influence emergency procedures?</a:t>
            </a:r>
          </a:p>
          <a:p>
            <a:pPr marL="457200" lvl="1" indent="-457200">
              <a:buFont typeface="+mj-lt"/>
              <a:buAutoNum type="arabicPeriod" startAt="7"/>
            </a:pPr>
            <a:r>
              <a:rPr lang="en-US" sz="1900" dirty="0" smtClean="0"/>
              <a:t>What is predicted for the future?</a:t>
            </a:r>
            <a:endParaRPr lang="en-US" sz="1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50</a:t>
            </a:fld>
            <a:endParaRPr lang="en-US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32294" y="1600200"/>
            <a:ext cx="835450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1" fontAlgn="base" hangingPunct="1">
              <a:spcBef>
                <a:spcPts val="600"/>
              </a:spcBef>
              <a:spcAft>
                <a:spcPct val="0"/>
              </a:spcAft>
              <a:buSzPct val="121000"/>
              <a:buChar char="•"/>
              <a:tabLst/>
              <a:defRPr sz="28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‒"/>
              <a:tabLst/>
              <a:defRPr sz="2400" b="0">
                <a:solidFill>
                  <a:schemeClr val="tx1"/>
                </a:solidFill>
                <a:latin typeface="+mn-lt"/>
                <a:cs typeface="+mn-cs"/>
              </a:defRPr>
            </a:lvl2pPr>
            <a:lvl3pPr marL="8572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tabLst/>
              <a:defRPr sz="2000" b="0">
                <a:solidFill>
                  <a:schemeClr val="tx1"/>
                </a:solidFill>
                <a:latin typeface="+mn-lt"/>
                <a:cs typeface="+mn-cs"/>
              </a:defRPr>
            </a:lvl3pPr>
            <a:lvl4pPr marL="114300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tabLst/>
              <a:defRPr sz="1800" b="0">
                <a:solidFill>
                  <a:schemeClr val="tx1"/>
                </a:solidFill>
                <a:latin typeface="+mn-lt"/>
                <a:cs typeface="+mn-cs"/>
              </a:defRPr>
            </a:lvl4pPr>
            <a:lvl5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/>
              <a:defRPr sz="1800" b="0">
                <a:solidFill>
                  <a:schemeClr val="tx1"/>
                </a:solidFill>
                <a:latin typeface="+mn-lt"/>
                <a:cs typeface="+mn-cs"/>
              </a:defRPr>
            </a:lvl5pPr>
            <a:lvl6pPr marL="26320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1800" b="1">
                <a:solidFill>
                  <a:srgbClr val="000066"/>
                </a:solidFill>
                <a:latin typeface="+mn-lt"/>
                <a:cs typeface="+mn-cs"/>
              </a:defRPr>
            </a:lvl6pPr>
            <a:lvl7pPr marL="30892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1800" b="1">
                <a:solidFill>
                  <a:srgbClr val="000066"/>
                </a:solidFill>
                <a:latin typeface="+mn-lt"/>
                <a:cs typeface="+mn-cs"/>
              </a:defRPr>
            </a:lvl7pPr>
            <a:lvl8pPr marL="35464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1800" b="1">
                <a:solidFill>
                  <a:srgbClr val="000066"/>
                </a:solidFill>
                <a:latin typeface="+mn-lt"/>
                <a:cs typeface="+mn-cs"/>
              </a:defRPr>
            </a:lvl8pPr>
            <a:lvl9pPr marL="400367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tabLst>
                <a:tab pos="401638" algn="l"/>
              </a:tabLst>
              <a:defRPr sz="1800" b="1">
                <a:solidFill>
                  <a:srgbClr val="000066"/>
                </a:solidFill>
                <a:latin typeface="+mn-lt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kern="0" dirty="0" smtClean="0"/>
              <a:t>Read the Airplane Crash Narrative in your PG, and then answer the following questions: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20379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SitMan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Core documentation that provides the background for a facilitated exercise</a:t>
            </a:r>
          </a:p>
          <a:p>
            <a:r>
              <a:rPr lang="en-US" dirty="0" smtClean="0"/>
              <a:t>Supports </a:t>
            </a:r>
            <a:r>
              <a:rPr lang="en-US" dirty="0"/>
              <a:t>the scenario narrative  </a:t>
            </a:r>
          </a:p>
          <a:p>
            <a:r>
              <a:rPr lang="en-US" dirty="0" smtClean="0"/>
              <a:t>Serves </a:t>
            </a:r>
            <a:r>
              <a:rPr lang="en-US" dirty="0"/>
              <a:t>as the primary reference material for ALL participants during </a:t>
            </a:r>
            <a:r>
              <a:rPr lang="en-US" dirty="0" smtClean="0"/>
              <a:t>conduct</a:t>
            </a:r>
          </a:p>
          <a:p>
            <a:r>
              <a:rPr lang="en-US" dirty="0" smtClean="0"/>
              <a:t>Expected actions do not go in the SitMan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51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4412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SitMan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Generally </a:t>
            </a:r>
            <a:r>
              <a:rPr lang="en-US" dirty="0"/>
              <a:t>include the following information:</a:t>
            </a:r>
          </a:p>
          <a:p>
            <a:pPr lvl="1"/>
            <a:r>
              <a:rPr lang="en-US" dirty="0"/>
              <a:t>Exercise scope, objectives, and core capabilities</a:t>
            </a:r>
          </a:p>
          <a:p>
            <a:pPr lvl="1"/>
            <a:r>
              <a:rPr lang="en-US" dirty="0"/>
              <a:t>Exercise assumptions and artificialities</a:t>
            </a:r>
          </a:p>
          <a:p>
            <a:pPr lvl="1"/>
            <a:r>
              <a:rPr lang="en-US" dirty="0"/>
              <a:t>Instructions for exercise participants</a:t>
            </a:r>
          </a:p>
          <a:p>
            <a:pPr lvl="1"/>
            <a:r>
              <a:rPr lang="en-US" dirty="0"/>
              <a:t>Exercise structure </a:t>
            </a:r>
            <a:r>
              <a:rPr lang="en-US" dirty="0" smtClean="0"/>
              <a:t>(e.g., the order </a:t>
            </a:r>
            <a:r>
              <a:rPr lang="en-US" dirty="0"/>
              <a:t>of the modules)</a:t>
            </a:r>
          </a:p>
          <a:p>
            <a:pPr lvl="1"/>
            <a:r>
              <a:rPr lang="en-US" dirty="0"/>
              <a:t>Exercise scenario background (including scenario location information)</a:t>
            </a:r>
          </a:p>
          <a:p>
            <a:pPr lvl="1"/>
            <a:r>
              <a:rPr lang="en-US" dirty="0"/>
              <a:t>Discussion questions and key issues</a:t>
            </a:r>
          </a:p>
          <a:p>
            <a:pPr lvl="1"/>
            <a:r>
              <a:rPr lang="en-US" dirty="0"/>
              <a:t>Schedule of e</a:t>
            </a:r>
            <a:r>
              <a:rPr lang="en-US" dirty="0" smtClean="0"/>
              <a:t>vents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52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5906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SitMan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Appendices may </a:t>
            </a:r>
            <a:r>
              <a:rPr lang="en-US" dirty="0" smtClean="0"/>
              <a:t>include: </a:t>
            </a:r>
            <a:endParaRPr lang="en-US" dirty="0"/>
          </a:p>
          <a:p>
            <a:pPr lvl="1"/>
            <a:r>
              <a:rPr lang="en-US" dirty="0"/>
              <a:t>Relevant documents </a:t>
            </a:r>
            <a:r>
              <a:rPr lang="en-US" dirty="0" smtClean="0"/>
              <a:t>(plans</a:t>
            </a:r>
            <a:r>
              <a:rPr lang="en-US" dirty="0"/>
              <a:t>, SOPs, etc.)</a:t>
            </a:r>
          </a:p>
          <a:p>
            <a:pPr lvl="1"/>
            <a:r>
              <a:rPr lang="en-US" dirty="0" smtClean="0"/>
              <a:t>Specific </a:t>
            </a:r>
            <a:r>
              <a:rPr lang="en-US" dirty="0"/>
              <a:t>threat </a:t>
            </a:r>
            <a:r>
              <a:rPr lang="en-US" dirty="0" smtClean="0"/>
              <a:t>information for jurisdictions </a:t>
            </a:r>
            <a:r>
              <a:rPr lang="en-US" dirty="0"/>
              <a:t>or </a:t>
            </a:r>
            <a:r>
              <a:rPr lang="en-US" dirty="0" smtClean="0"/>
              <a:t>organizations</a:t>
            </a:r>
            <a:endParaRPr lang="en-US" dirty="0"/>
          </a:p>
          <a:p>
            <a:pPr lvl="1"/>
            <a:r>
              <a:rPr lang="en-US" dirty="0"/>
              <a:t>Material safety data sheet or fact </a:t>
            </a:r>
            <a:r>
              <a:rPr lang="en-US" dirty="0" smtClean="0"/>
              <a:t>sheet, </a:t>
            </a:r>
            <a:r>
              <a:rPr lang="en-US" dirty="0"/>
              <a:t>where appropriate</a:t>
            </a:r>
          </a:p>
          <a:p>
            <a:pPr lvl="1"/>
            <a:r>
              <a:rPr lang="en-US" dirty="0" smtClean="0"/>
              <a:t>List </a:t>
            </a:r>
            <a:r>
              <a:rPr lang="en-US" dirty="0"/>
              <a:t>of reference terms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53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659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SitMan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section</a:t>
            </a:r>
          </a:p>
          <a:p>
            <a:pPr lvl="1"/>
            <a:r>
              <a:rPr lang="en-US" dirty="0" smtClean="0"/>
              <a:t>Provides </a:t>
            </a:r>
            <a:r>
              <a:rPr lang="en-US" dirty="0"/>
              <a:t>an overview of the </a:t>
            </a:r>
            <a:r>
              <a:rPr lang="en-US" dirty="0" smtClean="0"/>
              <a:t>exercise as </a:t>
            </a:r>
            <a:r>
              <a:rPr lang="en-US" dirty="0"/>
              <a:t>well as an exercise agenda</a:t>
            </a:r>
          </a:p>
          <a:p>
            <a:r>
              <a:rPr lang="en-US" dirty="0" smtClean="0"/>
              <a:t>Scenario Narrative section</a:t>
            </a:r>
          </a:p>
          <a:p>
            <a:pPr lvl="1"/>
            <a:r>
              <a:rPr lang="en-US" dirty="0" smtClean="0"/>
              <a:t>Divided into </a:t>
            </a:r>
            <a:r>
              <a:rPr lang="en-US" dirty="0"/>
              <a:t>distinct, chronologically sequenced modules</a:t>
            </a:r>
          </a:p>
          <a:p>
            <a:pPr lvl="1"/>
            <a:r>
              <a:rPr lang="en-US" dirty="0" smtClean="0"/>
              <a:t>Each module:</a:t>
            </a:r>
          </a:p>
          <a:p>
            <a:pPr lvl="2"/>
            <a:r>
              <a:rPr lang="en-US" dirty="0" smtClean="0"/>
              <a:t>Represents </a:t>
            </a:r>
            <a:r>
              <a:rPr lang="en-US" dirty="0"/>
              <a:t>a specific </a:t>
            </a:r>
            <a:r>
              <a:rPr lang="en-US" dirty="0" smtClean="0"/>
              <a:t>time segment </a:t>
            </a:r>
            <a:r>
              <a:rPr lang="en-US" dirty="0"/>
              <a:t>of the overall </a:t>
            </a:r>
            <a:r>
              <a:rPr lang="en-US" dirty="0" smtClean="0"/>
              <a:t>scenario</a:t>
            </a:r>
          </a:p>
          <a:p>
            <a:pPr lvl="2"/>
            <a:r>
              <a:rPr lang="en-US" dirty="0" smtClean="0"/>
              <a:t>Is followed </a:t>
            </a:r>
            <a:r>
              <a:rPr lang="en-US" dirty="0"/>
              <a:t>up with discussion </a:t>
            </a:r>
            <a:r>
              <a:rPr lang="en-US" dirty="0" smtClean="0"/>
              <a:t>questions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54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694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SitMan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4196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Share </a:t>
            </a:r>
            <a:r>
              <a:rPr lang="en-US" dirty="0"/>
              <a:t>a few examples of good discussion questions </a:t>
            </a:r>
            <a:r>
              <a:rPr lang="en-US" dirty="0" smtClean="0"/>
              <a:t>you </a:t>
            </a:r>
            <a:r>
              <a:rPr lang="en-US" dirty="0"/>
              <a:t>have used in the past, or if </a:t>
            </a:r>
            <a:r>
              <a:rPr lang="en-US" dirty="0" smtClean="0"/>
              <a:t>you </a:t>
            </a:r>
            <a:r>
              <a:rPr lang="en-US" dirty="0"/>
              <a:t>have a “go-to” set of discussion </a:t>
            </a:r>
            <a:r>
              <a:rPr lang="en-US" dirty="0" smtClean="0"/>
              <a:t>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55</a:t>
            </a:fld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299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6: Write Major and Detailed Events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Major and detailed events are </a:t>
            </a:r>
            <a:r>
              <a:rPr lang="en-US" dirty="0" smtClean="0"/>
              <a:t>occurrences that </a:t>
            </a:r>
            <a:r>
              <a:rPr lang="en-US" dirty="0"/>
              <a:t>take place </a:t>
            </a:r>
            <a:r>
              <a:rPr lang="en-US" dirty="0" smtClean="0"/>
              <a:t>after, </a:t>
            </a:r>
            <a:r>
              <a:rPr lang="en-US" dirty="0"/>
              <a:t>and as a result </a:t>
            </a:r>
            <a:r>
              <a:rPr lang="en-US" dirty="0" smtClean="0"/>
              <a:t>of, </a:t>
            </a:r>
            <a:r>
              <a:rPr lang="en-US" dirty="0"/>
              <a:t>the emergency described in the </a:t>
            </a:r>
            <a:r>
              <a:rPr lang="en-US" dirty="0" smtClean="0"/>
              <a:t>narrative</a:t>
            </a:r>
          </a:p>
          <a:p>
            <a:r>
              <a:rPr lang="en-US" dirty="0" smtClean="0"/>
              <a:t>The goal is to provide </a:t>
            </a:r>
            <a:r>
              <a:rPr lang="en-US" dirty="0"/>
              <a:t>a structure that will:</a:t>
            </a:r>
          </a:p>
          <a:p>
            <a:pPr lvl="1"/>
            <a:r>
              <a:rPr lang="en-US" dirty="0"/>
              <a:t>Link the simulated event to the actions you want people to take</a:t>
            </a:r>
          </a:p>
          <a:p>
            <a:pPr lvl="1"/>
            <a:r>
              <a:rPr lang="en-US" dirty="0"/>
              <a:t>Provide unity to the exercise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56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3844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7: List Expected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responses, </a:t>
            </a:r>
            <a:r>
              <a:rPr lang="en-US" dirty="0" smtClean="0"/>
              <a:t>actions, </a:t>
            </a:r>
            <a:r>
              <a:rPr lang="en-US" dirty="0"/>
              <a:t>or decisions that you want participants to have or carry out </a:t>
            </a:r>
            <a:r>
              <a:rPr lang="en-US" dirty="0" smtClean="0"/>
              <a:t>to </a:t>
            </a:r>
            <a:r>
              <a:rPr lang="en-US" dirty="0"/>
              <a:t>demonstrate </a:t>
            </a:r>
            <a:r>
              <a:rPr lang="en-US" dirty="0" smtClean="0"/>
              <a:t>competence</a:t>
            </a:r>
          </a:p>
          <a:p>
            <a:r>
              <a:rPr lang="en-US" dirty="0"/>
              <a:t>I</a:t>
            </a:r>
            <a:r>
              <a:rPr lang="en-US" dirty="0" smtClean="0"/>
              <a:t>t’s </a:t>
            </a:r>
            <a:r>
              <a:rPr lang="en-US" dirty="0"/>
              <a:t>necessary to identify expected actions </a:t>
            </a:r>
            <a:r>
              <a:rPr lang="en-US" dirty="0" smtClean="0"/>
              <a:t>to </a:t>
            </a:r>
            <a:r>
              <a:rPr lang="en-US" dirty="0"/>
              <a:t>develop discussion questions and guide </a:t>
            </a:r>
            <a:r>
              <a:rPr lang="en-US" dirty="0" smtClean="0"/>
              <a:t>facilitation</a:t>
            </a:r>
          </a:p>
          <a:p>
            <a:r>
              <a:rPr lang="en-US" dirty="0"/>
              <a:t>Knowing who should know what </a:t>
            </a:r>
            <a:r>
              <a:rPr lang="en-US" dirty="0" smtClean="0"/>
              <a:t>allows </a:t>
            </a:r>
            <a:r>
              <a:rPr lang="en-US" dirty="0"/>
              <a:t>you to develop </a:t>
            </a:r>
            <a:r>
              <a:rPr lang="en-US" dirty="0" smtClean="0"/>
              <a:t>discussion </a:t>
            </a:r>
            <a:r>
              <a:rPr lang="en-US" dirty="0"/>
              <a:t>questions that target those participants and responsibilities as well as provide a guide for your facilitators to follow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57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1978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8: Prepare Messages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3810000" cy="4191000"/>
          </a:xfrm>
        </p:spPr>
        <p:txBody>
          <a:bodyPr/>
          <a:lstStyle/>
          <a:p>
            <a:r>
              <a:rPr lang="en-US" dirty="0"/>
              <a:t>Messages (injects) are used to communicate detailed events to exercise </a:t>
            </a:r>
            <a:r>
              <a:rPr lang="en-US" dirty="0" smtClean="0"/>
              <a:t>participants</a:t>
            </a:r>
          </a:p>
          <a:p>
            <a:r>
              <a:rPr lang="en-US" dirty="0"/>
              <a:t>Messages serve one purpose: </a:t>
            </a:r>
            <a:r>
              <a:rPr lang="en-US" dirty="0" smtClean="0"/>
              <a:t>to </a:t>
            </a:r>
            <a:r>
              <a:rPr lang="en-US" dirty="0"/>
              <a:t>evoke a </a:t>
            </a:r>
            <a:r>
              <a:rPr lang="en-US" dirty="0" smtClean="0"/>
              <a:t>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58</a:t>
            </a:fld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39"/>
          <a:stretch/>
        </p:blipFill>
        <p:spPr>
          <a:xfrm>
            <a:off x="4782671" y="1524000"/>
            <a:ext cx="3675529" cy="36195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4536425" y="5163979"/>
            <a:ext cx="4033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FEMA/Heather </a:t>
            </a:r>
            <a:r>
              <a:rPr lang="en-US" sz="1000" dirty="0"/>
              <a:t>Beebe</a:t>
            </a:r>
          </a:p>
        </p:txBody>
      </p:sp>
    </p:spTree>
    <p:extLst>
      <p:ext uri="{BB962C8B-B14F-4D97-AF65-F5344CB8AC3E}">
        <p14:creationId xmlns:p14="http://schemas.microsoft.com/office/powerpoint/2010/main" val="26200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Feedback </a:t>
            </a:r>
            <a:r>
              <a:rPr lang="en-US" dirty="0" smtClean="0"/>
              <a:t>Forms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90"/>
              </a:spcBef>
            </a:pPr>
            <a:r>
              <a:rPr lang="en-US" dirty="0" smtClean="0"/>
              <a:t>After </a:t>
            </a:r>
            <a:r>
              <a:rPr lang="en-US" dirty="0"/>
              <a:t>the exercise is </a:t>
            </a:r>
            <a:r>
              <a:rPr lang="en-US" dirty="0" smtClean="0"/>
              <a:t>conducted, you’ll </a:t>
            </a:r>
            <a:r>
              <a:rPr lang="en-US" dirty="0"/>
              <a:t>need to </a:t>
            </a:r>
            <a:r>
              <a:rPr lang="en-US" dirty="0" smtClean="0"/>
              <a:t>capture </a:t>
            </a:r>
            <a:r>
              <a:rPr lang="en-US" dirty="0"/>
              <a:t>the participants’ feedback </a:t>
            </a:r>
            <a:r>
              <a:rPr lang="en-US" dirty="0" smtClean="0"/>
              <a:t>on the </a:t>
            </a:r>
            <a:r>
              <a:rPr lang="en-US" dirty="0"/>
              <a:t>exercise </a:t>
            </a:r>
            <a:r>
              <a:rPr lang="en-US" dirty="0" smtClean="0"/>
              <a:t>design</a:t>
            </a:r>
          </a:p>
          <a:p>
            <a:pPr>
              <a:spcBef>
                <a:spcPts val="90"/>
              </a:spcBef>
            </a:pPr>
            <a:r>
              <a:rPr lang="en-US" dirty="0" smtClean="0"/>
              <a:t>Participant feedback forms </a:t>
            </a:r>
          </a:p>
          <a:p>
            <a:pPr lvl="1">
              <a:spcBef>
                <a:spcPts val="90"/>
              </a:spcBef>
            </a:pPr>
            <a:r>
              <a:rPr lang="en-US" dirty="0" smtClean="0"/>
              <a:t>Ask </a:t>
            </a:r>
            <a:r>
              <a:rPr lang="en-US" dirty="0"/>
              <a:t>for input regarding observed strengths and areas for improvement </a:t>
            </a:r>
          </a:p>
          <a:p>
            <a:pPr lvl="1">
              <a:spcBef>
                <a:spcPts val="90"/>
              </a:spcBef>
            </a:pPr>
            <a:r>
              <a:rPr lang="en-US" dirty="0" smtClean="0"/>
              <a:t>Provide </a:t>
            </a:r>
            <a:r>
              <a:rPr lang="en-US" dirty="0"/>
              <a:t>players the opportunity to </a:t>
            </a:r>
            <a:r>
              <a:rPr lang="en-US" dirty="0" smtClean="0"/>
              <a:t>give </a:t>
            </a:r>
            <a:r>
              <a:rPr lang="en-US" dirty="0"/>
              <a:t>constructive criticism about the design, control, or logistics of the </a:t>
            </a:r>
            <a:r>
              <a:rPr lang="en-US" dirty="0" smtClean="0"/>
              <a:t>exercise</a:t>
            </a:r>
            <a:endParaRPr lang="en-US" dirty="0"/>
          </a:p>
          <a:p>
            <a:pPr>
              <a:spcBef>
                <a:spcPts val="90"/>
              </a:spcBef>
            </a:pPr>
            <a:r>
              <a:rPr lang="en-US" dirty="0"/>
              <a:t>All exercises should use participant feedback </a:t>
            </a:r>
            <a:r>
              <a:rPr lang="en-US" dirty="0" smtClean="0"/>
              <a:t>forms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59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5174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Feedback </a:t>
            </a:r>
            <a:r>
              <a:rPr lang="en-US" dirty="0" smtClean="0"/>
              <a:t>Forms </a:t>
            </a:r>
            <a:r>
              <a:rPr lang="en-US" dirty="0"/>
              <a:t>(cont’d.)</a:t>
            </a:r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a minimum, </a:t>
            </a:r>
            <a:r>
              <a:rPr lang="en-US" dirty="0" smtClean="0"/>
              <a:t>questions </a:t>
            </a:r>
            <a:r>
              <a:rPr lang="en-US" dirty="0"/>
              <a:t>on the Participant Feedback Form should </a:t>
            </a:r>
            <a:r>
              <a:rPr lang="en-US" dirty="0" smtClean="0"/>
              <a:t>solicit:</a:t>
            </a:r>
            <a:endParaRPr lang="en-US" dirty="0"/>
          </a:p>
          <a:p>
            <a:pPr lvl="1"/>
            <a:r>
              <a:rPr lang="en-US" dirty="0"/>
              <a:t>Impressions about exercise conduct and logistics</a:t>
            </a:r>
          </a:p>
          <a:p>
            <a:pPr lvl="1"/>
            <a:r>
              <a:rPr lang="en-US" dirty="0" smtClean="0"/>
              <a:t>Strengths </a:t>
            </a:r>
            <a:r>
              <a:rPr lang="en-US" dirty="0"/>
              <a:t>and areas for improvement pertaining to the implementation of participating agencies and organizations’ policies, plans, and SOPs; </a:t>
            </a:r>
            <a:endParaRPr lang="en-US" dirty="0" smtClean="0"/>
          </a:p>
          <a:p>
            <a:pPr lvl="1"/>
            <a:r>
              <a:rPr lang="en-US" dirty="0"/>
              <a:t>Improvements to future </a:t>
            </a:r>
            <a:r>
              <a:rPr lang="en-US" dirty="0" smtClean="0"/>
              <a:t>exercises</a:t>
            </a:r>
          </a:p>
          <a:p>
            <a:pPr lvl="1"/>
            <a:r>
              <a:rPr lang="en-US" dirty="0" smtClean="0"/>
              <a:t>Level of satisfaction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60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99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 Feedback </a:t>
            </a:r>
            <a:r>
              <a:rPr lang="en-US" dirty="0" smtClean="0"/>
              <a:t>Forms </a:t>
            </a:r>
            <a:r>
              <a:rPr lang="en-US" dirty="0"/>
              <a:t>(cont’d.)</a:t>
            </a:r>
            <a:endParaRPr lang="en-US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</a:t>
            </a:r>
            <a:r>
              <a:rPr lang="en-US" dirty="0"/>
              <a:t>important to </a:t>
            </a:r>
            <a:r>
              <a:rPr lang="en-US" dirty="0" smtClean="0"/>
              <a:t>customize </a:t>
            </a:r>
            <a:r>
              <a:rPr lang="en-US" dirty="0"/>
              <a:t>the Participant Feedback Form to capture the exact information you need </a:t>
            </a:r>
            <a:r>
              <a:rPr lang="en-US" dirty="0" smtClean="0"/>
              <a:t>for your specific exercise</a:t>
            </a:r>
            <a:endParaRPr lang="en-US" dirty="0"/>
          </a:p>
          <a:p>
            <a:r>
              <a:rPr lang="en-US" dirty="0"/>
              <a:t>There are any number of ways you can customize a participant feedback </a:t>
            </a:r>
            <a:r>
              <a:rPr lang="en-US" dirty="0" smtClean="0"/>
              <a:t>form  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61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941460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Meetings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Concepts </a:t>
            </a:r>
            <a:r>
              <a:rPr lang="en-US" dirty="0"/>
              <a:t>&amp; Objectives (C&amp;O) Meeting*</a:t>
            </a:r>
          </a:p>
          <a:p>
            <a:r>
              <a:rPr lang="en-US" dirty="0" smtClean="0"/>
              <a:t>Initial </a:t>
            </a:r>
            <a:r>
              <a:rPr lang="en-US" dirty="0"/>
              <a:t>Planning Meeting (IPM</a:t>
            </a:r>
            <a:r>
              <a:rPr lang="en-US" dirty="0" smtClean="0"/>
              <a:t>)**</a:t>
            </a:r>
            <a:endParaRPr lang="en-US" dirty="0"/>
          </a:p>
          <a:p>
            <a:r>
              <a:rPr lang="en-US" dirty="0" smtClean="0"/>
              <a:t>Mid-Term </a:t>
            </a:r>
            <a:r>
              <a:rPr lang="en-US" dirty="0"/>
              <a:t>Planning Meeting (MPM</a:t>
            </a:r>
            <a:r>
              <a:rPr lang="en-US" dirty="0" smtClean="0"/>
              <a:t>)*</a:t>
            </a:r>
            <a:endParaRPr lang="en-US" dirty="0"/>
          </a:p>
          <a:p>
            <a:r>
              <a:rPr lang="en-US" dirty="0" smtClean="0"/>
              <a:t>Master </a:t>
            </a:r>
            <a:r>
              <a:rPr lang="en-US" dirty="0"/>
              <a:t>Scenario Events List (</a:t>
            </a:r>
            <a:r>
              <a:rPr lang="en-US" dirty="0" smtClean="0"/>
              <a:t>MSEL) Meeting*</a:t>
            </a:r>
            <a:endParaRPr lang="en-US" dirty="0"/>
          </a:p>
          <a:p>
            <a:r>
              <a:rPr lang="en-US" dirty="0" smtClean="0"/>
              <a:t>Final </a:t>
            </a:r>
            <a:r>
              <a:rPr lang="en-US" dirty="0"/>
              <a:t>Planning Meeting (FPM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600" dirty="0" smtClean="0"/>
              <a:t>* Not necessary or typically not conducted for TTXs or operations-based exercises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600" dirty="0"/>
              <a:t>** C&amp;O </a:t>
            </a:r>
            <a:r>
              <a:rPr lang="en-US" sz="1600" dirty="0" smtClean="0"/>
              <a:t>Meeting </a:t>
            </a:r>
            <a:r>
              <a:rPr lang="en-US" sz="1600" dirty="0"/>
              <a:t>topics are covered at the IPM when a C&amp;O Meeting is not conducted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62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7523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Meetings </a:t>
            </a:r>
            <a:r>
              <a:rPr lang="en-US" dirty="0" smtClean="0"/>
              <a:t>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7244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Share </a:t>
            </a:r>
            <a:r>
              <a:rPr lang="en-US" dirty="0"/>
              <a:t>how </a:t>
            </a:r>
            <a:r>
              <a:rPr lang="en-US" dirty="0" smtClean="0"/>
              <a:t>you conduct your </a:t>
            </a:r>
            <a:r>
              <a:rPr lang="en-US" dirty="0"/>
              <a:t>planning </a:t>
            </a:r>
            <a:r>
              <a:rPr lang="en-US" dirty="0" smtClean="0"/>
              <a:t>meetings.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topics do you discuss? </a:t>
            </a:r>
            <a:endParaRPr lang="en-US" dirty="0" smtClean="0"/>
          </a:p>
          <a:p>
            <a:pPr lvl="1"/>
            <a:r>
              <a:rPr lang="en-US" dirty="0" smtClean="0"/>
              <a:t>What </a:t>
            </a:r>
            <a:r>
              <a:rPr lang="en-US" dirty="0"/>
              <a:t>are your outcomes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63</a:t>
            </a:fld>
            <a:endParaRPr lang="en-US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8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TTX Demonstration Video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64</a:t>
            </a:fld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968" y="1676400"/>
            <a:ext cx="4804063" cy="366552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934982" y="5331716"/>
            <a:ext cx="40335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FEMA/Eilis </a:t>
            </a:r>
            <a:r>
              <a:rPr lang="en-US" sz="1000" dirty="0" smtClean="0"/>
              <a:t>Maynard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739659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this unit you learned: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About the four types of discussion-based exercises</a:t>
            </a:r>
          </a:p>
          <a:p>
            <a:pPr lvl="1"/>
            <a:r>
              <a:rPr lang="en-US" dirty="0" smtClean="0"/>
              <a:t>The eight exercise design steps</a:t>
            </a:r>
          </a:p>
          <a:p>
            <a:pPr lvl="1"/>
            <a:r>
              <a:rPr lang="en-US" dirty="0" smtClean="0"/>
              <a:t>The application of the eight exercise design steps to a discussion-based exercise 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65</a:t>
            </a:fld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66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8372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67</a:t>
            </a:fld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</a:t>
            </a:r>
            <a:br>
              <a:rPr lang="en-US" dirty="0"/>
            </a:br>
            <a:r>
              <a:rPr lang="en-US" dirty="0" smtClean="0"/>
              <a:t>Seminar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13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 #2: </a:t>
            </a:r>
            <a:br>
              <a:rPr lang="en-US" dirty="0" smtClean="0"/>
            </a:br>
            <a:r>
              <a:rPr lang="en-US" dirty="0" smtClean="0"/>
              <a:t>Seminar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Purpose:</a:t>
            </a:r>
          </a:p>
          <a:p>
            <a:pPr lvl="1"/>
            <a:r>
              <a:rPr lang="en-US" dirty="0" smtClean="0"/>
              <a:t>Design</a:t>
            </a:r>
            <a:r>
              <a:rPr lang="en-US" dirty="0"/>
              <a:t>, develop, and conduct a seminar </a:t>
            </a:r>
            <a:r>
              <a:rPr lang="en-US" dirty="0" smtClean="0"/>
              <a:t>about the </a:t>
            </a:r>
            <a:br>
              <a:rPr lang="en-US" dirty="0" smtClean="0"/>
            </a:br>
            <a:r>
              <a:rPr lang="en-US" dirty="0" smtClean="0"/>
              <a:t>Multi-year </a:t>
            </a:r>
            <a:r>
              <a:rPr lang="en-US" dirty="0"/>
              <a:t>TEPs </a:t>
            </a:r>
            <a:r>
              <a:rPr lang="en-US" dirty="0" smtClean="0"/>
              <a:t>you developed </a:t>
            </a:r>
            <a:r>
              <a:rPr lang="en-US" dirty="0"/>
              <a:t>in Proficiency Demonstration #1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Total time: 2 hours 40 minutes</a:t>
            </a:r>
          </a:p>
          <a:p>
            <a:pPr lvl="1"/>
            <a:r>
              <a:rPr lang="en-US" dirty="0"/>
              <a:t>1 </a:t>
            </a:r>
            <a:r>
              <a:rPr lang="en-US" dirty="0" smtClean="0"/>
              <a:t>hour </a:t>
            </a:r>
            <a:r>
              <a:rPr lang="en-US" dirty="0"/>
              <a:t>to prepare the seminar</a:t>
            </a:r>
          </a:p>
          <a:p>
            <a:pPr lvl="1"/>
            <a:r>
              <a:rPr lang="en-US" dirty="0"/>
              <a:t>1 hour 10 minutes (two 35-minute rounds, including questions) for the presentations</a:t>
            </a:r>
          </a:p>
          <a:p>
            <a:pPr lvl="1"/>
            <a:r>
              <a:rPr lang="en-US" dirty="0" smtClean="0"/>
              <a:t>20 minutes </a:t>
            </a:r>
            <a:r>
              <a:rPr lang="en-US" dirty="0"/>
              <a:t>for </a:t>
            </a:r>
            <a:r>
              <a:rPr lang="en-US" dirty="0" smtClean="0"/>
              <a:t>peer/instructor feedback</a:t>
            </a:r>
          </a:p>
          <a:p>
            <a:pPr lvl="1"/>
            <a:r>
              <a:rPr lang="en-US" dirty="0" smtClean="0"/>
              <a:t>10 minutes for internal group feedback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68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2840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Proficiency Demonstration #2: </a:t>
            </a:r>
            <a:br>
              <a:rPr lang="en-US" dirty="0" smtClean="0"/>
            </a:br>
            <a:r>
              <a:rPr lang="en-US" dirty="0" smtClean="0"/>
              <a:t>Seminar (cont’d.)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3820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Deliverables: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30-minute seminar on your group’s </a:t>
            </a:r>
            <a:r>
              <a:rPr lang="en-US" dirty="0"/>
              <a:t>Multi-year TEP</a:t>
            </a:r>
            <a:r>
              <a:rPr lang="en-US" dirty="0" smtClean="0"/>
              <a:t> (PowerPoint)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/>
              <a:t>Participant feedback forms (HSEEP template)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69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584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Seminar (cont’d.)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153400" cy="4191000"/>
          </a:xfrm>
        </p:spPr>
        <p:txBody>
          <a:bodyPr/>
          <a:lstStyle/>
          <a:p>
            <a:pPr marL="57150" indent="0">
              <a:buNone/>
            </a:pPr>
            <a:r>
              <a:rPr lang="en-US" dirty="0" smtClean="0"/>
              <a:t>Scenario:</a:t>
            </a:r>
          </a:p>
          <a:p>
            <a:pPr lvl="1"/>
            <a:r>
              <a:rPr lang="en-US" dirty="0"/>
              <a:t>The </a:t>
            </a:r>
            <a:r>
              <a:rPr lang="en-US" dirty="0" smtClean="0"/>
              <a:t>Liberty </a:t>
            </a:r>
            <a:r>
              <a:rPr lang="en-US" dirty="0"/>
              <a:t>County </a:t>
            </a:r>
            <a:r>
              <a:rPr lang="en-US" dirty="0" smtClean="0"/>
              <a:t>Emergency Management Policy Group </a:t>
            </a:r>
            <a:r>
              <a:rPr lang="en-US" dirty="0"/>
              <a:t>has requested a seminar on the </a:t>
            </a:r>
            <a:r>
              <a:rPr lang="en-US" dirty="0" smtClean="0"/>
              <a:t>newly developed </a:t>
            </a:r>
            <a:r>
              <a:rPr lang="en-US" dirty="0"/>
              <a:t>Liberty County/State of Columbia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Multi-year TEP</a:t>
            </a:r>
          </a:p>
          <a:p>
            <a:pPr lvl="1"/>
            <a:r>
              <a:rPr lang="en-US" dirty="0" smtClean="0"/>
              <a:t>Base your seminar on the Multi-year </a:t>
            </a:r>
            <a:r>
              <a:rPr lang="en-US" dirty="0"/>
              <a:t>TEPs </a:t>
            </a:r>
            <a:r>
              <a:rPr lang="en-US" dirty="0" smtClean="0"/>
              <a:t>you developed </a:t>
            </a:r>
            <a:r>
              <a:rPr lang="en-US" dirty="0"/>
              <a:t>in Proficiency Demonstration #1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70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1451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Seminar (cont’d.)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457200" y="1524000"/>
            <a:ext cx="8458200" cy="4191000"/>
          </a:xfrm>
        </p:spPr>
        <p:txBody>
          <a:bodyPr/>
          <a:lstStyle/>
          <a:p>
            <a:pPr marL="57150" indent="0">
              <a:buNone/>
            </a:pPr>
            <a:r>
              <a:rPr lang="en-US" dirty="0" smtClean="0"/>
              <a:t>Scenario (cont’d):</a:t>
            </a:r>
          </a:p>
          <a:p>
            <a:pPr lvl="1"/>
            <a:r>
              <a:rPr lang="en-US" sz="2300" dirty="0" smtClean="0"/>
              <a:t>You will </a:t>
            </a:r>
            <a:r>
              <a:rPr lang="en-US" sz="2300" dirty="0"/>
              <a:t>present </a:t>
            </a:r>
            <a:r>
              <a:rPr lang="en-US" sz="2300" dirty="0" smtClean="0"/>
              <a:t>your 30-minute </a:t>
            </a:r>
            <a:r>
              <a:rPr lang="en-US" sz="2300" dirty="0"/>
              <a:t>seminar to another group who will be acting as </a:t>
            </a:r>
            <a:r>
              <a:rPr lang="en-US" sz="2300" dirty="0" smtClean="0"/>
              <a:t>the Liberty </a:t>
            </a:r>
            <a:r>
              <a:rPr lang="en-US" sz="2300" dirty="0"/>
              <a:t>County </a:t>
            </a:r>
            <a:r>
              <a:rPr lang="en-US" sz="2300" dirty="0" smtClean="0"/>
              <a:t>Policy Group:  </a:t>
            </a:r>
            <a:endParaRPr lang="en-US" sz="2300" dirty="0"/>
          </a:p>
          <a:p>
            <a:pPr lvl="2"/>
            <a:r>
              <a:rPr lang="en-US" dirty="0"/>
              <a:t>Group 1 </a:t>
            </a:r>
            <a:r>
              <a:rPr lang="en-US" dirty="0" smtClean="0"/>
              <a:t>presents to </a:t>
            </a:r>
            <a:r>
              <a:rPr lang="en-US" dirty="0"/>
              <a:t>Group 3</a:t>
            </a:r>
          </a:p>
          <a:p>
            <a:pPr lvl="2"/>
            <a:r>
              <a:rPr lang="en-US" dirty="0"/>
              <a:t>Group 2 </a:t>
            </a:r>
            <a:r>
              <a:rPr lang="en-US" dirty="0" smtClean="0"/>
              <a:t>presents to </a:t>
            </a:r>
            <a:r>
              <a:rPr lang="en-US" dirty="0"/>
              <a:t>Group 4</a:t>
            </a:r>
          </a:p>
          <a:p>
            <a:pPr lvl="2"/>
            <a:r>
              <a:rPr lang="en-US" dirty="0"/>
              <a:t>Group 3 </a:t>
            </a:r>
            <a:r>
              <a:rPr lang="en-US" dirty="0" smtClean="0"/>
              <a:t>presents to </a:t>
            </a:r>
            <a:r>
              <a:rPr lang="en-US" dirty="0"/>
              <a:t>Group 1</a:t>
            </a:r>
          </a:p>
          <a:p>
            <a:pPr lvl="2"/>
            <a:r>
              <a:rPr lang="en-US" dirty="0"/>
              <a:t>Group 4 </a:t>
            </a:r>
            <a:r>
              <a:rPr lang="en-US" dirty="0" smtClean="0"/>
              <a:t>presents to </a:t>
            </a:r>
            <a:r>
              <a:rPr lang="en-US" dirty="0"/>
              <a:t>Group </a:t>
            </a:r>
            <a:r>
              <a:rPr lang="en-US" dirty="0" smtClean="0"/>
              <a:t>2</a:t>
            </a:r>
          </a:p>
          <a:p>
            <a:pPr lvl="1"/>
            <a:r>
              <a:rPr lang="en-US" sz="2300" dirty="0"/>
              <a:t>The goal is to sell your </a:t>
            </a:r>
            <a:r>
              <a:rPr lang="en-US" sz="2300" dirty="0" smtClean="0"/>
              <a:t>Multi-year TEP to the </a:t>
            </a:r>
            <a:r>
              <a:rPr lang="en-US" sz="2300" dirty="0"/>
              <a:t>Policy </a:t>
            </a:r>
            <a:r>
              <a:rPr lang="en-US" sz="2300" dirty="0" smtClean="0"/>
              <a:t>Group and </a:t>
            </a:r>
            <a:r>
              <a:rPr lang="en-US" sz="2300" dirty="0"/>
              <a:t>get </a:t>
            </a:r>
            <a:r>
              <a:rPr lang="en-US" sz="2300" dirty="0" smtClean="0"/>
              <a:t>the group’s approval for the necessary </a:t>
            </a:r>
            <a:r>
              <a:rPr lang="en-US" sz="2300" dirty="0"/>
              <a:t>funding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71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4462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</a:t>
            </a:r>
            <a:br>
              <a:rPr lang="en-US" dirty="0"/>
            </a:br>
            <a:r>
              <a:rPr lang="en-US" dirty="0"/>
              <a:t>Tabletop Exercise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 (cont’d.):</a:t>
            </a:r>
          </a:p>
          <a:p>
            <a:pPr lvl="1"/>
            <a:r>
              <a:rPr lang="en-US" dirty="0" smtClean="0"/>
              <a:t>Determine </a:t>
            </a:r>
            <a:r>
              <a:rPr lang="en-US" dirty="0"/>
              <a:t>which </a:t>
            </a:r>
            <a:r>
              <a:rPr lang="en-US" dirty="0" smtClean="0"/>
              <a:t>members </a:t>
            </a:r>
            <a:r>
              <a:rPr lang="en-US" dirty="0"/>
              <a:t>of the </a:t>
            </a:r>
            <a:r>
              <a:rPr lang="en-US" dirty="0" smtClean="0"/>
              <a:t>Liberty </a:t>
            </a:r>
            <a:r>
              <a:rPr lang="en-US" dirty="0"/>
              <a:t>County Policy Group will be audience members for </a:t>
            </a:r>
            <a:r>
              <a:rPr lang="en-US" dirty="0" smtClean="0"/>
              <a:t>your </a:t>
            </a:r>
            <a:r>
              <a:rPr lang="en-US" dirty="0"/>
              <a:t>seminar</a:t>
            </a:r>
            <a:endParaRPr lang="en-US" dirty="0" smtClean="0"/>
          </a:p>
          <a:p>
            <a:pPr lvl="2"/>
            <a:r>
              <a:rPr lang="en-US" dirty="0"/>
              <a:t>A list of Policy Group members is provided in the ESSD</a:t>
            </a:r>
          </a:p>
          <a:p>
            <a:pPr lvl="2"/>
            <a:r>
              <a:rPr lang="en-US" dirty="0" smtClean="0"/>
              <a:t>Get </a:t>
            </a:r>
            <a:r>
              <a:rPr lang="en-US" dirty="0"/>
              <a:t>name tents from instructor</a:t>
            </a:r>
          </a:p>
          <a:p>
            <a:pPr lvl="1"/>
            <a:r>
              <a:rPr lang="en-US" dirty="0" smtClean="0"/>
              <a:t>Each </a:t>
            </a:r>
            <a:r>
              <a:rPr lang="en-US" dirty="0"/>
              <a:t>member of the group that will be acting as </a:t>
            </a:r>
            <a:r>
              <a:rPr lang="en-US" dirty="0" smtClean="0"/>
              <a:t>the seminar audience </a:t>
            </a:r>
            <a:r>
              <a:rPr lang="en-US" dirty="0"/>
              <a:t>must be assigned a Policy Group </a:t>
            </a:r>
            <a:r>
              <a:rPr lang="en-US" dirty="0" smtClean="0"/>
              <a:t>role</a:t>
            </a:r>
          </a:p>
          <a:p>
            <a:pPr lvl="2"/>
            <a:r>
              <a:rPr lang="en-US" dirty="0"/>
              <a:t>Refer to the Policy Group Job Descriptions in your Participant </a:t>
            </a:r>
            <a:r>
              <a:rPr lang="en-US" dirty="0" smtClean="0"/>
              <a:t>Guide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72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3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#2: </a:t>
            </a:r>
            <a:br>
              <a:rPr lang="en-US" dirty="0"/>
            </a:br>
            <a:r>
              <a:rPr lang="en-US" dirty="0"/>
              <a:t>Seminar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Group roles:</a:t>
            </a:r>
          </a:p>
          <a:p>
            <a:r>
              <a:rPr lang="en-US" dirty="0" smtClean="0"/>
              <a:t>Each group must select the following roles:</a:t>
            </a:r>
            <a:endParaRPr lang="en-US" dirty="0"/>
          </a:p>
          <a:p>
            <a:pPr lvl="1"/>
            <a:r>
              <a:rPr lang="en-US" dirty="0"/>
              <a:t>Group </a:t>
            </a:r>
            <a:r>
              <a:rPr lang="en-US" dirty="0" smtClean="0"/>
              <a:t>Leader </a:t>
            </a:r>
            <a:r>
              <a:rPr lang="en-US" dirty="0"/>
              <a:t>(at least one)</a:t>
            </a:r>
          </a:p>
          <a:p>
            <a:pPr lvl="1"/>
            <a:r>
              <a:rPr lang="en-US" dirty="0"/>
              <a:t>Scribe (at least one)</a:t>
            </a:r>
          </a:p>
          <a:p>
            <a:pPr lvl="1"/>
            <a:r>
              <a:rPr lang="en-US" dirty="0"/>
              <a:t>Presenter/Facilitator </a:t>
            </a:r>
            <a:r>
              <a:rPr lang="en-US" dirty="0" smtClean="0"/>
              <a:t>(no more than two</a:t>
            </a:r>
            <a:r>
              <a:rPr lang="en-US" dirty="0"/>
              <a:t>)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Visual 4.</a:t>
            </a:r>
            <a:fld id="{AABC80B5-9D81-458C-976F-659B9695CDDC}" type="slidenum">
              <a:rPr lang="en-US" smtClean="0"/>
              <a:pPr/>
              <a:t>73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2358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>
    <Unit_x0020_Number xmlns="57cfa848-76d7-4fa5-825b-d37a1166a4af">1</Unit_x0020_Number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D4A14D06AFE54790B16CFC8BDB1621" ma:contentTypeVersion="1" ma:contentTypeDescription="Create a new document." ma:contentTypeScope="" ma:versionID="3bf36b3a4c30f10f2eab5cd1744d8cf0">
  <xsd:schema xmlns:xsd="http://www.w3.org/2001/XMLSchema" xmlns:p="http://schemas.microsoft.com/office/2006/metadata/properties" xmlns:ns2="57cfa848-76d7-4fa5-825b-d37a1166a4af" targetNamespace="http://schemas.microsoft.com/office/2006/metadata/properties" ma:root="true" ma:fieldsID="3e631809a7ba0d72361dc97029eafe2e" ns2:_="">
    <xsd:import namespace="57cfa848-76d7-4fa5-825b-d37a1166a4af"/>
    <xsd:element name="properties">
      <xsd:complexType>
        <xsd:sequence>
          <xsd:element name="documentManagement">
            <xsd:complexType>
              <xsd:all>
                <xsd:element ref="ns2:Unit_x0020_Number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57cfa848-76d7-4fa5-825b-d37a1166a4af" elementFormDefault="qualified">
    <xsd:import namespace="http://schemas.microsoft.com/office/2006/documentManagement/types"/>
    <xsd:element name="Unit_x0020_Number" ma:index="8" nillable="true" ma:displayName="Unit Number" ma:decimals="0" ma:internalName="Unit_x0020_Number">
      <xsd:simpleType>
        <xsd:restriction base="dms:Number">
          <xsd:minInclusive value="0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Document Note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12E58511-CDAB-4366-BB3E-046CEEDBD4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CA6080-A6E3-46B8-A5A6-3B87354F488C}">
  <ds:schemaRefs>
    <ds:schemaRef ds:uri="http://purl.org/dc/dcmitype/"/>
    <ds:schemaRef ds:uri="http://purl.org/dc/elements/1.1/"/>
    <ds:schemaRef ds:uri="http://purl.org/dc/terms/"/>
    <ds:schemaRef ds:uri="57cfa848-76d7-4fa5-825b-d37a1166a4af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32851B5-71FC-4DC3-91D6-9418EEAA97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cfa848-76d7-4fa5-825b-d37a1166a4af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14801</TotalTime>
  <Words>2817</Words>
  <Application>Microsoft Office PowerPoint</Application>
  <PresentationFormat>On-screen Show (4:3)</PresentationFormat>
  <Paragraphs>528</Paragraphs>
  <Slides>73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81" baseType="lpstr">
      <vt:lpstr>Arial</vt:lpstr>
      <vt:lpstr>Calibri</vt:lpstr>
      <vt:lpstr>Courier New</vt:lpstr>
      <vt:lpstr>Monotype Sorts</vt:lpstr>
      <vt:lpstr>Tahoma</vt:lpstr>
      <vt:lpstr>Times New Roman</vt:lpstr>
      <vt:lpstr>Wingdings</vt:lpstr>
      <vt:lpstr>1_Default Design</vt:lpstr>
      <vt:lpstr>E132: DISCUSSION-BASED EXERCISE DESIGN  AND EVALUATION COURSE</vt:lpstr>
      <vt:lpstr>Unit Objectives</vt:lpstr>
      <vt:lpstr>Types of Discussion-Based Exercises</vt:lpstr>
      <vt:lpstr>Progressive Approach</vt:lpstr>
      <vt:lpstr>Eight Exercise Design Steps</vt:lpstr>
      <vt:lpstr>Eight Exercise Design Steps</vt:lpstr>
      <vt:lpstr>Step 1: Assess Needs</vt:lpstr>
      <vt:lpstr>Begin With Your Plan</vt:lpstr>
      <vt:lpstr>Lessons Learned</vt:lpstr>
      <vt:lpstr>Needs Assessment Results</vt:lpstr>
      <vt:lpstr>Needs Assessment Results (cont’d.)</vt:lpstr>
      <vt:lpstr>Step 2: Define the Scope</vt:lpstr>
      <vt:lpstr>Six Key Elements</vt:lpstr>
      <vt:lpstr>Six Key Elements (cont’d.)</vt:lpstr>
      <vt:lpstr>Six Key Elements (cont’d.)</vt:lpstr>
      <vt:lpstr>Six Key Elements (cont’d.)</vt:lpstr>
      <vt:lpstr>Six Key Elements (cont’d.)</vt:lpstr>
      <vt:lpstr>Six Key Elements (cont’d.)</vt:lpstr>
      <vt:lpstr>Six Key Elements (cont’d.)</vt:lpstr>
      <vt:lpstr>Step 3: Write a Statement of Purpose</vt:lpstr>
      <vt:lpstr>Developing the Purpose Statement</vt:lpstr>
      <vt:lpstr>Step 4: Define Objectives</vt:lpstr>
      <vt:lpstr> Why Define Objectives?</vt:lpstr>
      <vt:lpstr>How are Objectives Determined?</vt:lpstr>
      <vt:lpstr>How Many Objectives?</vt:lpstr>
      <vt:lpstr>What Makes a “Good” Objective?</vt:lpstr>
      <vt:lpstr>Example of a “Good” Objective</vt:lpstr>
      <vt:lpstr>Example of a “Good” Objective (cont’d.)</vt:lpstr>
      <vt:lpstr>SMART Objectives</vt:lpstr>
      <vt:lpstr>Writing SMART Objectives</vt:lpstr>
      <vt:lpstr>Writing SMART Objectives (cont’d.)</vt:lpstr>
      <vt:lpstr>Writing SMART Objectives (cont’d.)</vt:lpstr>
      <vt:lpstr>Writing SMART Objectives (cont’d.)</vt:lpstr>
      <vt:lpstr>Word Choice</vt:lpstr>
      <vt:lpstr>Word Choice (cont’d.)</vt:lpstr>
      <vt:lpstr>Is This a Useful Objective?</vt:lpstr>
      <vt:lpstr>Activity #2:  Good or Poor Objectives?</vt:lpstr>
      <vt:lpstr>Activity #2:  Good or Poor Objectives? (cont’d.)</vt:lpstr>
      <vt:lpstr>Activity #3:  TTX Objectives</vt:lpstr>
      <vt:lpstr>Activity #3: TTX Objectives (cont’d.)</vt:lpstr>
      <vt:lpstr>Activity #3: TTX Objectives</vt:lpstr>
      <vt:lpstr>Activity #3: TTX Objectives (cont’d.)</vt:lpstr>
      <vt:lpstr>Activity #3: TTX Objectives (cont’d.)</vt:lpstr>
      <vt:lpstr>Activity #3: TTX Objectives (cont’d.)</vt:lpstr>
      <vt:lpstr>Activity #3: TTX Objectives (cont’d.)</vt:lpstr>
      <vt:lpstr>Activity #3: TTX Objectives (cont’d.)</vt:lpstr>
      <vt:lpstr>Activity #3: TTX Objectives (cont’d.)</vt:lpstr>
      <vt:lpstr>Step 5: Compose a Narrative</vt:lpstr>
      <vt:lpstr>Narrative Characteristics</vt:lpstr>
      <vt:lpstr>Example: Airplane Crash Narrative</vt:lpstr>
      <vt:lpstr>SitMan</vt:lpstr>
      <vt:lpstr>SitMan (cont’d.)</vt:lpstr>
      <vt:lpstr>SitMan (cont’d.)</vt:lpstr>
      <vt:lpstr>SitMan (cont’d.)</vt:lpstr>
      <vt:lpstr>SitMan (cont’d.)</vt:lpstr>
      <vt:lpstr>Step 6: Write Major and Detailed Events</vt:lpstr>
      <vt:lpstr>Step 7: List Expected Actions</vt:lpstr>
      <vt:lpstr>Step 8: Prepare Messages</vt:lpstr>
      <vt:lpstr>Participant Feedback Forms</vt:lpstr>
      <vt:lpstr>Participant Feedback Forms (cont’d.)</vt:lpstr>
      <vt:lpstr>Participant Feedback Forms (cont’d.)</vt:lpstr>
      <vt:lpstr>Planning Meetings</vt:lpstr>
      <vt:lpstr>Planning Meetings (cont’d.)</vt:lpstr>
      <vt:lpstr>TTX Demonstration Video</vt:lpstr>
      <vt:lpstr>Unit Summary</vt:lpstr>
      <vt:lpstr>Questions?</vt:lpstr>
      <vt:lpstr>Proficiency Demonstration #2: Seminar</vt:lpstr>
      <vt:lpstr>Proficiency Demonstration #2:  Seminar</vt:lpstr>
      <vt:lpstr>Proficiency Demonstration #2:  Seminar (cont’d.)</vt:lpstr>
      <vt:lpstr>Proficiency Demonstration #2:  Seminar (cont’d.)</vt:lpstr>
      <vt:lpstr>Proficiency Demonstration #2:  Seminar (cont’d.)</vt:lpstr>
      <vt:lpstr>Proficiency Demonstration #3: Tabletop Exercise (cont’d.)</vt:lpstr>
      <vt:lpstr>Proficiency Demonstration #2:  Seminar (cont’d.)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Exercise Practitioner Program (MEPP)-132</dc:title>
  <dc:creator>Tamara Alexander</dc:creator>
  <cp:lastModifiedBy>mvanaken</cp:lastModifiedBy>
  <cp:revision>537</cp:revision>
  <dcterms:created xsi:type="dcterms:W3CDTF">2009-01-22T14:40:21Z</dcterms:created>
  <dcterms:modified xsi:type="dcterms:W3CDTF">2016-07-29T18:23:14Z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0x0101009AD4A14D06AFE54790B16CFC8BDB1621</vt:lpwstr>
  </property>
</Properties>
</file>