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66" r:id="rId4"/>
  </p:sldMasterIdLst>
  <p:notesMasterIdLst>
    <p:notesMasterId r:id="rId55"/>
  </p:notesMasterIdLst>
  <p:handoutMasterIdLst>
    <p:handoutMasterId r:id="rId56"/>
  </p:handoutMasterIdLst>
  <p:sldIdLst>
    <p:sldId id="415" r:id="rId5"/>
    <p:sldId id="426" r:id="rId6"/>
    <p:sldId id="488" r:id="rId7"/>
    <p:sldId id="496" r:id="rId8"/>
    <p:sldId id="497" r:id="rId9"/>
    <p:sldId id="498" r:id="rId10"/>
    <p:sldId id="422" r:id="rId11"/>
    <p:sldId id="416" r:id="rId12"/>
    <p:sldId id="423" r:id="rId13"/>
    <p:sldId id="489" r:id="rId14"/>
    <p:sldId id="493" r:id="rId15"/>
    <p:sldId id="506" r:id="rId16"/>
    <p:sldId id="460" r:id="rId17"/>
    <p:sldId id="461" r:id="rId18"/>
    <p:sldId id="463" r:id="rId19"/>
    <p:sldId id="464" r:id="rId20"/>
    <p:sldId id="465" r:id="rId21"/>
    <p:sldId id="466" r:id="rId22"/>
    <p:sldId id="467" r:id="rId23"/>
    <p:sldId id="468" r:id="rId24"/>
    <p:sldId id="469" r:id="rId25"/>
    <p:sldId id="470" r:id="rId26"/>
    <p:sldId id="471" r:id="rId27"/>
    <p:sldId id="472" r:id="rId28"/>
    <p:sldId id="473" r:id="rId29"/>
    <p:sldId id="494" r:id="rId30"/>
    <p:sldId id="474" r:id="rId31"/>
    <p:sldId id="475" r:id="rId32"/>
    <p:sldId id="503" r:id="rId33"/>
    <p:sldId id="490" r:id="rId34"/>
    <p:sldId id="476" r:id="rId35"/>
    <p:sldId id="477" r:id="rId36"/>
    <p:sldId id="478" r:id="rId37"/>
    <p:sldId id="479" r:id="rId38"/>
    <p:sldId id="480" r:id="rId39"/>
    <p:sldId id="373" r:id="rId40"/>
    <p:sldId id="495" r:id="rId41"/>
    <p:sldId id="481" r:id="rId42"/>
    <p:sldId id="482" r:id="rId43"/>
    <p:sldId id="484" r:id="rId44"/>
    <p:sldId id="487" r:id="rId45"/>
    <p:sldId id="392" r:id="rId46"/>
    <p:sldId id="457" r:id="rId47"/>
    <p:sldId id="443" r:id="rId48"/>
    <p:sldId id="504" r:id="rId49"/>
    <p:sldId id="492" r:id="rId50"/>
    <p:sldId id="444" r:id="rId51"/>
    <p:sldId id="505" r:id="rId52"/>
    <p:sldId id="445" r:id="rId53"/>
    <p:sldId id="446" r:id="rId54"/>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408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eg Prince" initials="GP"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3C66"/>
    <a:srgbClr val="CF2B2A"/>
    <a:srgbClr val="F75231"/>
    <a:srgbClr val="000066"/>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33" autoAdjust="0"/>
    <p:restoredTop sz="76111" autoAdjust="0"/>
  </p:normalViewPr>
  <p:slideViewPr>
    <p:cSldViewPr showGuides="1">
      <p:cViewPr varScale="1">
        <p:scale>
          <a:sx n="71" d="100"/>
          <a:sy n="71" d="100"/>
        </p:scale>
        <p:origin x="1380" y="66"/>
      </p:cViewPr>
      <p:guideLst>
        <p:guide orient="horz" pos="408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76" d="100"/>
          <a:sy n="76" d="100"/>
        </p:scale>
        <p:origin x="1998" y="11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commentAuthors" Target="commen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cs typeface="+mn-cs"/>
              </a:defRPr>
            </a:lvl1pPr>
          </a:lstStyle>
          <a:p>
            <a:pPr>
              <a:defRPr/>
            </a:pPr>
            <a:endParaRPr lang="en-US" dirty="0"/>
          </a:p>
        </p:txBody>
      </p:sp>
      <p:sp>
        <p:nvSpPr>
          <p:cNvPr id="21507"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cs typeface="+mn-cs"/>
              </a:defRPr>
            </a:lvl1pPr>
          </a:lstStyle>
          <a:p>
            <a:pPr>
              <a:defRPr/>
            </a:pPr>
            <a:fld id="{4DCBAF28-A2E4-4567-AEB3-4D5526073794}" type="datetimeFigureOut">
              <a:rPr lang="en-US"/>
              <a:pPr>
                <a:defRPr/>
              </a:pPr>
              <a:t>7/29/2016</a:t>
            </a:fld>
            <a:endParaRPr lang="en-US" dirty="0"/>
          </a:p>
        </p:txBody>
      </p:sp>
      <p:sp>
        <p:nvSpPr>
          <p:cNvPr id="21508"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cs typeface="+mn-cs"/>
              </a:defRPr>
            </a:lvl1pPr>
          </a:lstStyle>
          <a:p>
            <a:pPr>
              <a:defRPr/>
            </a:pPr>
            <a:endParaRPr lang="en-US" dirty="0"/>
          </a:p>
        </p:txBody>
      </p:sp>
      <p:sp>
        <p:nvSpPr>
          <p:cNvPr id="21509"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cs typeface="+mn-cs"/>
              </a:defRPr>
            </a:lvl1pPr>
          </a:lstStyle>
          <a:p>
            <a:pPr>
              <a:defRPr/>
            </a:pPr>
            <a:fld id="{1ECC367C-73BD-4019-B2A8-2E1595FD6F57}" type="slidenum">
              <a:rPr lang="en-US"/>
              <a:pPr>
                <a:defRPr/>
              </a:pPr>
              <a:t>‹#›</a:t>
            </a:fld>
            <a:endParaRPr lang="en-US" dirty="0"/>
          </a:p>
        </p:txBody>
      </p:sp>
    </p:spTree>
    <p:extLst>
      <p:ext uri="{BB962C8B-B14F-4D97-AF65-F5344CB8AC3E}">
        <p14:creationId xmlns:p14="http://schemas.microsoft.com/office/powerpoint/2010/main" val="395993192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pPr>
              <a:defRPr/>
            </a:pPr>
            <a:endParaRPr lang="en-US" dirty="0"/>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pPr>
              <a:defRPr/>
            </a:pPr>
            <a:fld id="{5C3816D8-5B30-4CF0-8C0A-21759C1780AC}" type="datetimeFigureOut">
              <a:rPr lang="en-US"/>
              <a:pPr>
                <a:defRPr/>
              </a:pPr>
              <a:t>7/29/2016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pPr>
              <a:defRPr/>
            </a:pPr>
            <a:endParaRPr lang="en-US" dirty="0"/>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pPr>
              <a:defRPr/>
            </a:pPr>
            <a:fld id="{1C2933B1-4F99-48B8-8CC5-EFC2B841126E}" type="slidenum">
              <a:rPr lang="en-US"/>
              <a:pPr>
                <a:defRPr/>
              </a:pPr>
              <a:t>‹#›</a:t>
            </a:fld>
            <a:endParaRPr lang="en-US" dirty="0"/>
          </a:p>
        </p:txBody>
      </p:sp>
    </p:spTree>
    <p:extLst>
      <p:ext uri="{BB962C8B-B14F-4D97-AF65-F5344CB8AC3E}">
        <p14:creationId xmlns:p14="http://schemas.microsoft.com/office/powerpoint/2010/main" val="3454893543"/>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C2933B1-4F99-48B8-8CC5-EFC2B841126E}" type="slidenum">
              <a:rPr lang="en-US" smtClean="0"/>
              <a:pPr>
                <a:defRPr/>
              </a:pPr>
              <a:t>1</a:t>
            </a:fld>
            <a:endParaRPr lang="en-US" dirty="0"/>
          </a:p>
        </p:txBody>
      </p:sp>
    </p:spTree>
    <p:extLst>
      <p:ext uri="{BB962C8B-B14F-4D97-AF65-F5344CB8AC3E}">
        <p14:creationId xmlns:p14="http://schemas.microsoft.com/office/powerpoint/2010/main" val="2234180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C2933B1-4F99-48B8-8CC5-EFC2B841126E}" type="slidenum">
              <a:rPr lang="en-US" smtClean="0"/>
              <a:pPr>
                <a:defRPr/>
              </a:pPr>
              <a:t>2</a:t>
            </a:fld>
            <a:endParaRPr lang="en-US" dirty="0"/>
          </a:p>
        </p:txBody>
      </p:sp>
    </p:spTree>
    <p:extLst>
      <p:ext uri="{BB962C8B-B14F-4D97-AF65-F5344CB8AC3E}">
        <p14:creationId xmlns:p14="http://schemas.microsoft.com/office/powerpoint/2010/main" val="769839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C2933B1-4F99-48B8-8CC5-EFC2B841126E}" type="slidenum">
              <a:rPr lang="en-US" smtClean="0"/>
              <a:pPr>
                <a:defRPr/>
              </a:pPr>
              <a:t>3</a:t>
            </a:fld>
            <a:endParaRPr lang="en-US" dirty="0"/>
          </a:p>
        </p:txBody>
      </p:sp>
    </p:spTree>
    <p:extLst>
      <p:ext uri="{BB962C8B-B14F-4D97-AF65-F5344CB8AC3E}">
        <p14:creationId xmlns:p14="http://schemas.microsoft.com/office/powerpoint/2010/main" val="1629551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F53FC737-732E-4BDB-93FC-8FD69BFCE725}" type="slidenum">
              <a:rPr lang="en-US"/>
              <a:pPr/>
              <a:t>7</a:t>
            </a:fld>
            <a:r>
              <a:rPr lang="en-US" dirty="0"/>
              <a:t>1</a:t>
            </a:r>
          </a:p>
        </p:txBody>
      </p:sp>
      <p:sp>
        <p:nvSpPr>
          <p:cNvPr id="33795" name="Rectangle 2"/>
          <p:cNvSpPr>
            <a:spLocks noGrp="1" noRot="1" noChangeAspect="1" noChangeArrowheads="1" noTextEdit="1"/>
          </p:cNvSpPr>
          <p:nvPr>
            <p:ph type="sldImg"/>
          </p:nvPr>
        </p:nvSpPr>
        <p:spPr>
          <a:xfrm>
            <a:off x="1182688" y="696913"/>
            <a:ext cx="4646612" cy="3484562"/>
          </a:xfrm>
          <a:ln/>
        </p:spPr>
      </p:sp>
      <p:sp>
        <p:nvSpPr>
          <p:cNvPr id="33796" name="Rectangle 3"/>
          <p:cNvSpPr>
            <a:spLocks noGrp="1" noChangeArrowheads="1"/>
          </p:cNvSpPr>
          <p:nvPr>
            <p:ph type="body" idx="1"/>
          </p:nvPr>
        </p:nvSpPr>
        <p:spPr>
          <a:xfrm>
            <a:off x="701040" y="4416392"/>
            <a:ext cx="5608320" cy="4183781"/>
          </a:xfrm>
          <a:noFill/>
          <a:ln/>
        </p:spPr>
        <p:txBody>
          <a:bodyPr/>
          <a:lstStyle/>
          <a:p>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9234264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C2933B1-4F99-48B8-8CC5-EFC2B841126E}" type="slidenum">
              <a:rPr lang="en-US" smtClean="0"/>
              <a:pPr>
                <a:defRPr/>
              </a:pPr>
              <a:t>8</a:t>
            </a:fld>
            <a:endParaRPr lang="en-US" dirty="0"/>
          </a:p>
        </p:txBody>
      </p:sp>
    </p:spTree>
    <p:extLst>
      <p:ext uri="{BB962C8B-B14F-4D97-AF65-F5344CB8AC3E}">
        <p14:creationId xmlns:p14="http://schemas.microsoft.com/office/powerpoint/2010/main" val="3674017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5C59557C-4436-49E7-B45A-B6D75991383E}" type="slidenum">
              <a:rPr lang="en-US"/>
              <a:pPr/>
              <a:t>9</a:t>
            </a:fld>
            <a:r>
              <a:rPr lang="en-US" dirty="0"/>
              <a:t>1</a:t>
            </a:r>
          </a:p>
        </p:txBody>
      </p:sp>
      <p:sp>
        <p:nvSpPr>
          <p:cNvPr id="34819" name="Rectangle 2"/>
          <p:cNvSpPr>
            <a:spLocks noGrp="1" noRot="1" noChangeAspect="1" noChangeArrowheads="1" noTextEdit="1"/>
          </p:cNvSpPr>
          <p:nvPr>
            <p:ph type="sldImg"/>
          </p:nvPr>
        </p:nvSpPr>
        <p:spPr>
          <a:xfrm>
            <a:off x="1182688" y="696913"/>
            <a:ext cx="4646612" cy="3484562"/>
          </a:xfrm>
          <a:ln/>
        </p:spPr>
      </p:sp>
      <p:sp>
        <p:nvSpPr>
          <p:cNvPr id="34820" name="Rectangle 3"/>
          <p:cNvSpPr>
            <a:spLocks noGrp="1" noChangeArrowheads="1"/>
          </p:cNvSpPr>
          <p:nvPr>
            <p:ph type="body" idx="1"/>
          </p:nvPr>
        </p:nvSpPr>
        <p:spPr>
          <a:xfrm>
            <a:off x="701040" y="4416392"/>
            <a:ext cx="5608320" cy="4183781"/>
          </a:xfrm>
          <a:noFill/>
          <a:ln/>
        </p:spPr>
        <p:txBody>
          <a:bodyPr/>
          <a:lstStyle/>
          <a:p>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479356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5C59557C-4436-49E7-B45A-B6D75991383E}" type="slidenum">
              <a:rPr lang="en-US"/>
              <a:pPr/>
              <a:t>10</a:t>
            </a:fld>
            <a:r>
              <a:rPr lang="en-US" dirty="0"/>
              <a:t>1</a:t>
            </a:r>
          </a:p>
        </p:txBody>
      </p:sp>
      <p:sp>
        <p:nvSpPr>
          <p:cNvPr id="34819" name="Rectangle 2"/>
          <p:cNvSpPr>
            <a:spLocks noGrp="1" noRot="1" noChangeAspect="1" noChangeArrowheads="1" noTextEdit="1"/>
          </p:cNvSpPr>
          <p:nvPr>
            <p:ph type="sldImg"/>
          </p:nvPr>
        </p:nvSpPr>
        <p:spPr>
          <a:xfrm>
            <a:off x="1182688" y="696913"/>
            <a:ext cx="4646612" cy="3484562"/>
          </a:xfrm>
          <a:ln/>
        </p:spPr>
      </p:sp>
      <p:sp>
        <p:nvSpPr>
          <p:cNvPr id="34820" name="Rectangle 3"/>
          <p:cNvSpPr>
            <a:spLocks noGrp="1" noChangeArrowheads="1"/>
          </p:cNvSpPr>
          <p:nvPr>
            <p:ph type="body" idx="1"/>
          </p:nvPr>
        </p:nvSpPr>
        <p:spPr>
          <a:xfrm>
            <a:off x="701040" y="4416392"/>
            <a:ext cx="5608320" cy="4183781"/>
          </a:xfrm>
          <a:noFill/>
          <a:ln/>
        </p:spPr>
        <p:txBody>
          <a:bodyPr/>
          <a:lstStyle/>
          <a:p>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9719327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p:spPr>
        <p:txBody>
          <a:bodyPr/>
          <a:lstStyle/>
          <a:p>
            <a:endParaRPr lang="en-US" dirty="0" smtClean="0"/>
          </a:p>
        </p:txBody>
      </p:sp>
      <p:sp>
        <p:nvSpPr>
          <p:cNvPr id="29700" name="Slide Number Placeholder 3"/>
          <p:cNvSpPr>
            <a:spLocks noGrp="1"/>
          </p:cNvSpPr>
          <p:nvPr>
            <p:ph type="sldNum" sz="quarter" idx="5"/>
          </p:nvPr>
        </p:nvSpPr>
        <p:spPr>
          <a:noFill/>
        </p:spPr>
        <p:txBody>
          <a:bodyPr/>
          <a:lstStyle/>
          <a:p>
            <a:fld id="{478BDF2A-59CB-45DB-988C-1C8DA2A5EA82}" type="slidenum">
              <a:rPr lang="en-US" smtClean="0"/>
              <a:pPr/>
              <a:t>11</a:t>
            </a:fld>
            <a:endParaRPr lang="en-US" dirty="0" smtClean="0"/>
          </a:p>
        </p:txBody>
      </p:sp>
    </p:spTree>
    <p:extLst>
      <p:ext uri="{BB962C8B-B14F-4D97-AF65-F5344CB8AC3E}">
        <p14:creationId xmlns:p14="http://schemas.microsoft.com/office/powerpoint/2010/main" val="1750888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p:spPr>
        <p:txBody>
          <a:bodyPr/>
          <a:lstStyle/>
          <a:p>
            <a:endParaRPr lang="en-US" dirty="0" smtClean="0"/>
          </a:p>
        </p:txBody>
      </p:sp>
      <p:sp>
        <p:nvSpPr>
          <p:cNvPr id="29700" name="Slide Number Placeholder 3"/>
          <p:cNvSpPr>
            <a:spLocks noGrp="1"/>
          </p:cNvSpPr>
          <p:nvPr>
            <p:ph type="sldNum" sz="quarter" idx="5"/>
          </p:nvPr>
        </p:nvSpPr>
        <p:spPr>
          <a:noFill/>
        </p:spPr>
        <p:txBody>
          <a:bodyPr/>
          <a:lstStyle/>
          <a:p>
            <a:fld id="{478BDF2A-59CB-45DB-988C-1C8DA2A5EA82}" type="slidenum">
              <a:rPr lang="en-US" smtClean="0"/>
              <a:pPr/>
              <a:t>12</a:t>
            </a:fld>
            <a:endParaRPr lang="en-US" dirty="0" smtClean="0"/>
          </a:p>
        </p:txBody>
      </p:sp>
    </p:spTree>
    <p:extLst>
      <p:ext uri="{BB962C8B-B14F-4D97-AF65-F5344CB8AC3E}">
        <p14:creationId xmlns:p14="http://schemas.microsoft.com/office/powerpoint/2010/main" val="36575511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C2933B1-4F99-48B8-8CC5-EFC2B841126E}" type="slidenum">
              <a:rPr lang="en-US" smtClean="0"/>
              <a:pPr>
                <a:defRPr/>
              </a:pPr>
              <a:t>13</a:t>
            </a:fld>
            <a:endParaRPr lang="en-US" dirty="0"/>
          </a:p>
        </p:txBody>
      </p:sp>
    </p:spTree>
    <p:extLst>
      <p:ext uri="{BB962C8B-B14F-4D97-AF65-F5344CB8AC3E}">
        <p14:creationId xmlns:p14="http://schemas.microsoft.com/office/powerpoint/2010/main" val="3800577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5"/>
          <p:cNvSpPr>
            <a:spLocks noGrp="1" noChangeArrowheads="1"/>
          </p:cNvSpPr>
          <p:nvPr>
            <p:ph type="sldNum" sz="quarter" idx="5"/>
          </p:nvPr>
        </p:nvSpPr>
        <p:spPr>
          <a:noFill/>
        </p:spPr>
        <p:txBody>
          <a:bodyPr/>
          <a:lstStyle/>
          <a:p>
            <a:fld id="{4BA35117-7A99-468F-B9A2-BD11FA3BE88F}" type="slidenum">
              <a:rPr lang="en-US" smtClean="0"/>
              <a:pPr/>
              <a:t>36</a:t>
            </a:fld>
            <a:endParaRPr lang="en-US" dirty="0" smtClean="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endParaRPr lang="en-US" dirty="0" smtClean="0"/>
          </a:p>
        </p:txBody>
      </p:sp>
    </p:spTree>
    <p:extLst>
      <p:ext uri="{BB962C8B-B14F-4D97-AF65-F5344CB8AC3E}">
        <p14:creationId xmlns:p14="http://schemas.microsoft.com/office/powerpoint/2010/main" val="17141744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5"/>
          <p:cNvSpPr>
            <a:spLocks noGrp="1" noChangeArrowheads="1"/>
          </p:cNvSpPr>
          <p:nvPr>
            <p:ph type="sldNum" sz="quarter" idx="5"/>
          </p:nvPr>
        </p:nvSpPr>
        <p:spPr>
          <a:noFill/>
        </p:spPr>
        <p:txBody>
          <a:bodyPr/>
          <a:lstStyle/>
          <a:p>
            <a:fld id="{4BA35117-7A99-468F-B9A2-BD11FA3BE88F}" type="slidenum">
              <a:rPr lang="en-US" smtClean="0"/>
              <a:pPr/>
              <a:t>37</a:t>
            </a:fld>
            <a:endParaRPr lang="en-US" dirty="0" smtClean="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endParaRPr lang="en-US" dirty="0" smtClean="0"/>
          </a:p>
        </p:txBody>
      </p:sp>
    </p:spTree>
    <p:extLst>
      <p:ext uri="{BB962C8B-B14F-4D97-AF65-F5344CB8AC3E}">
        <p14:creationId xmlns:p14="http://schemas.microsoft.com/office/powerpoint/2010/main" val="15951650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C5BE1F7D-F19E-4675-B1C6-7DFB3A02EE6D}" type="slidenum">
              <a:rPr lang="en-US"/>
              <a:pPr/>
              <a:t>42</a:t>
            </a:fld>
            <a:r>
              <a:rPr lang="en-US" dirty="0"/>
              <a:t>1</a:t>
            </a:r>
          </a:p>
        </p:txBody>
      </p:sp>
      <p:sp>
        <p:nvSpPr>
          <p:cNvPr id="30723" name="Rectangle 2"/>
          <p:cNvSpPr>
            <a:spLocks noGrp="1" noRot="1" noChangeAspect="1" noChangeArrowheads="1" noTextEdit="1"/>
          </p:cNvSpPr>
          <p:nvPr>
            <p:ph type="sldImg"/>
          </p:nvPr>
        </p:nvSpPr>
        <p:spPr>
          <a:xfrm>
            <a:off x="1182688" y="696913"/>
            <a:ext cx="4646612" cy="3484562"/>
          </a:xfrm>
          <a:ln/>
        </p:spPr>
      </p:sp>
      <p:sp>
        <p:nvSpPr>
          <p:cNvPr id="30724" name="Rectangle 3"/>
          <p:cNvSpPr>
            <a:spLocks noGrp="1" noChangeArrowheads="1"/>
          </p:cNvSpPr>
          <p:nvPr>
            <p:ph type="body" idx="1"/>
          </p:nvPr>
        </p:nvSpPr>
        <p:spPr>
          <a:xfrm>
            <a:off x="701040" y="4416392"/>
            <a:ext cx="5608320" cy="4183781"/>
          </a:xfrm>
          <a:noFill/>
          <a:ln/>
        </p:spPr>
        <p:txBody>
          <a:bodyPr/>
          <a:lstStyle/>
          <a:p>
            <a:pPr eaLnBrk="1" hangingPunct="1"/>
            <a:endParaRPr lang="en-US" dirty="0" smtClean="0"/>
          </a:p>
        </p:txBody>
      </p:sp>
    </p:spTree>
    <p:extLst>
      <p:ext uri="{BB962C8B-B14F-4D97-AF65-F5344CB8AC3E}">
        <p14:creationId xmlns:p14="http://schemas.microsoft.com/office/powerpoint/2010/main" val="10313098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Rectangle 5"/>
          <p:cNvSpPr/>
          <p:nvPr/>
        </p:nvSpPr>
        <p:spPr bwMode="auto">
          <a:xfrm>
            <a:off x="304800" y="762000"/>
            <a:ext cx="8382000" cy="9144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2" name="Title 1"/>
          <p:cNvSpPr>
            <a:spLocks noGrp="1"/>
          </p:cNvSpPr>
          <p:nvPr>
            <p:ph type="ctrTitle" hasCustomPrompt="1"/>
          </p:nvPr>
        </p:nvSpPr>
        <p:spPr>
          <a:xfrm>
            <a:off x="685800" y="358775"/>
            <a:ext cx="7772400" cy="708025"/>
          </a:xfrm>
        </p:spPr>
        <p:txBody>
          <a:bodyPr/>
          <a:lstStyle>
            <a:lvl1pPr algn="ctr">
              <a:defRPr sz="2000"/>
            </a:lvl1pPr>
          </a:lstStyle>
          <a:p>
            <a:r>
              <a:rPr lang="en-US" dirty="0" smtClean="0"/>
              <a:t>CLICK TO EDIT MASTER TITLE STYLE</a:t>
            </a:r>
            <a:endParaRPr lang="en-US" dirty="0"/>
          </a:p>
        </p:txBody>
      </p:sp>
      <p:sp>
        <p:nvSpPr>
          <p:cNvPr id="3" name="Subtitle 2"/>
          <p:cNvSpPr>
            <a:spLocks noGrp="1"/>
          </p:cNvSpPr>
          <p:nvPr>
            <p:ph type="subTitle" idx="1"/>
          </p:nvPr>
        </p:nvSpPr>
        <p:spPr>
          <a:xfrm>
            <a:off x="642936" y="1143000"/>
            <a:ext cx="7848600" cy="685800"/>
          </a:xfrm>
        </p:spPr>
        <p:txBody>
          <a:bodyPr/>
          <a:lstStyle>
            <a:lvl1pPr marL="0" indent="0" algn="ctr">
              <a:buNone/>
              <a:defRPr sz="3200" b="1">
                <a:latin typeface="+mn-lt"/>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dirty="0"/>
          </a:p>
        </p:txBody>
      </p:sp>
      <p:sp>
        <p:nvSpPr>
          <p:cNvPr id="13" name="Picture Placeholder 12"/>
          <p:cNvSpPr>
            <a:spLocks noGrp="1"/>
          </p:cNvSpPr>
          <p:nvPr>
            <p:ph type="pic" sz="quarter" idx="12"/>
          </p:nvPr>
        </p:nvSpPr>
        <p:spPr>
          <a:xfrm>
            <a:off x="1938336" y="2286000"/>
            <a:ext cx="5272088" cy="2819400"/>
          </a:xfrm>
        </p:spPr>
        <p:txBody>
          <a:bodyPr/>
          <a:lstStyle>
            <a:lvl1pPr marL="0" indent="0" algn="ctr">
              <a:buFontTx/>
              <a:buNone/>
              <a:defRPr/>
            </a:lvl1pPr>
          </a:lstStyle>
          <a:p>
            <a:r>
              <a:rPr lang="en-US" dirty="0" smtClean="0"/>
              <a:t>Click icon to add picture</a:t>
            </a:r>
            <a:endParaRPr lang="en-US" dirty="0"/>
          </a:p>
        </p:txBody>
      </p:sp>
      <p:sp>
        <p:nvSpPr>
          <p:cNvPr id="14"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r>
              <a:rPr lang="en-US" dirty="0" smtClean="0"/>
              <a:t>Visual 3.</a:t>
            </a:r>
            <a:fld id="{AABC80B5-9D81-458C-976F-659B9695CDDC}" type="slidenum">
              <a:rPr lang="en-US" smtClean="0"/>
              <a:pPr/>
              <a:t>‹#›</a:t>
            </a:fld>
            <a:endParaRPr lang="en-US" dirty="0" smtClean="0"/>
          </a:p>
        </p:txBody>
      </p:sp>
      <p:sp>
        <p:nvSpPr>
          <p:cNvPr id="5" name="Text Placeholder 4"/>
          <p:cNvSpPr>
            <a:spLocks noGrp="1"/>
          </p:cNvSpPr>
          <p:nvPr>
            <p:ph type="body" sz="quarter" idx="13" hasCustomPrompt="1"/>
          </p:nvPr>
        </p:nvSpPr>
        <p:spPr>
          <a:xfrm>
            <a:off x="366712" y="5257800"/>
            <a:ext cx="8458200" cy="533400"/>
          </a:xfrm>
        </p:spPr>
        <p:txBody>
          <a:bodyPr/>
          <a:lstStyle>
            <a:lvl1pPr marL="0" indent="0">
              <a:buFontTx/>
              <a:buNone/>
              <a:defRPr sz="1600" baseline="0"/>
            </a:lvl1pPr>
            <a:lvl2pPr marL="285750" indent="0">
              <a:buFontTx/>
              <a:buNone/>
              <a:defRPr sz="1600"/>
            </a:lvl2pPr>
            <a:lvl3pPr marL="571500" indent="0">
              <a:buFontTx/>
              <a:buNone/>
              <a:defRPr sz="1600"/>
            </a:lvl3pPr>
            <a:lvl4pPr marL="857250" indent="0">
              <a:buFontTx/>
              <a:buNone/>
              <a:defRPr sz="1600"/>
            </a:lvl4pPr>
            <a:lvl5pPr marL="1143000" indent="0">
              <a:buFontTx/>
              <a:buNone/>
              <a:defRPr sz="1600"/>
            </a:lvl5pPr>
          </a:lstStyle>
          <a:p>
            <a:pPr lvl="0"/>
            <a:r>
              <a:rPr lang="en-US" dirty="0" smtClean="0"/>
              <a:t>Click to enter photo description/credit</a:t>
            </a:r>
            <a:endParaRPr lang="en-US" dirty="0"/>
          </a:p>
        </p:txBody>
      </p:sp>
    </p:spTree>
  </p:cSld>
  <p:clrMapOvr>
    <a:masterClrMapping/>
  </p:clrMapOvr>
  <p:transition>
    <p:wipe dir="r"/>
  </p:transition>
  <p:timing>
    <p:tnLst>
      <p:par>
        <p:cTn id="1" dur="indefinite" restart="never" nodeType="tmRoot"/>
      </p:par>
    </p:tnLst>
  </p:timing>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sz="3000">
                <a:latin typeface="+mn-lt"/>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marL="285750" indent="-285750">
              <a:lnSpc>
                <a:spcPts val="2900"/>
              </a:lnSpc>
              <a:spcBef>
                <a:spcPts val="1200"/>
              </a:spcBef>
              <a:buFont typeface="Arial" pitchFamily="34" charset="0"/>
              <a:buChar char="•"/>
              <a:tabLst/>
              <a:defRPr lang="en-US" dirty="0" smtClean="0"/>
            </a:lvl1pPr>
            <a:lvl2pPr>
              <a:lnSpc>
                <a:spcPts val="2500"/>
              </a:lnSpc>
              <a:spcBef>
                <a:spcPts val="600"/>
              </a:spcBef>
              <a:defRPr lang="en-US" dirty="0" smtClean="0"/>
            </a:lvl2pPr>
            <a:lvl3pPr>
              <a:lnSpc>
                <a:spcPts val="2900"/>
              </a:lnSpc>
              <a:spcBef>
                <a:spcPts val="600"/>
              </a:spcBef>
              <a:defRPr lang="en-US" dirty="0" smtClean="0"/>
            </a:lvl3pPr>
            <a:lvl4pPr>
              <a:lnSpc>
                <a:spcPts val="2900"/>
              </a:lnSpc>
              <a:spcBef>
                <a:spcPts val="600"/>
              </a:spcBef>
              <a:defRPr lang="en-US" dirty="0" smtClean="0"/>
            </a:lvl4pPr>
            <a:lvl5pPr marL="1428750" indent="-228600">
              <a:lnSpc>
                <a:spcPts val="2500"/>
              </a:lnSpc>
              <a:spcBef>
                <a:spcPts val="0"/>
              </a:spcBef>
              <a:buFont typeface="Arial" pitchFamily="34" charset="0"/>
              <a:buChar char="»"/>
              <a:tabLst/>
              <a:defRPr lang="en-US" dirty="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r>
              <a:rPr lang="en-US" dirty="0" smtClean="0"/>
              <a:t>Visual 3.</a:t>
            </a:r>
            <a:fld id="{AABC80B5-9D81-458C-976F-659B9695CDDC}" type="slidenum">
              <a:rPr lang="en-US" smtClean="0"/>
              <a:pPr/>
              <a:t>‹#›</a:t>
            </a:fld>
            <a:endParaRPr lang="en-US" dirty="0" smtClean="0"/>
          </a:p>
        </p:txBody>
      </p:sp>
      <p:cxnSp>
        <p:nvCxnSpPr>
          <p:cNvPr id="7" name="Straight Connector 6"/>
          <p:cNvCxnSpPr/>
          <p:nvPr/>
        </p:nvCxnSpPr>
        <p:spPr>
          <a:xfrm>
            <a:off x="457200" y="1293812"/>
            <a:ext cx="8258175" cy="1588"/>
          </a:xfrm>
          <a:prstGeom prst="line">
            <a:avLst/>
          </a:prstGeom>
          <a:ln w="25400" cmpd="sng">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r"/>
  </p:transition>
  <p:timing>
    <p:tnLst>
      <p:par>
        <p:cTn id="1" dur="indefinite" restart="never" nodeType="tmRoot"/>
      </p:par>
    </p:tnLst>
  </p:timing>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11" name="Straight Connector 10"/>
          <p:cNvCxnSpPr/>
          <p:nvPr/>
        </p:nvCxnSpPr>
        <p:spPr>
          <a:xfrm>
            <a:off x="457200" y="1293812"/>
            <a:ext cx="8258175" cy="1588"/>
          </a:xfrm>
          <a:prstGeom prst="line">
            <a:avLst/>
          </a:prstGeom>
          <a:ln w="25400" cmpd="sng">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bwMode="auto">
          <a:xfrm>
            <a:off x="152400" y="1143000"/>
            <a:ext cx="8839200" cy="9144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9"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r>
              <a:rPr lang="en-US" dirty="0" smtClean="0"/>
              <a:t>Visual 3.</a:t>
            </a:r>
            <a:fld id="{AABC80B5-9D81-458C-976F-659B9695CDDC}" type="slidenum">
              <a:rPr lang="en-US" smtClean="0"/>
              <a:pPr/>
              <a:t>‹#›</a:t>
            </a:fld>
            <a:endParaRPr lang="en-US" dirty="0" smtClean="0"/>
          </a:p>
        </p:txBody>
      </p:sp>
      <p:sp>
        <p:nvSpPr>
          <p:cNvPr id="3" name="Text Placeholder 2"/>
          <p:cNvSpPr>
            <a:spLocks noGrp="1"/>
          </p:cNvSpPr>
          <p:nvPr>
            <p:ph type="body" idx="1"/>
          </p:nvPr>
        </p:nvSpPr>
        <p:spPr>
          <a:xfrm>
            <a:off x="685800" y="609600"/>
            <a:ext cx="7772400" cy="533400"/>
          </a:xfrm>
        </p:spPr>
        <p:txBody>
          <a:bodyPr anchor="b"/>
          <a:lstStyle>
            <a:lvl1pPr marL="0" indent="0" algn="ctr">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2" name="Title 1"/>
          <p:cNvSpPr>
            <a:spLocks noGrp="1"/>
          </p:cNvSpPr>
          <p:nvPr>
            <p:ph type="title" hasCustomPrompt="1"/>
          </p:nvPr>
        </p:nvSpPr>
        <p:spPr>
          <a:xfrm>
            <a:off x="685800" y="1981200"/>
            <a:ext cx="7772400" cy="2657475"/>
          </a:xfrm>
        </p:spPr>
        <p:txBody>
          <a:bodyPr anchor="t"/>
          <a:lstStyle>
            <a:lvl1pPr algn="ctr">
              <a:defRPr sz="3200" b="1" cap="none"/>
            </a:lvl1pPr>
          </a:lstStyle>
          <a:p>
            <a:r>
              <a:rPr lang="en-US" dirty="0" smtClean="0"/>
              <a:t>Click to Edit Master Title Style</a:t>
            </a:r>
            <a:endParaRPr lang="en-US" dirty="0"/>
          </a:p>
        </p:txBody>
      </p:sp>
    </p:spTree>
  </p:cSld>
  <p:clrMapOvr>
    <a:masterClrMapping/>
  </p:clrMapOvr>
  <p:transition>
    <p:wipe dir="r"/>
  </p:transition>
  <p:timing>
    <p:tnLst>
      <p:par>
        <p:cTn id="1" dur="indefinite" restart="never" nodeType="tmRoot"/>
      </p:par>
    </p:tnLst>
  </p:timing>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447800"/>
            <a:ext cx="40386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47800"/>
            <a:ext cx="40386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r>
              <a:rPr lang="en-US" dirty="0" smtClean="0"/>
              <a:t>Visual 3.</a:t>
            </a:r>
            <a:fld id="{AABC80B5-9D81-458C-976F-659B9695CDDC}" type="slidenum">
              <a:rPr lang="en-US" smtClean="0"/>
              <a:pPr/>
              <a:t>‹#›</a:t>
            </a:fld>
            <a:endParaRPr lang="en-US" dirty="0" smtClean="0"/>
          </a:p>
        </p:txBody>
      </p:sp>
      <p:cxnSp>
        <p:nvCxnSpPr>
          <p:cNvPr id="10" name="Straight Connector 9"/>
          <p:cNvCxnSpPr/>
          <p:nvPr/>
        </p:nvCxnSpPr>
        <p:spPr>
          <a:xfrm>
            <a:off x="457200" y="1293812"/>
            <a:ext cx="8258175" cy="1588"/>
          </a:xfrm>
          <a:prstGeom prst="line">
            <a:avLst/>
          </a:prstGeom>
          <a:ln w="25400" cmpd="sng">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5025" y="160020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1"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r>
              <a:rPr lang="en-US" dirty="0" smtClean="0"/>
              <a:t>Visual 3.</a:t>
            </a:r>
            <a:fld id="{AABC80B5-9D81-458C-976F-659B9695CDDC}" type="slidenum">
              <a:rPr lang="en-US" smtClean="0"/>
              <a:pPr/>
              <a:t>‹#›</a:t>
            </a:fld>
            <a:endParaRPr lang="en-US" dirty="0" smtClean="0"/>
          </a:p>
        </p:txBody>
      </p:sp>
      <p:cxnSp>
        <p:nvCxnSpPr>
          <p:cNvPr id="12" name="Straight Connector 11"/>
          <p:cNvCxnSpPr/>
          <p:nvPr/>
        </p:nvCxnSpPr>
        <p:spPr>
          <a:xfrm>
            <a:off x="457200" y="1293812"/>
            <a:ext cx="8258175" cy="1588"/>
          </a:xfrm>
          <a:prstGeom prst="line">
            <a:avLst/>
          </a:prstGeom>
          <a:ln w="25400" cmpd="sng">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r"/>
  </p:transition>
  <p:timing>
    <p:tnLst>
      <p:par>
        <p:cTn id="1" dur="indefinite" restart="never" nodeType="tmRoot"/>
      </p:par>
    </p:tnLst>
  </p:timing>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r>
              <a:rPr lang="en-US" dirty="0" smtClean="0"/>
              <a:t>Visual 3.</a:t>
            </a:r>
            <a:fld id="{AABC80B5-9D81-458C-976F-659B9695CDDC}" type="slidenum">
              <a:rPr lang="en-US" smtClean="0"/>
              <a:pPr/>
              <a:t>‹#›</a:t>
            </a:fld>
            <a:endParaRPr lang="en-US" dirty="0" smtClean="0"/>
          </a:p>
        </p:txBody>
      </p:sp>
      <p:cxnSp>
        <p:nvCxnSpPr>
          <p:cNvPr id="8" name="Straight Connector 7"/>
          <p:cNvCxnSpPr/>
          <p:nvPr/>
        </p:nvCxnSpPr>
        <p:spPr>
          <a:xfrm>
            <a:off x="457200" y="1293812"/>
            <a:ext cx="8258175" cy="1588"/>
          </a:xfrm>
          <a:prstGeom prst="line">
            <a:avLst/>
          </a:prstGeom>
          <a:ln w="25400" cmpd="sng">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No Line">
    <p:spTree>
      <p:nvGrpSpPr>
        <p:cNvPr id="1" name=""/>
        <p:cNvGrpSpPr/>
        <p:nvPr/>
      </p:nvGrpSpPr>
      <p:grpSpPr>
        <a:xfrm>
          <a:off x="0" y="0"/>
          <a:ext cx="0" cy="0"/>
          <a:chOff x="0" y="0"/>
          <a:chExt cx="0" cy="0"/>
        </a:xfrm>
      </p:grpSpPr>
      <p:sp>
        <p:nvSpPr>
          <p:cNvPr id="5"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r>
              <a:rPr lang="en-US" dirty="0" smtClean="0"/>
              <a:t>Visual 3.</a:t>
            </a:r>
            <a:fld id="{AABC80B5-9D81-458C-976F-659B9695CDDC}" type="slidenum">
              <a:rPr lang="en-US" smtClean="0"/>
              <a:pPr/>
              <a:t>‹#›</a:t>
            </a:fld>
            <a:endParaRPr lang="en-US" dirty="0" smtClean="0"/>
          </a:p>
        </p:txBody>
      </p:sp>
      <p:sp>
        <p:nvSpPr>
          <p:cNvPr id="3" name="Title 1"/>
          <p:cNvSpPr>
            <a:spLocks noGrp="1"/>
          </p:cNvSpPr>
          <p:nvPr>
            <p:ph type="title"/>
          </p:nvPr>
        </p:nvSpPr>
        <p:spPr>
          <a:xfrm>
            <a:off x="457200" y="304800"/>
            <a:ext cx="8229600" cy="838200"/>
          </a:xfrm>
        </p:spPr>
        <p:txBody>
          <a:bodyPr/>
          <a:lstStyle/>
          <a:p>
            <a:r>
              <a:rPr lang="en-US" smtClean="0"/>
              <a:t>Click to edit Master title style</a:t>
            </a:r>
            <a:endParaRPr lang="en-US"/>
          </a:p>
        </p:txBody>
      </p:sp>
    </p:spTree>
  </p:cSld>
  <p:clrMapOvr>
    <a:masterClrMapping/>
  </p:clrMapOvr>
  <p:transition>
    <p:wipe dir="r"/>
  </p:transition>
  <p:timing>
    <p:tnLst>
      <p:par>
        <p:cTn id="1" dur="indefinite" restart="never" nodeType="tmRoot"/>
      </p:par>
    </p:tnLst>
  </p:timing>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r>
              <a:rPr lang="en-US" dirty="0" smtClean="0"/>
              <a:t>Visual 3.</a:t>
            </a:r>
            <a:fld id="{AABC80B5-9D81-458C-976F-659B9695CDDC}" type="slidenum">
              <a:rPr lang="en-US" smtClean="0"/>
              <a:pPr/>
              <a:t>‹#›</a:t>
            </a:fld>
            <a:endParaRPr lang="en-US" dirty="0" smtClean="0"/>
          </a:p>
        </p:txBody>
      </p:sp>
    </p:spTree>
    <p:extLst>
      <p:ext uri="{BB962C8B-B14F-4D97-AF65-F5344CB8AC3E}">
        <p14:creationId xmlns:p14="http://schemas.microsoft.com/office/powerpoint/2010/main" val="2590654431"/>
      </p:ext>
    </p:extLst>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r>
              <a:rPr lang="en-US" dirty="0" smtClean="0"/>
              <a:t>Visual 3.</a:t>
            </a:r>
            <a:fld id="{AABC80B5-9D81-458C-976F-659B9695CDDC}" type="slidenum">
              <a:rPr lang="en-US" smtClean="0"/>
              <a:pPr/>
              <a:t>‹#›</a:t>
            </a:fld>
            <a:endParaRPr lang="en-US" dirty="0" smtClean="0"/>
          </a:p>
        </p:txBody>
      </p:sp>
    </p:spTree>
  </p:cSld>
  <p:clrMapOvr>
    <a:masterClrMapping/>
  </p:clrMapOvr>
  <p:transition>
    <p:wipe dir="r"/>
  </p:transition>
  <p:timing>
    <p:tnLst>
      <p:par>
        <p:cTn id="1" dur="indefinite" restart="never" nodeType="tmRoot"/>
      </p:par>
    </p:tnLst>
  </p:timing>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ctr">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fld id="{42AB9363-4EC0-4149-8F04-C4473948E780}" type="datetime1">
              <a:rPr lang="en-US" smtClean="0">
                <a:solidFill>
                  <a:srgbClr val="000000"/>
                </a:solidFill>
              </a:rPr>
              <a:pPr>
                <a:defRPr/>
              </a:pPr>
              <a:t>7/29/2016</a:t>
            </a:fld>
            <a:endParaRPr lang="en-US" dirty="0">
              <a:solidFill>
                <a:srgbClr val="000000"/>
              </a:solidFill>
            </a:endParaRPr>
          </a:p>
        </p:txBody>
      </p:sp>
      <p:sp>
        <p:nvSpPr>
          <p:cNvPr id="9"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r>
              <a:rPr lang="en-US" dirty="0" smtClean="0"/>
              <a:t>Visual 3.</a:t>
            </a:r>
            <a:fld id="{AABC80B5-9D81-458C-976F-659B9695CDDC}" type="slidenum">
              <a:rPr lang="en-US" smtClean="0"/>
              <a:pPr/>
              <a:t>‹#›</a:t>
            </a:fld>
            <a:endParaRPr lang="en-US" dirty="0" smtClean="0"/>
          </a:p>
        </p:txBody>
      </p:sp>
    </p:spTree>
  </p:cSld>
  <p:clrMapOvr>
    <a:masterClrMapping/>
  </p:clrMapOvr>
  <p:transition>
    <p:wipe dir="r"/>
  </p:transition>
  <p:timing>
    <p:tnLst>
      <p:par>
        <p:cTn id="1" dur="indefinite" restart="never" nodeType="tmRoot"/>
      </p:par>
    </p:tnLst>
  </p:timing>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r>
              <a:rPr lang="en-US" dirty="0" smtClean="0"/>
              <a:t>Visual 3.</a:t>
            </a:r>
            <a:fld id="{AABC80B5-9D81-458C-976F-659B9695CDDC}" type="slidenum">
              <a:rPr lang="en-US" smtClean="0"/>
              <a:pPr/>
              <a:t>‹#›</a:t>
            </a:fld>
            <a:endParaRPr lang="en-US" dirty="0" smtClean="0"/>
          </a:p>
        </p:txBody>
      </p:sp>
      <p:cxnSp>
        <p:nvCxnSpPr>
          <p:cNvPr id="9" name="Straight Connector 8"/>
          <p:cNvCxnSpPr/>
          <p:nvPr/>
        </p:nvCxnSpPr>
        <p:spPr>
          <a:xfrm>
            <a:off x="457200" y="1293812"/>
            <a:ext cx="8258175" cy="1588"/>
          </a:xfrm>
          <a:prstGeom prst="line">
            <a:avLst/>
          </a:prstGeom>
          <a:ln w="25400" cmpd="sng">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r"/>
  </p:transition>
  <p:timing>
    <p:tnLst>
      <p:par>
        <p:cTn id="1" dur="indefinite" restart="never" nodeType="tmRoot"/>
      </p:par>
    </p:tnLst>
  </p:timing>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04800"/>
            <a:ext cx="20574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04800"/>
            <a:ext cx="60198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r>
              <a:rPr lang="en-US" dirty="0" smtClean="0"/>
              <a:t>Visual 3.</a:t>
            </a:r>
            <a:fld id="{AABC80B5-9D81-458C-976F-659B9695CDDC}" type="slidenum">
              <a:rPr lang="en-US" smtClean="0"/>
              <a:pPr/>
              <a:t>‹#›</a:t>
            </a:fld>
            <a:endParaRPr lang="en-US" dirty="0" smtClean="0"/>
          </a:p>
        </p:txBody>
      </p:sp>
    </p:spTree>
  </p:cSld>
  <p:clrMapOvr>
    <a:masterClrMapping/>
  </p:clrMapOvr>
  <p:transition>
    <p:wipe dir="r"/>
  </p:transition>
  <p:timing>
    <p:tnLst>
      <p:par>
        <p:cTn id="1" dur="indefinite" restart="never" nodeType="tmRoot"/>
      </p:par>
    </p:tnLst>
  </p:timing>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Slide Number Placeholder 2"/>
          <p:cNvSpPr>
            <a:spLocks noGrp="1"/>
          </p:cNvSpPr>
          <p:nvPr>
            <p:ph type="sldNum" sz="quarter" idx="10"/>
          </p:nvPr>
        </p:nvSpPr>
        <p:spPr/>
        <p:txBody>
          <a:bodyPr/>
          <a:lstStyle/>
          <a:p>
            <a:r>
              <a:rPr lang="en-US" dirty="0" smtClean="0"/>
              <a:t>Visual 3.</a:t>
            </a:r>
            <a:fld id="{AABC80B5-9D81-458C-976F-659B9695CDDC}" type="slidenum">
              <a:rPr lang="en-US" smtClean="0"/>
              <a:pPr/>
              <a:t>‹#›</a:t>
            </a:fld>
            <a:endParaRPr lang="en-US" dirty="0" smtClean="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tretch>
            <a:fillRect/>
          </a:stretch>
        </p:blipFill>
        <p:spPr>
          <a:xfrm>
            <a:off x="3168650" y="1327150"/>
            <a:ext cx="2806700" cy="4203700"/>
          </a:xfrm>
          <a:prstGeom prst="rect">
            <a:avLst/>
          </a:prstGeom>
        </p:spPr>
      </p:pic>
    </p:spTree>
    <p:extLst>
      <p:ext uri="{BB962C8B-B14F-4D97-AF65-F5344CB8AC3E}">
        <p14:creationId xmlns:p14="http://schemas.microsoft.com/office/powerpoint/2010/main" val="206133002"/>
      </p:ext>
    </p:extLst>
  </p:cSld>
  <p:clrMapOvr>
    <a:masterClrMapping/>
  </p:clrMapOvr>
  <p:transition>
    <p:wipe dir="r"/>
  </p:transition>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58775"/>
            <a:ext cx="7772400" cy="708025"/>
          </a:xfrm>
        </p:spPr>
        <p:txBody>
          <a:bodyPr/>
          <a:lstStyle>
            <a:lvl1pPr algn="ctr">
              <a:defRPr sz="2000"/>
            </a:lvl1pPr>
          </a:lstStyle>
          <a:p>
            <a:r>
              <a:rPr lang="en-US" smtClean="0"/>
              <a:t>Click to edit Master title style</a:t>
            </a:r>
            <a:endParaRPr lang="en-US" dirty="0"/>
          </a:p>
        </p:txBody>
      </p:sp>
      <p:sp>
        <p:nvSpPr>
          <p:cNvPr id="3" name="Subtitle 2"/>
          <p:cNvSpPr>
            <a:spLocks noGrp="1"/>
          </p:cNvSpPr>
          <p:nvPr>
            <p:ph type="subTitle" idx="1"/>
          </p:nvPr>
        </p:nvSpPr>
        <p:spPr>
          <a:xfrm>
            <a:off x="642936" y="1143000"/>
            <a:ext cx="7848600" cy="685800"/>
          </a:xfrm>
        </p:spPr>
        <p:txBody>
          <a:bodyPr/>
          <a:lstStyle>
            <a:lvl1pPr marL="0" indent="0" algn="ctr">
              <a:buNone/>
              <a:defRPr sz="3200">
                <a:latin typeface="+mn-lt"/>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dirty="0"/>
          </a:p>
        </p:txBody>
      </p:sp>
      <p:sp>
        <p:nvSpPr>
          <p:cNvPr id="13" name="Picture Placeholder 12"/>
          <p:cNvSpPr>
            <a:spLocks noGrp="1"/>
          </p:cNvSpPr>
          <p:nvPr>
            <p:ph type="pic" sz="quarter" idx="12"/>
          </p:nvPr>
        </p:nvSpPr>
        <p:spPr>
          <a:xfrm>
            <a:off x="1828800" y="2514600"/>
            <a:ext cx="5410200" cy="3124200"/>
          </a:xfrm>
        </p:spPr>
        <p:txBody>
          <a:bodyPr/>
          <a:lstStyle>
            <a:lvl1pPr marL="0" indent="0" algn="ctr">
              <a:buFontTx/>
              <a:buNone/>
              <a:defRPr/>
            </a:lvl1pPr>
          </a:lstStyle>
          <a:p>
            <a:r>
              <a:rPr lang="en-US" dirty="0" smtClean="0"/>
              <a:t>Click icon to add picture</a:t>
            </a:r>
            <a:endParaRPr lang="en-US" dirty="0"/>
          </a:p>
        </p:txBody>
      </p:sp>
      <p:sp>
        <p:nvSpPr>
          <p:cNvPr id="7"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r>
              <a:rPr lang="en-US" dirty="0" smtClean="0"/>
              <a:t>Visual 3.</a:t>
            </a:r>
            <a:fld id="{AABC80B5-9D81-458C-976F-659B9695CDDC}" type="slidenum">
              <a:rPr lang="en-US" smtClean="0"/>
              <a:pPr/>
              <a:t>‹#›</a:t>
            </a:fld>
            <a:endParaRPr lang="en-US" dirty="0" smtClean="0"/>
          </a:p>
        </p:txBody>
      </p:sp>
    </p:spTree>
  </p:cSld>
  <p:clrMapOvr>
    <a:masterClrMapping/>
  </p:clrMapOvr>
  <p:transition>
    <p:wipe dir="r"/>
  </p:transition>
  <p:timing>
    <p:tnLst>
      <p:par>
        <p:cTn id="1" dur="indefinite" restart="never" nodeType="tmRoot"/>
      </p:par>
    </p:tnLst>
  </p:timing>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r>
              <a:rPr lang="en-US" dirty="0" smtClean="0"/>
              <a:t>Visual 3.</a:t>
            </a:r>
            <a:fld id="{AABC80B5-9D81-458C-976F-659B9695CDDC}" type="slidenum">
              <a:rPr lang="en-US" smtClean="0"/>
              <a:pPr/>
              <a:t>‹#›</a:t>
            </a:fld>
            <a:endParaRPr lang="en-US" dirty="0" smtClean="0"/>
          </a:p>
        </p:txBody>
      </p:sp>
    </p:spTree>
    <p:extLst>
      <p:ext uri="{BB962C8B-B14F-4D97-AF65-F5344CB8AC3E}">
        <p14:creationId xmlns:p14="http://schemas.microsoft.com/office/powerpoint/2010/main" val="2540769783"/>
      </p:ext>
    </p:extLst>
  </p:cSld>
  <p:clrMapOvr>
    <a:masterClrMapping/>
  </p:clrMapOvr>
  <p:transition>
    <p:wipe dir="r"/>
  </p:transition>
  <p:timing>
    <p:tnLst>
      <p:par>
        <p:cTn id="1" dur="indefinite" restart="never" nodeType="tmRoot"/>
      </p:par>
    </p:tnLst>
  </p:timing>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7" descr="FEMA Visual Template"/>
          <p:cNvPicPr>
            <a:picLocks noChangeAspect="1" noChangeArrowheads="1"/>
          </p:cNvPicPr>
          <p:nvPr/>
        </p:nvPicPr>
        <p:blipFill>
          <a:blip r:embed="rId17" cstate="screen"/>
          <a:srcRect/>
          <a:stretch>
            <a:fillRect/>
          </a:stretch>
        </p:blipFill>
        <p:spPr bwMode="auto">
          <a:xfrm>
            <a:off x="0" y="0"/>
            <a:ext cx="9144000" cy="6858000"/>
          </a:xfrm>
          <a:prstGeom prst="rect">
            <a:avLst/>
          </a:prstGeom>
          <a:noFill/>
          <a:ln w="9525">
            <a:noFill/>
            <a:miter lim="800000"/>
            <a:headEnd/>
            <a:tailEnd/>
          </a:ln>
        </p:spPr>
      </p:pic>
      <p:sp>
        <p:nvSpPr>
          <p:cNvPr id="2051" name="Rectangle 2"/>
          <p:cNvSpPr>
            <a:spLocks noGrp="1" noChangeArrowheads="1"/>
          </p:cNvSpPr>
          <p:nvPr>
            <p:ph type="title"/>
          </p:nvPr>
        </p:nvSpPr>
        <p:spPr bwMode="auto">
          <a:xfrm>
            <a:off x="457200" y="304800"/>
            <a:ext cx="82296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smtClean="0"/>
          </a:p>
        </p:txBody>
      </p:sp>
      <p:sp>
        <p:nvSpPr>
          <p:cNvPr id="2052" name="Rectangle 3"/>
          <p:cNvSpPr>
            <a:spLocks noGrp="1" noChangeArrowheads="1"/>
          </p:cNvSpPr>
          <p:nvPr>
            <p:ph type="body" idx="1"/>
          </p:nvPr>
        </p:nvSpPr>
        <p:spPr bwMode="auto">
          <a:xfrm>
            <a:off x="457200" y="1524000"/>
            <a:ext cx="82296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Slide Number Placeholder 3"/>
          <p:cNvSpPr>
            <a:spLocks noGrp="1"/>
          </p:cNvSpPr>
          <p:nvPr>
            <p:ph type="sldNum" sz="quarter" idx="4"/>
          </p:nvPr>
        </p:nvSpPr>
        <p:spPr bwMode="auto">
          <a:xfrm>
            <a:off x="65532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r>
              <a:rPr lang="en-US" dirty="0" smtClean="0"/>
              <a:t>Visual 3.</a:t>
            </a:r>
            <a:fld id="{AABC80B5-9D81-458C-976F-659B9695CDDC}" type="slidenum">
              <a:rPr lang="en-US" smtClean="0"/>
              <a:pPr/>
              <a:t>‹#›</a:t>
            </a:fld>
            <a:endParaRPr lang="en-US" dirty="0" smtClean="0"/>
          </a:p>
        </p:txBody>
      </p:sp>
    </p:spTree>
  </p:cSld>
  <p:clrMap bg1="lt1" tx1="dk1" bg2="lt2" tx2="dk2" accent1="accent1" accent2="accent2" accent3="accent3" accent4="accent4" accent5="accent5" accent6="accent6" hlink="hlink" folHlink="folHlink"/>
  <p:sldLayoutIdLst>
    <p:sldLayoutId id="2147484067" r:id="rId1"/>
    <p:sldLayoutId id="2147484068" r:id="rId2"/>
    <p:sldLayoutId id="2147484069" r:id="rId3"/>
    <p:sldLayoutId id="2147484070" r:id="rId4"/>
    <p:sldLayoutId id="2147484071" r:id="rId5"/>
    <p:sldLayoutId id="2147484072" r:id="rId6"/>
    <p:sldLayoutId id="2147484073" r:id="rId7"/>
    <p:sldLayoutId id="2147484074" r:id="rId8"/>
    <p:sldLayoutId id="2147484075" r:id="rId9"/>
    <p:sldLayoutId id="2147484076" r:id="rId10"/>
    <p:sldLayoutId id="2147484077" r:id="rId11"/>
    <p:sldLayoutId id="2147484078" r:id="rId12"/>
    <p:sldLayoutId id="2147484079" r:id="rId13"/>
    <p:sldLayoutId id="2147484080" r:id="rId14"/>
    <p:sldLayoutId id="2147484081" r:id="rId15"/>
  </p:sldLayoutIdLst>
  <p:transition>
    <p:wipe dir="r"/>
  </p:transition>
  <p:timing>
    <p:tnLst>
      <p:par>
        <p:cTn id="1" dur="indefinite" restart="never" nodeType="tmRoot"/>
      </p:par>
    </p:tnLst>
  </p:timing>
  <p:hf hdr="0" ftr="0" dt="0"/>
  <p:txStyles>
    <p:titleStyle>
      <a:lvl1pPr algn="ctr" rtl="0" eaLnBrk="1" fontAlgn="base" hangingPunct="1">
        <a:spcBef>
          <a:spcPct val="0"/>
        </a:spcBef>
        <a:spcAft>
          <a:spcPct val="0"/>
        </a:spcAft>
        <a:defRPr sz="3000" b="1">
          <a:solidFill>
            <a:schemeClr val="tx1"/>
          </a:solidFill>
          <a:latin typeface="+mn-lt"/>
          <a:ea typeface="+mj-ea"/>
          <a:cs typeface="+mj-cs"/>
        </a:defRPr>
      </a:lvl1pPr>
      <a:lvl2pPr algn="l" rtl="0" eaLnBrk="1" fontAlgn="base" hangingPunct="1">
        <a:spcBef>
          <a:spcPct val="0"/>
        </a:spcBef>
        <a:spcAft>
          <a:spcPct val="0"/>
        </a:spcAft>
        <a:defRPr sz="3800" b="1">
          <a:solidFill>
            <a:srgbClr val="000066"/>
          </a:solidFill>
          <a:latin typeface="Times New Roman" pitchFamily="18" charset="0"/>
          <a:cs typeface="Arial" charset="0"/>
        </a:defRPr>
      </a:lvl2pPr>
      <a:lvl3pPr algn="l" rtl="0" eaLnBrk="1" fontAlgn="base" hangingPunct="1">
        <a:spcBef>
          <a:spcPct val="0"/>
        </a:spcBef>
        <a:spcAft>
          <a:spcPct val="0"/>
        </a:spcAft>
        <a:defRPr sz="3800" b="1">
          <a:solidFill>
            <a:srgbClr val="000066"/>
          </a:solidFill>
          <a:latin typeface="Times New Roman" pitchFamily="18" charset="0"/>
          <a:cs typeface="Arial" charset="0"/>
        </a:defRPr>
      </a:lvl3pPr>
      <a:lvl4pPr algn="l" rtl="0" eaLnBrk="1" fontAlgn="base" hangingPunct="1">
        <a:spcBef>
          <a:spcPct val="0"/>
        </a:spcBef>
        <a:spcAft>
          <a:spcPct val="0"/>
        </a:spcAft>
        <a:defRPr sz="3800" b="1">
          <a:solidFill>
            <a:srgbClr val="000066"/>
          </a:solidFill>
          <a:latin typeface="Times New Roman" pitchFamily="18" charset="0"/>
          <a:cs typeface="Arial" charset="0"/>
        </a:defRPr>
      </a:lvl4pPr>
      <a:lvl5pPr algn="l" rtl="0" eaLnBrk="1" fontAlgn="base" hangingPunct="1">
        <a:spcBef>
          <a:spcPct val="0"/>
        </a:spcBef>
        <a:spcAft>
          <a:spcPct val="0"/>
        </a:spcAft>
        <a:defRPr sz="3800" b="1">
          <a:solidFill>
            <a:srgbClr val="000066"/>
          </a:solidFill>
          <a:latin typeface="Times New Roman" pitchFamily="18" charset="0"/>
          <a:cs typeface="Arial" charset="0"/>
        </a:defRPr>
      </a:lvl5pPr>
      <a:lvl6pPr marL="457200" algn="l" rtl="0" eaLnBrk="1" fontAlgn="base" hangingPunct="1">
        <a:spcBef>
          <a:spcPct val="0"/>
        </a:spcBef>
        <a:spcAft>
          <a:spcPct val="0"/>
        </a:spcAft>
        <a:defRPr sz="3800" b="1">
          <a:solidFill>
            <a:srgbClr val="000066"/>
          </a:solidFill>
          <a:latin typeface="Times New Roman" pitchFamily="18" charset="0"/>
          <a:cs typeface="Arial" charset="0"/>
        </a:defRPr>
      </a:lvl6pPr>
      <a:lvl7pPr marL="914400" algn="l" rtl="0" eaLnBrk="1" fontAlgn="base" hangingPunct="1">
        <a:spcBef>
          <a:spcPct val="0"/>
        </a:spcBef>
        <a:spcAft>
          <a:spcPct val="0"/>
        </a:spcAft>
        <a:defRPr sz="3800" b="1">
          <a:solidFill>
            <a:srgbClr val="000066"/>
          </a:solidFill>
          <a:latin typeface="Times New Roman" pitchFamily="18" charset="0"/>
          <a:cs typeface="Arial" charset="0"/>
        </a:defRPr>
      </a:lvl7pPr>
      <a:lvl8pPr marL="1371600" algn="l" rtl="0" eaLnBrk="1" fontAlgn="base" hangingPunct="1">
        <a:spcBef>
          <a:spcPct val="0"/>
        </a:spcBef>
        <a:spcAft>
          <a:spcPct val="0"/>
        </a:spcAft>
        <a:defRPr sz="3800" b="1">
          <a:solidFill>
            <a:srgbClr val="000066"/>
          </a:solidFill>
          <a:latin typeface="Times New Roman" pitchFamily="18" charset="0"/>
          <a:cs typeface="Arial" charset="0"/>
        </a:defRPr>
      </a:lvl8pPr>
      <a:lvl9pPr marL="1828800" algn="l" rtl="0" eaLnBrk="1" fontAlgn="base" hangingPunct="1">
        <a:spcBef>
          <a:spcPct val="0"/>
        </a:spcBef>
        <a:spcAft>
          <a:spcPct val="0"/>
        </a:spcAft>
        <a:defRPr sz="3800" b="1">
          <a:solidFill>
            <a:srgbClr val="000066"/>
          </a:solidFill>
          <a:latin typeface="Times New Roman" pitchFamily="18" charset="0"/>
          <a:cs typeface="Arial" charset="0"/>
        </a:defRPr>
      </a:lvl9pPr>
    </p:titleStyle>
    <p:bodyStyle>
      <a:lvl1pPr marL="285750" indent="-285750" algn="l" rtl="0" eaLnBrk="1" fontAlgn="base" hangingPunct="1">
        <a:spcBef>
          <a:spcPts val="600"/>
        </a:spcBef>
        <a:spcAft>
          <a:spcPct val="0"/>
        </a:spcAft>
        <a:buSzPct val="121000"/>
        <a:buChar char="•"/>
        <a:tabLst/>
        <a:defRPr sz="2800" b="0">
          <a:solidFill>
            <a:schemeClr val="tx1"/>
          </a:solidFill>
          <a:latin typeface="+mn-lt"/>
          <a:ea typeface="+mn-ea"/>
          <a:cs typeface="+mn-cs"/>
        </a:defRPr>
      </a:lvl1pPr>
      <a:lvl2pPr marL="571500" indent="-285750" algn="l" rtl="0" eaLnBrk="1" fontAlgn="base" hangingPunct="1">
        <a:spcBef>
          <a:spcPct val="20000"/>
        </a:spcBef>
        <a:spcAft>
          <a:spcPct val="0"/>
        </a:spcAft>
        <a:buFont typeface="Arial" pitchFamily="34" charset="0"/>
        <a:buChar char="‒"/>
        <a:tabLst/>
        <a:defRPr sz="2400" b="0">
          <a:solidFill>
            <a:schemeClr val="tx1"/>
          </a:solidFill>
          <a:latin typeface="+mn-lt"/>
          <a:cs typeface="+mn-cs"/>
        </a:defRPr>
      </a:lvl2pPr>
      <a:lvl3pPr marL="857250" indent="-228600" algn="l" rtl="0" eaLnBrk="1" fontAlgn="base" hangingPunct="1">
        <a:spcBef>
          <a:spcPct val="20000"/>
        </a:spcBef>
        <a:spcAft>
          <a:spcPct val="0"/>
        </a:spcAft>
        <a:buFont typeface="Wingdings" pitchFamily="2" charset="2"/>
        <a:buChar char="§"/>
        <a:tabLst/>
        <a:defRPr sz="2400" b="0">
          <a:solidFill>
            <a:schemeClr val="tx1"/>
          </a:solidFill>
          <a:latin typeface="+mn-lt"/>
          <a:cs typeface="+mn-cs"/>
        </a:defRPr>
      </a:lvl3pPr>
      <a:lvl4pPr marL="1143000" indent="-285750" algn="l" rtl="0" eaLnBrk="1" fontAlgn="base" hangingPunct="1">
        <a:spcBef>
          <a:spcPct val="20000"/>
        </a:spcBef>
        <a:spcAft>
          <a:spcPct val="0"/>
        </a:spcAft>
        <a:buFont typeface="Courier New" pitchFamily="49" charset="0"/>
        <a:buChar char="o"/>
        <a:tabLst/>
        <a:defRPr sz="2400" b="0">
          <a:solidFill>
            <a:schemeClr val="tx1"/>
          </a:solidFill>
          <a:latin typeface="+mn-lt"/>
          <a:cs typeface="+mn-cs"/>
        </a:defRPr>
      </a:lvl4pPr>
      <a:lvl5pPr marL="1371600" indent="-228600" algn="l" rtl="0" eaLnBrk="1" fontAlgn="base" hangingPunct="1">
        <a:spcBef>
          <a:spcPct val="20000"/>
        </a:spcBef>
        <a:spcAft>
          <a:spcPct val="0"/>
        </a:spcAft>
        <a:buChar char="»"/>
        <a:tabLst/>
        <a:defRPr sz="2000" b="0">
          <a:solidFill>
            <a:schemeClr val="tx1"/>
          </a:solidFill>
          <a:latin typeface="+mn-lt"/>
          <a:cs typeface="+mn-cs"/>
        </a:defRPr>
      </a:lvl5pPr>
      <a:lvl6pPr marL="2632075" indent="-228600" algn="l" rtl="0" eaLnBrk="1" fontAlgn="base" hangingPunct="1">
        <a:spcBef>
          <a:spcPct val="20000"/>
        </a:spcBef>
        <a:spcAft>
          <a:spcPct val="0"/>
        </a:spcAft>
        <a:buChar char="»"/>
        <a:tabLst>
          <a:tab pos="401638" algn="l"/>
        </a:tabLst>
        <a:defRPr sz="2000" b="1">
          <a:solidFill>
            <a:srgbClr val="000066"/>
          </a:solidFill>
          <a:latin typeface="+mn-lt"/>
          <a:cs typeface="+mn-cs"/>
        </a:defRPr>
      </a:lvl6pPr>
      <a:lvl7pPr marL="3089275" indent="-228600" algn="l" rtl="0" eaLnBrk="1" fontAlgn="base" hangingPunct="1">
        <a:spcBef>
          <a:spcPct val="20000"/>
        </a:spcBef>
        <a:spcAft>
          <a:spcPct val="0"/>
        </a:spcAft>
        <a:buChar char="»"/>
        <a:tabLst>
          <a:tab pos="401638" algn="l"/>
        </a:tabLst>
        <a:defRPr sz="2000" b="1">
          <a:solidFill>
            <a:srgbClr val="000066"/>
          </a:solidFill>
          <a:latin typeface="+mn-lt"/>
          <a:cs typeface="+mn-cs"/>
        </a:defRPr>
      </a:lvl7pPr>
      <a:lvl8pPr marL="3546475" indent="-228600" algn="l" rtl="0" eaLnBrk="1" fontAlgn="base" hangingPunct="1">
        <a:spcBef>
          <a:spcPct val="20000"/>
        </a:spcBef>
        <a:spcAft>
          <a:spcPct val="0"/>
        </a:spcAft>
        <a:buChar char="»"/>
        <a:tabLst>
          <a:tab pos="401638" algn="l"/>
        </a:tabLst>
        <a:defRPr sz="2000" b="1">
          <a:solidFill>
            <a:srgbClr val="000066"/>
          </a:solidFill>
          <a:latin typeface="+mn-lt"/>
          <a:cs typeface="+mn-cs"/>
        </a:defRPr>
      </a:lvl8pPr>
      <a:lvl9pPr marL="4003675" indent="-228600" algn="l" rtl="0" eaLnBrk="1" fontAlgn="base" hangingPunct="1">
        <a:spcBef>
          <a:spcPct val="20000"/>
        </a:spcBef>
        <a:spcAft>
          <a:spcPct val="0"/>
        </a:spcAft>
        <a:buChar char="»"/>
        <a:tabLst>
          <a:tab pos="401638" algn="l"/>
        </a:tabLst>
        <a:defRPr sz="2000" b="1">
          <a:solidFill>
            <a:srgbClr val="00006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2.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youtube.com/watch?v=_nKaD39LmdY"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lvl="0"/>
            <a:r>
              <a:rPr lang="en-US" dirty="0" smtClean="0"/>
              <a:t>E132: DISCUSSION-BASED EXERCISE DESIGN </a:t>
            </a:r>
            <a:br>
              <a:rPr lang="en-US" dirty="0" smtClean="0"/>
            </a:br>
            <a:r>
              <a:rPr lang="en-US" dirty="0" smtClean="0"/>
              <a:t>AND EVALUATION COURSE</a:t>
            </a:r>
            <a:endParaRPr lang="en-US" dirty="0"/>
          </a:p>
        </p:txBody>
      </p:sp>
      <p:sp>
        <p:nvSpPr>
          <p:cNvPr id="7" name="Subtitle 6"/>
          <p:cNvSpPr>
            <a:spLocks noGrp="1"/>
          </p:cNvSpPr>
          <p:nvPr>
            <p:ph type="subTitle" idx="1"/>
          </p:nvPr>
        </p:nvSpPr>
        <p:spPr>
          <a:xfrm>
            <a:off x="457200" y="1143000"/>
            <a:ext cx="8229600" cy="685800"/>
          </a:xfrm>
        </p:spPr>
        <p:txBody>
          <a:bodyPr/>
          <a:lstStyle/>
          <a:p>
            <a:r>
              <a:rPr lang="en-US" b="1" dirty="0" smtClean="0"/>
              <a:t>Unit 3</a:t>
            </a:r>
            <a:r>
              <a:rPr lang="en-US" b="1" dirty="0"/>
              <a:t>: Progressive Exercise Program (PEP) and Proficiency </a:t>
            </a:r>
            <a:r>
              <a:rPr lang="en-US" b="1" dirty="0" smtClean="0"/>
              <a:t>Demonstration #1</a:t>
            </a:r>
            <a:endParaRPr lang="en-US" b="1" dirty="0"/>
          </a:p>
        </p:txBody>
      </p:sp>
      <p:pic>
        <p:nvPicPr>
          <p:cNvPr id="8" name="Picture 7" descr="24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3000"/>
                    </a14:imgEffect>
                    <a14:imgEffect>
                      <a14:brightnessContrast bright="29000"/>
                    </a14:imgEffect>
                  </a14:imgLayer>
                </a14:imgProps>
              </a:ext>
            </a:extLst>
          </a:blip>
          <a:srcRect t="33915" r="37573"/>
          <a:stretch/>
        </p:blipFill>
        <p:spPr bwMode="auto">
          <a:xfrm>
            <a:off x="2514040" y="2334128"/>
            <a:ext cx="4039160" cy="32003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p:cNvSpPr txBox="1"/>
          <p:nvPr/>
        </p:nvSpPr>
        <p:spPr>
          <a:xfrm>
            <a:off x="2514600" y="5544979"/>
            <a:ext cx="4038600" cy="246221"/>
          </a:xfrm>
          <a:prstGeom prst="rect">
            <a:avLst/>
          </a:prstGeom>
          <a:noFill/>
        </p:spPr>
        <p:txBody>
          <a:bodyPr wrap="square" rtlCol="0">
            <a:spAutoFit/>
          </a:bodyPr>
          <a:lstStyle/>
          <a:p>
            <a:pPr algn="r"/>
            <a:r>
              <a:rPr lang="en-US" sz="1000" dirty="0"/>
              <a:t>FEMA News Photo</a:t>
            </a:r>
          </a:p>
        </p:txBody>
      </p:sp>
      <p:sp>
        <p:nvSpPr>
          <p:cNvPr id="10" name="Slide Number Placeholder 3"/>
          <p:cNvSpPr>
            <a:spLocks noGrp="1"/>
          </p:cNvSpPr>
          <p:nvPr>
            <p:ph type="sldNum" sz="quarter" idx="4"/>
          </p:nvPr>
        </p:nvSpPr>
        <p:spPr bwMode="auto">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r>
              <a:rPr lang="en-US" dirty="0" smtClean="0"/>
              <a:t>Visual 3.</a:t>
            </a:r>
            <a:fld id="{AABC80B5-9D81-458C-976F-659B9695CDDC}" type="slidenum">
              <a:rPr lang="en-US" smtClean="0"/>
              <a:pPr/>
              <a:t>1</a:t>
            </a:fld>
            <a:endParaRPr lang="en-US" dirty="0" smtClean="0"/>
          </a:p>
        </p:txBody>
      </p:sp>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Unit Objectives</a:t>
            </a:r>
            <a:endParaRPr lang="en-US" dirty="0"/>
          </a:p>
        </p:txBody>
      </p:sp>
      <p:sp>
        <p:nvSpPr>
          <p:cNvPr id="9" name="Content Placeholder 8"/>
          <p:cNvSpPr>
            <a:spLocks noGrp="1"/>
          </p:cNvSpPr>
          <p:nvPr>
            <p:ph idx="1"/>
          </p:nvPr>
        </p:nvSpPr>
        <p:spPr>
          <a:xfrm>
            <a:off x="457200" y="1524000"/>
            <a:ext cx="8382000" cy="4191000"/>
          </a:xfrm>
        </p:spPr>
        <p:txBody>
          <a:bodyPr/>
          <a:lstStyle/>
          <a:p>
            <a:pPr marL="0" indent="0">
              <a:buNone/>
            </a:pPr>
            <a:r>
              <a:rPr lang="en-US" dirty="0" smtClean="0"/>
              <a:t>By the end of this unit you will be able to:</a:t>
            </a:r>
          </a:p>
          <a:p>
            <a:pPr lvl="1">
              <a:lnSpc>
                <a:spcPct val="100000"/>
              </a:lnSpc>
            </a:pPr>
            <a:r>
              <a:rPr lang="en-US" dirty="0" smtClean="0"/>
              <a:t>Describe </a:t>
            </a:r>
            <a:r>
              <a:rPr lang="en-US" dirty="0"/>
              <a:t>the policy that is relevant to the MEP </a:t>
            </a:r>
            <a:r>
              <a:rPr lang="en-US" dirty="0" smtClean="0"/>
              <a:t>Program</a:t>
            </a:r>
            <a:endParaRPr lang="en-US" dirty="0"/>
          </a:p>
          <a:p>
            <a:pPr lvl="1">
              <a:lnSpc>
                <a:spcPct val="100000"/>
              </a:lnSpc>
            </a:pPr>
            <a:r>
              <a:rPr lang="en-US" dirty="0"/>
              <a:t>Define </a:t>
            </a:r>
            <a:r>
              <a:rPr lang="en-US" dirty="0" smtClean="0"/>
              <a:t>“whole community” and the five mission areas </a:t>
            </a:r>
            <a:r>
              <a:rPr lang="en-US" dirty="0"/>
              <a:t>of emergency </a:t>
            </a:r>
            <a:r>
              <a:rPr lang="en-US" dirty="0" smtClean="0"/>
              <a:t>management</a:t>
            </a:r>
            <a:endParaRPr lang="en-US" dirty="0"/>
          </a:p>
          <a:p>
            <a:pPr lvl="1">
              <a:lnSpc>
                <a:spcPct val="100000"/>
              </a:lnSpc>
            </a:pPr>
            <a:r>
              <a:rPr lang="en-US" dirty="0"/>
              <a:t>Describe the components of a Progressive Exercise Program (PEP</a:t>
            </a:r>
            <a:r>
              <a:rPr lang="en-US" dirty="0" smtClean="0"/>
              <a:t>)</a:t>
            </a:r>
            <a:endParaRPr lang="en-US" dirty="0"/>
          </a:p>
        </p:txBody>
      </p:sp>
      <p:sp>
        <p:nvSpPr>
          <p:cNvPr id="6" name="Slide Number Placeholder 3"/>
          <p:cNvSpPr>
            <a:spLocks noGrp="1"/>
          </p:cNvSpPr>
          <p:nvPr>
            <p:ph type="sldNum" sz="quarter" idx="4"/>
          </p:nvPr>
        </p:nvSpPr>
        <p:spPr bwMode="auto">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r>
              <a:rPr lang="en-US" dirty="0" smtClean="0"/>
              <a:t>Visual 3.</a:t>
            </a:r>
            <a:fld id="{AABC80B5-9D81-458C-976F-659B9695CDDC}" type="slidenum">
              <a:rPr lang="en-US" smtClean="0"/>
              <a:pPr/>
              <a:t>2</a:t>
            </a:fld>
            <a:endParaRPr lang="en-US" dirty="0" smtClean="0"/>
          </a:p>
        </p:txBody>
      </p:sp>
    </p:spTree>
    <p:extLst>
      <p:ext uri="{BB962C8B-B14F-4D97-AF65-F5344CB8AC3E}">
        <p14:creationId xmlns:p14="http://schemas.microsoft.com/office/powerpoint/2010/main" val="26784672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Unit Objectives (cont’d.)</a:t>
            </a:r>
            <a:endParaRPr lang="en-US" dirty="0"/>
          </a:p>
        </p:txBody>
      </p:sp>
      <p:sp>
        <p:nvSpPr>
          <p:cNvPr id="9" name="Content Placeholder 8"/>
          <p:cNvSpPr>
            <a:spLocks noGrp="1"/>
          </p:cNvSpPr>
          <p:nvPr>
            <p:ph idx="1"/>
          </p:nvPr>
        </p:nvSpPr>
        <p:spPr>
          <a:xfrm>
            <a:off x="457200" y="1524000"/>
            <a:ext cx="8382000" cy="4191000"/>
          </a:xfrm>
        </p:spPr>
        <p:txBody>
          <a:bodyPr/>
          <a:lstStyle/>
          <a:p>
            <a:pPr lvl="1">
              <a:lnSpc>
                <a:spcPct val="100000"/>
              </a:lnSpc>
            </a:pPr>
            <a:r>
              <a:rPr lang="en-US" dirty="0" smtClean="0"/>
              <a:t>Describe </a:t>
            </a:r>
            <a:r>
              <a:rPr lang="en-US" dirty="0"/>
              <a:t>the process for developing and/or updating the </a:t>
            </a:r>
            <a:r>
              <a:rPr lang="en-US" dirty="0" smtClean="0"/>
              <a:t>Multi-year Training and Exercise Plan (TEP)</a:t>
            </a:r>
            <a:endParaRPr lang="en-US" dirty="0"/>
          </a:p>
          <a:p>
            <a:pPr lvl="1">
              <a:lnSpc>
                <a:spcPct val="100000"/>
              </a:lnSpc>
            </a:pPr>
            <a:r>
              <a:rPr lang="en-US" dirty="0"/>
              <a:t>Develop a Multi-year TEP in accordance with Homeland Security Exercise and Evaluation Program (HSEEP), using Central City/Liberty County information from the ESSD</a:t>
            </a:r>
          </a:p>
        </p:txBody>
      </p:sp>
      <p:sp>
        <p:nvSpPr>
          <p:cNvPr id="6" name="Slide Number Placeholder 3"/>
          <p:cNvSpPr>
            <a:spLocks noGrp="1"/>
          </p:cNvSpPr>
          <p:nvPr>
            <p:ph type="sldNum" sz="quarter" idx="4"/>
          </p:nvPr>
        </p:nvSpPr>
        <p:spPr bwMode="auto">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r>
              <a:rPr lang="en-US" dirty="0" smtClean="0"/>
              <a:t>Visual 3.</a:t>
            </a:r>
            <a:fld id="{AABC80B5-9D81-458C-976F-659B9695CDDC}" type="slidenum">
              <a:rPr lang="en-US" smtClean="0"/>
              <a:pPr/>
              <a:t>3</a:t>
            </a:fld>
            <a:endParaRPr lang="en-US" dirty="0" smtClean="0"/>
          </a:p>
        </p:txBody>
      </p:sp>
    </p:spTree>
    <p:extLst>
      <p:ext uri="{BB962C8B-B14F-4D97-AF65-F5344CB8AC3E}">
        <p14:creationId xmlns:p14="http://schemas.microsoft.com/office/powerpoint/2010/main" val="4972994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Why Exercise?</a:t>
            </a:r>
          </a:p>
        </p:txBody>
      </p:sp>
      <p:sp>
        <p:nvSpPr>
          <p:cNvPr id="3" name="Content Placeholder 2"/>
          <p:cNvSpPr>
            <a:spLocks noGrp="1"/>
          </p:cNvSpPr>
          <p:nvPr>
            <p:ph idx="1"/>
          </p:nvPr>
        </p:nvSpPr>
        <p:spPr>
          <a:xfrm>
            <a:off x="457200" y="1600200"/>
            <a:ext cx="8229600" cy="4191000"/>
          </a:xfrm>
        </p:spPr>
        <p:txBody>
          <a:bodyPr/>
          <a:lstStyle/>
          <a:p>
            <a:r>
              <a:rPr lang="en-US" dirty="0"/>
              <a:t>Reveal planning weaknesses and gaps</a:t>
            </a:r>
          </a:p>
          <a:p>
            <a:r>
              <a:rPr lang="en-US" dirty="0"/>
              <a:t>Improve coordination, </a:t>
            </a:r>
            <a:r>
              <a:rPr lang="en-US" dirty="0" smtClean="0"/>
              <a:t/>
            </a:r>
            <a:br>
              <a:rPr lang="en-US" dirty="0" smtClean="0"/>
            </a:br>
            <a:r>
              <a:rPr lang="en-US" dirty="0" smtClean="0"/>
              <a:t>collaboration</a:t>
            </a:r>
            <a:r>
              <a:rPr lang="en-US" dirty="0"/>
              <a:t>, </a:t>
            </a:r>
            <a:r>
              <a:rPr lang="en-US" dirty="0" smtClean="0"/>
              <a:t/>
            </a:r>
            <a:br>
              <a:rPr lang="en-US" dirty="0" smtClean="0"/>
            </a:br>
            <a:r>
              <a:rPr lang="en-US" dirty="0" smtClean="0"/>
              <a:t>and </a:t>
            </a:r>
            <a:r>
              <a:rPr lang="en-US" dirty="0"/>
              <a:t>communications</a:t>
            </a:r>
          </a:p>
          <a:p>
            <a:r>
              <a:rPr lang="en-US" dirty="0"/>
              <a:t>Clarify roles </a:t>
            </a:r>
            <a:r>
              <a:rPr lang="en-US" dirty="0" smtClean="0"/>
              <a:t/>
            </a:r>
            <a:br>
              <a:rPr lang="en-US" dirty="0" smtClean="0"/>
            </a:br>
            <a:r>
              <a:rPr lang="en-US" dirty="0" smtClean="0"/>
              <a:t>and responsibilities</a:t>
            </a:r>
          </a:p>
          <a:p>
            <a:r>
              <a:rPr lang="en-US" dirty="0" smtClean="0"/>
              <a:t>Know grant-funded </a:t>
            </a:r>
            <a:br>
              <a:rPr lang="en-US" dirty="0" smtClean="0"/>
            </a:br>
            <a:r>
              <a:rPr lang="en-US" dirty="0" smtClean="0"/>
              <a:t>exercise </a:t>
            </a:r>
            <a:r>
              <a:rPr lang="en-US" dirty="0"/>
              <a:t>requirements </a:t>
            </a:r>
            <a:r>
              <a:rPr lang="en-US" dirty="0" smtClean="0"/>
              <a:t/>
            </a:r>
            <a:br>
              <a:rPr lang="en-US" dirty="0" smtClean="0"/>
            </a:br>
            <a:r>
              <a:rPr lang="en-US" dirty="0" smtClean="0"/>
              <a:t>(</a:t>
            </a:r>
            <a:r>
              <a:rPr lang="en-US" dirty="0"/>
              <a:t>e.g., EMPG, ASPR)</a:t>
            </a:r>
          </a:p>
          <a:p>
            <a:endParaRPr lang="en-US" dirty="0"/>
          </a:p>
          <a:p>
            <a:pPr marL="0" indent="0">
              <a:buNone/>
            </a:pPr>
            <a:endParaRPr lang="en-US" dirty="0"/>
          </a:p>
        </p:txBody>
      </p:sp>
      <p:pic>
        <p:nvPicPr>
          <p:cNvPr id="5" name="Picture 5" descr="HSEEP Video 8"/>
          <p:cNvPicPr>
            <a:picLocks noChangeAspect="1" noChangeArrowheads="1"/>
          </p:cNvPicPr>
          <p:nvPr/>
        </p:nvPicPr>
        <p:blipFill rotWithShape="1">
          <a:blip r:embed="rId2" cstate="print"/>
          <a:srcRect l="-1" r="28651"/>
          <a:stretch/>
        </p:blipFill>
        <p:spPr bwMode="auto">
          <a:xfrm rot="298615">
            <a:off x="5267565" y="2325834"/>
            <a:ext cx="2823076" cy="2967504"/>
          </a:xfrm>
          <a:prstGeom prst="rect">
            <a:avLst/>
          </a:prstGeom>
          <a:noFill/>
          <a:ln w="38100">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6" name="TextBox 5"/>
          <p:cNvSpPr txBox="1"/>
          <p:nvPr/>
        </p:nvSpPr>
        <p:spPr>
          <a:xfrm rot="300000">
            <a:off x="5416938" y="5279984"/>
            <a:ext cx="2594499" cy="246221"/>
          </a:xfrm>
          <a:prstGeom prst="rect">
            <a:avLst/>
          </a:prstGeom>
          <a:noFill/>
        </p:spPr>
        <p:txBody>
          <a:bodyPr wrap="square" rtlCol="0">
            <a:spAutoFit/>
          </a:bodyPr>
          <a:lstStyle/>
          <a:p>
            <a:pPr algn="r"/>
            <a:r>
              <a:rPr lang="en-US" sz="1000" dirty="0" smtClean="0"/>
              <a:t>FEMA News Photo</a:t>
            </a:r>
            <a:endParaRPr lang="en-US" sz="1000" dirty="0"/>
          </a:p>
        </p:txBody>
      </p:sp>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4</a:t>
            </a:fld>
            <a:endParaRPr lang="en-US" dirty="0" smtClean="0"/>
          </a:p>
        </p:txBody>
      </p:sp>
    </p:spTree>
    <p:extLst>
      <p:ext uri="{BB962C8B-B14F-4D97-AF65-F5344CB8AC3E}">
        <p14:creationId xmlns:p14="http://schemas.microsoft.com/office/powerpoint/2010/main" val="18225918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Why Exercise</a:t>
            </a:r>
            <a:r>
              <a:rPr lang="en-US" dirty="0" smtClean="0"/>
              <a:t>? (cont’d.)</a:t>
            </a:r>
            <a:endParaRPr lang="en-US" dirty="0"/>
          </a:p>
        </p:txBody>
      </p:sp>
      <p:sp>
        <p:nvSpPr>
          <p:cNvPr id="3" name="Content Placeholder 2"/>
          <p:cNvSpPr>
            <a:spLocks noGrp="1"/>
          </p:cNvSpPr>
          <p:nvPr>
            <p:ph idx="1"/>
          </p:nvPr>
        </p:nvSpPr>
        <p:spPr>
          <a:xfrm>
            <a:off x="457200" y="1600200"/>
            <a:ext cx="8229600" cy="4191000"/>
          </a:xfrm>
        </p:spPr>
        <p:txBody>
          <a:bodyPr/>
          <a:lstStyle/>
          <a:p>
            <a:r>
              <a:rPr lang="en-US" dirty="0" smtClean="0"/>
              <a:t>Meet </a:t>
            </a:r>
            <a:r>
              <a:rPr lang="en-US" dirty="0"/>
              <a:t>regulatory and statutory exercise requirements </a:t>
            </a:r>
          </a:p>
          <a:p>
            <a:r>
              <a:rPr lang="en-US" dirty="0"/>
              <a:t>Meet standards requirements </a:t>
            </a:r>
            <a:r>
              <a:rPr lang="en-US" dirty="0" smtClean="0"/>
              <a:t>(e.g., </a:t>
            </a:r>
            <a:r>
              <a:rPr lang="en-US" dirty="0"/>
              <a:t>EMAP)</a:t>
            </a:r>
          </a:p>
          <a:p>
            <a:r>
              <a:rPr lang="en-US" dirty="0"/>
              <a:t>Foster successful responses to real life disasters—it is </a:t>
            </a:r>
            <a:r>
              <a:rPr lang="en-US" dirty="0" smtClean="0"/>
              <a:t>not </a:t>
            </a:r>
            <a:r>
              <a:rPr lang="en-US" dirty="0"/>
              <a:t>a question of “if” but “when</a:t>
            </a:r>
            <a:r>
              <a:rPr lang="en-US" dirty="0" smtClean="0"/>
              <a:t>”</a:t>
            </a:r>
          </a:p>
          <a:p>
            <a:r>
              <a:rPr lang="en-US" dirty="0" smtClean="0"/>
              <a:t>Video: </a:t>
            </a:r>
            <a:r>
              <a:rPr lang="en-US" dirty="0" smtClean="0">
                <a:hlinkClick r:id="rId2"/>
              </a:rPr>
              <a:t>Tuscaloosa, AL</a:t>
            </a:r>
            <a:endParaRPr lang="en-US" dirty="0" smtClean="0"/>
          </a:p>
        </p:txBody>
      </p:sp>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5</a:t>
            </a:fld>
            <a:endParaRPr lang="en-US" dirty="0" smtClean="0"/>
          </a:p>
        </p:txBody>
      </p:sp>
    </p:spTree>
    <p:extLst>
      <p:ext uri="{BB962C8B-B14F-4D97-AF65-F5344CB8AC3E}">
        <p14:creationId xmlns:p14="http://schemas.microsoft.com/office/powerpoint/2010/main" val="42186617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Why Exercise</a:t>
            </a:r>
            <a:r>
              <a:rPr lang="en-US" dirty="0" smtClean="0"/>
              <a:t>? (cont’d.)</a:t>
            </a:r>
            <a:endParaRPr lang="en-US" dirty="0"/>
          </a:p>
        </p:txBody>
      </p:sp>
      <p:sp>
        <p:nvSpPr>
          <p:cNvPr id="3" name="Content Placeholder 2"/>
          <p:cNvSpPr>
            <a:spLocks noGrp="1"/>
          </p:cNvSpPr>
          <p:nvPr>
            <p:ph idx="1"/>
          </p:nvPr>
        </p:nvSpPr>
        <p:spPr>
          <a:xfrm>
            <a:off x="457200" y="1562100"/>
            <a:ext cx="4419600" cy="4191000"/>
          </a:xfrm>
        </p:spPr>
        <p:txBody>
          <a:bodyPr/>
          <a:lstStyle/>
          <a:p>
            <a:pPr marL="0" indent="0">
              <a:buNone/>
            </a:pPr>
            <a:r>
              <a:rPr lang="en-US" dirty="0" smtClean="0"/>
              <a:t>How </a:t>
            </a:r>
            <a:r>
              <a:rPr lang="en-US" dirty="0"/>
              <a:t>has an exercise led </a:t>
            </a:r>
            <a:r>
              <a:rPr lang="en-US" dirty="0" smtClean="0"/>
              <a:t>your community </a:t>
            </a:r>
            <a:r>
              <a:rPr lang="en-US" dirty="0"/>
              <a:t>to be </a:t>
            </a:r>
            <a:r>
              <a:rPr lang="en-US" dirty="0" smtClean="0"/>
              <a:t/>
            </a:r>
            <a:br>
              <a:rPr lang="en-US" dirty="0" smtClean="0"/>
            </a:br>
            <a:r>
              <a:rPr lang="en-US" dirty="0" smtClean="0"/>
              <a:t>better </a:t>
            </a:r>
            <a:r>
              <a:rPr lang="en-US" dirty="0"/>
              <a:t>prepared?</a:t>
            </a:r>
            <a:endParaRPr lang="en-US" dirty="0" smtClean="0"/>
          </a:p>
        </p:txBody>
      </p:sp>
      <p:grpSp>
        <p:nvGrpSpPr>
          <p:cNvPr id="12" name="Group 11" descr="A conversation balloon showing the word &quot;Discussion.&quot;"/>
          <p:cNvGrpSpPr/>
          <p:nvPr/>
        </p:nvGrpSpPr>
        <p:grpSpPr>
          <a:xfrm>
            <a:off x="5334000" y="1866900"/>
            <a:ext cx="3200400" cy="2171700"/>
            <a:chOff x="5334000" y="1866900"/>
            <a:chExt cx="3200400" cy="2171700"/>
          </a:xfrm>
        </p:grpSpPr>
        <p:sp>
          <p:nvSpPr>
            <p:cNvPr id="10" name="Oval Callout 9"/>
            <p:cNvSpPr/>
            <p:nvPr/>
          </p:nvSpPr>
          <p:spPr bwMode="auto">
            <a:xfrm>
              <a:off x="5334000" y="1866900"/>
              <a:ext cx="3048000" cy="2171700"/>
            </a:xfrm>
            <a:prstGeom prst="wedgeEllipseCallout">
              <a:avLst/>
            </a:prstGeom>
            <a:gradFill flip="none" rotWithShape="1">
              <a:gsLst>
                <a:gs pos="0">
                  <a:srgbClr val="123C66">
                    <a:tint val="66000"/>
                    <a:satMod val="160000"/>
                  </a:srgbClr>
                </a:gs>
                <a:gs pos="50000">
                  <a:srgbClr val="123C66">
                    <a:tint val="44500"/>
                    <a:satMod val="160000"/>
                  </a:srgbClr>
                </a:gs>
                <a:gs pos="100000">
                  <a:srgbClr val="123C66">
                    <a:tint val="23500"/>
                    <a:satMod val="160000"/>
                  </a:srgbClr>
                </a:gs>
              </a:gsLst>
              <a:path path="circle">
                <a:fillToRect t="100000" r="100000"/>
              </a:path>
              <a:tileRect l="-100000" b="-100000"/>
            </a:gradFill>
            <a:ln w="57150" cap="flat" cmpd="sng" algn="ctr">
              <a:solidFill>
                <a:schemeClr val="accent4">
                  <a:lumMod val="95000"/>
                  <a:lumOff val="5000"/>
                </a:schemeClr>
              </a:solidFill>
              <a:prstDash val="solid"/>
              <a:round/>
              <a:headEnd type="none" w="med" len="med"/>
              <a:tailEnd type="none" w="med" len="med"/>
            </a:ln>
            <a:effectLst>
              <a:outerShdw blurRad="152400" dist="317500" dir="5400000" sx="90000" sy="-19000" rotWithShape="0">
                <a:prstClr val="black">
                  <a:alpha val="15000"/>
                </a:prstClr>
              </a:outerShdw>
            </a:effectLst>
            <a:scene3d>
              <a:camera prst="orthographicFront"/>
              <a:lightRig rig="threePt" dir="t"/>
            </a:scene3d>
            <a:sp3d>
              <a:bevelT w="114300" prst="artDeco"/>
            </a:sp3d>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11" name="TextBox 10"/>
            <p:cNvSpPr txBox="1"/>
            <p:nvPr/>
          </p:nvSpPr>
          <p:spPr>
            <a:xfrm>
              <a:off x="5791200" y="2660362"/>
              <a:ext cx="2743200" cy="584775"/>
            </a:xfrm>
            <a:prstGeom prst="rect">
              <a:avLst/>
            </a:prstGeom>
            <a:noFill/>
          </p:spPr>
          <p:txBody>
            <a:bodyPr wrap="square" rtlCol="0">
              <a:spAutoFit/>
            </a:bodyPr>
            <a:lstStyle/>
            <a:p>
              <a:r>
                <a:rPr lang="en-US" sz="3200" dirty="0" smtClean="0">
                  <a:latin typeface="+mj-lt"/>
                </a:rPr>
                <a:t>Discussion…</a:t>
              </a:r>
              <a:endParaRPr lang="en-US" sz="3200" dirty="0">
                <a:latin typeface="+mj-lt"/>
              </a:endParaRPr>
            </a:p>
          </p:txBody>
        </p:sp>
      </p:grpSp>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6</a:t>
            </a:fld>
            <a:endParaRPr lang="en-US" dirty="0" smtClean="0"/>
          </a:p>
        </p:txBody>
      </p:sp>
    </p:spTree>
    <p:extLst>
      <p:ext uri="{BB962C8B-B14F-4D97-AF65-F5344CB8AC3E}">
        <p14:creationId xmlns:p14="http://schemas.microsoft.com/office/powerpoint/2010/main" val="18166126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3"/>
          <p:cNvSpPr>
            <a:spLocks noGrp="1" noChangeArrowheads="1"/>
          </p:cNvSpPr>
          <p:nvPr>
            <p:ph type="title"/>
          </p:nvPr>
        </p:nvSpPr>
        <p:spPr/>
        <p:txBody>
          <a:bodyPr/>
          <a:lstStyle/>
          <a:p>
            <a:r>
              <a:rPr lang="en-US" dirty="0" smtClean="0"/>
              <a:t/>
            </a:r>
            <a:br>
              <a:rPr lang="en-US" dirty="0" smtClean="0"/>
            </a:br>
            <a:r>
              <a:rPr lang="en-US" dirty="0"/>
              <a:t>Whole Community</a:t>
            </a:r>
            <a:r>
              <a:rPr lang="en-US" dirty="0" smtClean="0"/>
              <a:t/>
            </a:r>
            <a:br>
              <a:rPr lang="en-US" dirty="0" smtClean="0"/>
            </a:br>
            <a:endParaRPr lang="en-US" dirty="0" smtClean="0"/>
          </a:p>
        </p:txBody>
      </p:sp>
      <p:sp>
        <p:nvSpPr>
          <p:cNvPr id="7171" name="Rectangle 2"/>
          <p:cNvSpPr>
            <a:spLocks noGrp="1" noChangeArrowheads="1"/>
          </p:cNvSpPr>
          <p:nvPr>
            <p:ph idx="1"/>
          </p:nvPr>
        </p:nvSpPr>
        <p:spPr/>
        <p:txBody>
          <a:bodyPr/>
          <a:lstStyle/>
          <a:p>
            <a:r>
              <a:rPr lang="en-US" dirty="0" smtClean="0"/>
              <a:t>PPD-8 </a:t>
            </a:r>
            <a:r>
              <a:rPr lang="en-US" dirty="0"/>
              <a:t>emphasizes that </a:t>
            </a:r>
            <a:r>
              <a:rPr lang="en-US" dirty="0" smtClean="0"/>
              <a:t>national </a:t>
            </a:r>
            <a:r>
              <a:rPr lang="en-US" dirty="0"/>
              <a:t>preparedness is the shared responsibility of the </a:t>
            </a:r>
            <a:r>
              <a:rPr lang="en-US" i="1" dirty="0" smtClean="0"/>
              <a:t>whole community</a:t>
            </a:r>
          </a:p>
          <a:p>
            <a:r>
              <a:rPr lang="en-US" dirty="0" smtClean="0"/>
              <a:t>The whole community </a:t>
            </a:r>
            <a:r>
              <a:rPr lang="en-US" dirty="0"/>
              <a:t>approach is </a:t>
            </a:r>
            <a:r>
              <a:rPr lang="en-US" dirty="0" smtClean="0"/>
              <a:t>long term </a:t>
            </a:r>
            <a:r>
              <a:rPr lang="en-US" dirty="0"/>
              <a:t>and encompasses all hazards and all levels of </a:t>
            </a:r>
            <a:r>
              <a:rPr lang="en-US" dirty="0" smtClean="0"/>
              <a:t>government</a:t>
            </a:r>
            <a:endParaRPr lang="en-US" dirty="0"/>
          </a:p>
          <a:p>
            <a:r>
              <a:rPr lang="en-US" dirty="0" smtClean="0"/>
              <a:t>Don’t develop </a:t>
            </a:r>
            <a:r>
              <a:rPr lang="en-US" dirty="0"/>
              <a:t>your exercise in a </a:t>
            </a:r>
            <a:r>
              <a:rPr lang="en-US" dirty="0" smtClean="0"/>
              <a:t>vacuum</a:t>
            </a:r>
            <a:endParaRPr lang="en-US" dirty="0"/>
          </a:p>
          <a:p>
            <a:pPr marL="0" indent="0">
              <a:buNone/>
            </a:pPr>
            <a:endParaRPr lang="en-US" dirty="0" smtClean="0"/>
          </a:p>
        </p:txBody>
      </p:sp>
      <p:sp>
        <p:nvSpPr>
          <p:cNvPr id="5" name="Slide Number Placeholder 3"/>
          <p:cNvSpPr>
            <a:spLocks noGrp="1"/>
          </p:cNvSpPr>
          <p:nvPr>
            <p:ph type="sldNum" sz="quarter" idx="4"/>
          </p:nvPr>
        </p:nvSpPr>
        <p:spPr bwMode="auto">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r>
              <a:rPr lang="en-US" dirty="0" smtClean="0"/>
              <a:t>Visual 3.</a:t>
            </a:r>
            <a:fld id="{AABC80B5-9D81-458C-976F-659B9695CDDC}" type="slidenum">
              <a:rPr lang="en-US" smtClean="0"/>
              <a:pPr/>
              <a:t>7</a:t>
            </a:fld>
            <a:endParaRPr lang="en-US" dirty="0" smtClean="0"/>
          </a:p>
        </p:txBody>
      </p:sp>
    </p:spTree>
    <p:extLst>
      <p:ext uri="{BB962C8B-B14F-4D97-AF65-F5344CB8AC3E}">
        <p14:creationId xmlns:p14="http://schemas.microsoft.com/office/powerpoint/2010/main" val="2202503141"/>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Whole Community (cont’d.)</a:t>
            </a:r>
          </a:p>
        </p:txBody>
      </p:sp>
      <p:sp>
        <p:nvSpPr>
          <p:cNvPr id="3" name="Content Placeholder 2"/>
          <p:cNvSpPr>
            <a:spLocks noGrp="1"/>
          </p:cNvSpPr>
          <p:nvPr>
            <p:ph idx="1"/>
          </p:nvPr>
        </p:nvSpPr>
        <p:spPr/>
        <p:txBody>
          <a:bodyPr/>
          <a:lstStyle/>
          <a:p>
            <a:pPr marL="0" indent="0">
              <a:buNone/>
            </a:pPr>
            <a:r>
              <a:rPr lang="en-US" dirty="0"/>
              <a:t>S</a:t>
            </a:r>
            <a:r>
              <a:rPr lang="en-US" dirty="0" smtClean="0"/>
              <a:t>trategic themes:</a:t>
            </a:r>
            <a:endParaRPr lang="en-US" dirty="0"/>
          </a:p>
          <a:p>
            <a:pPr lvl="1"/>
            <a:r>
              <a:rPr lang="en-US" dirty="0"/>
              <a:t>Understand community complexity</a:t>
            </a:r>
          </a:p>
          <a:p>
            <a:pPr lvl="1"/>
            <a:r>
              <a:rPr lang="en-US" dirty="0"/>
              <a:t>Recognize community capabilities and needs</a:t>
            </a:r>
          </a:p>
          <a:p>
            <a:pPr lvl="1"/>
            <a:r>
              <a:rPr lang="en-US" dirty="0"/>
              <a:t>Foster relationships with community leaders</a:t>
            </a:r>
          </a:p>
          <a:p>
            <a:pPr lvl="1"/>
            <a:r>
              <a:rPr lang="en-US" dirty="0"/>
              <a:t>Build and maintain partnerships</a:t>
            </a:r>
          </a:p>
          <a:p>
            <a:pPr lvl="1"/>
            <a:r>
              <a:rPr lang="en-US" dirty="0"/>
              <a:t>Empower local action</a:t>
            </a:r>
          </a:p>
          <a:p>
            <a:pPr lvl="1"/>
            <a:r>
              <a:rPr lang="en-US" dirty="0"/>
              <a:t>Leverage and strengthen social infrastructure, </a:t>
            </a:r>
            <a:r>
              <a:rPr lang="en-US" dirty="0" smtClean="0"/>
              <a:t>networks, </a:t>
            </a:r>
            <a:r>
              <a:rPr lang="en-US" dirty="0"/>
              <a:t>and assets</a:t>
            </a:r>
          </a:p>
          <a:p>
            <a:pPr lvl="0"/>
            <a:endParaRPr lang="en-US" dirty="0"/>
          </a:p>
        </p:txBody>
      </p:sp>
      <p:sp>
        <p:nvSpPr>
          <p:cNvPr id="7" name="Slide Number Placeholder 3"/>
          <p:cNvSpPr>
            <a:spLocks noGrp="1"/>
          </p:cNvSpPr>
          <p:nvPr>
            <p:ph type="sldNum" sz="quarter" idx="4"/>
          </p:nvPr>
        </p:nvSpPr>
        <p:spPr/>
        <p:txBody>
          <a:bodyPr/>
          <a:lstStyle>
            <a:lvl1pPr algn="r">
              <a:defRPr sz="2000" b="1" i="0" baseline="0">
                <a:solidFill>
                  <a:srgbClr val="F4F8FE"/>
                </a:solidFill>
              </a:defRPr>
            </a:lvl1pPr>
          </a:lstStyle>
          <a:p>
            <a:r>
              <a:rPr lang="en-US" dirty="0" smtClean="0"/>
              <a:t>Visual 3.</a:t>
            </a:r>
            <a:fld id="{AABC80B5-9D81-458C-976F-659B9695CDDC}" type="slidenum">
              <a:rPr lang="en-US" smtClean="0"/>
              <a:pPr/>
              <a:t>8</a:t>
            </a:fld>
            <a:endParaRPr lang="en-US" dirty="0" smtClean="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3"/>
          <p:cNvSpPr>
            <a:spLocks noGrp="1" noChangeArrowheads="1"/>
          </p:cNvSpPr>
          <p:nvPr>
            <p:ph type="title"/>
          </p:nvPr>
        </p:nvSpPr>
        <p:spPr/>
        <p:txBody>
          <a:bodyPr/>
          <a:lstStyle/>
          <a:p>
            <a:r>
              <a:rPr lang="en-US" dirty="0"/>
              <a:t>Whole </a:t>
            </a:r>
            <a:r>
              <a:rPr lang="en-US" dirty="0" smtClean="0"/>
              <a:t>Community (cont’d.)</a:t>
            </a:r>
          </a:p>
        </p:txBody>
      </p:sp>
      <p:sp>
        <p:nvSpPr>
          <p:cNvPr id="8195" name="Rectangle 2"/>
          <p:cNvSpPr>
            <a:spLocks noGrp="1" noChangeArrowheads="1"/>
          </p:cNvSpPr>
          <p:nvPr>
            <p:ph idx="1"/>
          </p:nvPr>
        </p:nvSpPr>
        <p:spPr>
          <a:xfrm>
            <a:off x="457200" y="1524000"/>
            <a:ext cx="8534400" cy="4191000"/>
          </a:xfrm>
        </p:spPr>
        <p:txBody>
          <a:bodyPr/>
          <a:lstStyle/>
          <a:p>
            <a:pPr marL="0" indent="0">
              <a:buNone/>
            </a:pPr>
            <a:r>
              <a:rPr lang="en-US" dirty="0" smtClean="0"/>
              <a:t>Benefits:</a:t>
            </a:r>
            <a:endParaRPr lang="en-US" dirty="0"/>
          </a:p>
          <a:p>
            <a:pPr lvl="1"/>
            <a:r>
              <a:rPr lang="en-US" dirty="0"/>
              <a:t>Shared understanding of community needs and capabilities</a:t>
            </a:r>
          </a:p>
          <a:p>
            <a:pPr lvl="1"/>
            <a:r>
              <a:rPr lang="en-US" dirty="0"/>
              <a:t>Greater empowerment and integration of resources from across the community</a:t>
            </a:r>
          </a:p>
          <a:p>
            <a:pPr lvl="1"/>
            <a:r>
              <a:rPr lang="en-US" dirty="0"/>
              <a:t>Stronger social </a:t>
            </a:r>
            <a:r>
              <a:rPr lang="en-US" dirty="0" smtClean="0"/>
              <a:t>infrastructure</a:t>
            </a:r>
            <a:endParaRPr lang="en-US" dirty="0"/>
          </a:p>
        </p:txBody>
      </p:sp>
      <p:sp>
        <p:nvSpPr>
          <p:cNvPr id="5" name="Slide Number Placeholder 3"/>
          <p:cNvSpPr>
            <a:spLocks noGrp="1"/>
          </p:cNvSpPr>
          <p:nvPr>
            <p:ph type="sldNum" sz="quarter" idx="4"/>
          </p:nvPr>
        </p:nvSpPr>
        <p:spPr bwMode="auto">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r>
              <a:rPr lang="en-US" dirty="0" smtClean="0"/>
              <a:t>Visual 3.</a:t>
            </a:r>
            <a:fld id="{AABC80B5-9D81-458C-976F-659B9695CDDC}" type="slidenum">
              <a:rPr lang="en-US" smtClean="0"/>
              <a:pPr/>
              <a:t>9</a:t>
            </a:fld>
            <a:endParaRPr lang="en-US" dirty="0" smtClean="0"/>
          </a:p>
        </p:txBody>
      </p:sp>
    </p:spTree>
    <p:extLst>
      <p:ext uri="{BB962C8B-B14F-4D97-AF65-F5344CB8AC3E}">
        <p14:creationId xmlns:p14="http://schemas.microsoft.com/office/powerpoint/2010/main" val="2656643752"/>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3"/>
          <p:cNvSpPr>
            <a:spLocks noGrp="1" noChangeArrowheads="1"/>
          </p:cNvSpPr>
          <p:nvPr>
            <p:ph type="title"/>
          </p:nvPr>
        </p:nvSpPr>
        <p:spPr/>
        <p:txBody>
          <a:bodyPr/>
          <a:lstStyle/>
          <a:p>
            <a:r>
              <a:rPr lang="en-US" dirty="0"/>
              <a:t>Whole </a:t>
            </a:r>
            <a:r>
              <a:rPr lang="en-US" dirty="0" smtClean="0"/>
              <a:t>Community (cont’d.)</a:t>
            </a:r>
          </a:p>
        </p:txBody>
      </p:sp>
      <p:sp>
        <p:nvSpPr>
          <p:cNvPr id="8195" name="Rectangle 2"/>
          <p:cNvSpPr>
            <a:spLocks noGrp="1" noChangeArrowheads="1"/>
          </p:cNvSpPr>
          <p:nvPr>
            <p:ph idx="1"/>
          </p:nvPr>
        </p:nvSpPr>
        <p:spPr>
          <a:xfrm>
            <a:off x="457200" y="1524000"/>
            <a:ext cx="8534400" cy="4191000"/>
          </a:xfrm>
        </p:spPr>
        <p:txBody>
          <a:bodyPr/>
          <a:lstStyle/>
          <a:p>
            <a:pPr marL="0" indent="0">
              <a:buNone/>
            </a:pPr>
            <a:r>
              <a:rPr lang="en-US" dirty="0" smtClean="0"/>
              <a:t>Benefits (cont’d.):</a:t>
            </a:r>
            <a:endParaRPr lang="en-US" dirty="0"/>
          </a:p>
          <a:p>
            <a:pPr lvl="1"/>
            <a:r>
              <a:rPr lang="en-US" dirty="0" smtClean="0"/>
              <a:t>Establishment </a:t>
            </a:r>
            <a:r>
              <a:rPr lang="en-US" dirty="0"/>
              <a:t>of relationships that facilitate more effective prevention, protection, mitigation, </a:t>
            </a:r>
            <a:r>
              <a:rPr lang="en-US" dirty="0" smtClean="0"/>
              <a:t>response, </a:t>
            </a:r>
            <a:r>
              <a:rPr lang="en-US" dirty="0"/>
              <a:t>and recovery activities</a:t>
            </a:r>
          </a:p>
          <a:p>
            <a:pPr lvl="1"/>
            <a:r>
              <a:rPr lang="en-US" dirty="0"/>
              <a:t>Increase individual and collective preparedness</a:t>
            </a:r>
          </a:p>
          <a:p>
            <a:pPr lvl="1"/>
            <a:r>
              <a:rPr lang="en-US" dirty="0"/>
              <a:t>Greater resiliency at both the community and national levels</a:t>
            </a:r>
          </a:p>
        </p:txBody>
      </p:sp>
      <p:sp>
        <p:nvSpPr>
          <p:cNvPr id="5" name="Slide Number Placeholder 3"/>
          <p:cNvSpPr>
            <a:spLocks noGrp="1"/>
          </p:cNvSpPr>
          <p:nvPr>
            <p:ph type="sldNum" sz="quarter" idx="4"/>
          </p:nvPr>
        </p:nvSpPr>
        <p:spPr bwMode="auto">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r>
              <a:rPr lang="en-US" dirty="0" smtClean="0"/>
              <a:t>Visual 3.</a:t>
            </a:r>
            <a:fld id="{AABC80B5-9D81-458C-976F-659B9695CDDC}" type="slidenum">
              <a:rPr lang="en-US" smtClean="0"/>
              <a:pPr/>
              <a:t>10</a:t>
            </a:fld>
            <a:endParaRPr lang="en-US" dirty="0" smtClean="0"/>
          </a:p>
        </p:txBody>
      </p:sp>
    </p:spTree>
    <p:extLst>
      <p:ext uri="{BB962C8B-B14F-4D97-AF65-F5344CB8AC3E}">
        <p14:creationId xmlns:p14="http://schemas.microsoft.com/office/powerpoint/2010/main" val="3762820466"/>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PPD-8</a:t>
            </a:r>
            <a:endParaRPr lang="en-US" dirty="0"/>
          </a:p>
        </p:txBody>
      </p:sp>
      <p:sp>
        <p:nvSpPr>
          <p:cNvPr id="2" name="Content Placeholder 1"/>
          <p:cNvSpPr>
            <a:spLocks noGrp="1"/>
          </p:cNvSpPr>
          <p:nvPr>
            <p:ph idx="1"/>
          </p:nvPr>
        </p:nvSpPr>
        <p:spPr/>
        <p:txBody>
          <a:bodyPr/>
          <a:lstStyle/>
          <a:p>
            <a:pPr marL="0" indent="0">
              <a:buNone/>
            </a:pPr>
            <a:r>
              <a:rPr lang="en-US" dirty="0"/>
              <a:t>Presidential Policy Directive 8 (PPD-8</a:t>
            </a:r>
            <a:r>
              <a:rPr lang="en-US" dirty="0" smtClean="0"/>
              <a:t>): </a:t>
            </a:r>
            <a:r>
              <a:rPr lang="en-US" dirty="0"/>
              <a:t>National Preparedness </a:t>
            </a:r>
            <a:r>
              <a:rPr lang="en-US" dirty="0" smtClean="0"/>
              <a:t>describes </a:t>
            </a:r>
            <a:r>
              <a:rPr lang="en-US" dirty="0"/>
              <a:t>the n</a:t>
            </a:r>
            <a:r>
              <a:rPr lang="en-US" dirty="0" smtClean="0"/>
              <a:t>ation’s </a:t>
            </a:r>
            <a:r>
              <a:rPr lang="en-US" dirty="0"/>
              <a:t>approach to national </a:t>
            </a:r>
            <a:r>
              <a:rPr lang="en-US" dirty="0" smtClean="0"/>
              <a:t>preparedness</a:t>
            </a:r>
          </a:p>
          <a:p>
            <a:endParaRPr lang="en-US" dirty="0"/>
          </a:p>
        </p:txBody>
      </p:sp>
      <p:pic>
        <p:nvPicPr>
          <p:cNvPr id="4" name="Picture 3"/>
          <p:cNvPicPr>
            <a:picLocks noChangeAspect="1"/>
          </p:cNvPicPr>
          <p:nvPr/>
        </p:nvPicPr>
        <p:blipFill>
          <a:blip r:embed="rId3"/>
          <a:stretch>
            <a:fillRect/>
          </a:stretch>
        </p:blipFill>
        <p:spPr>
          <a:xfrm>
            <a:off x="231422" y="3129177"/>
            <a:ext cx="8683978" cy="2204823"/>
          </a:xfrm>
          <a:prstGeom prst="rect">
            <a:avLst/>
          </a:prstGeom>
        </p:spPr>
      </p:pic>
      <p:sp>
        <p:nvSpPr>
          <p:cNvPr id="7" name="Slide Number Placeholder 3"/>
          <p:cNvSpPr>
            <a:spLocks noGrp="1"/>
          </p:cNvSpPr>
          <p:nvPr>
            <p:ph type="sldNum" sz="quarter" idx="4"/>
          </p:nvPr>
        </p:nvSpPr>
        <p:spPr bwMode="auto">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r>
              <a:rPr lang="en-US" dirty="0" smtClean="0"/>
              <a:t>Visual 3.</a:t>
            </a:r>
            <a:fld id="{AABC80B5-9D81-458C-976F-659B9695CDDC}" type="slidenum">
              <a:rPr lang="en-US" smtClean="0"/>
              <a:pPr/>
              <a:t>11</a:t>
            </a:fld>
            <a:endParaRPr lang="en-US" dirty="0" smtClean="0"/>
          </a:p>
        </p:txBody>
      </p:sp>
    </p:spTree>
    <p:extLst>
      <p:ext uri="{BB962C8B-B14F-4D97-AF65-F5344CB8AC3E}">
        <p14:creationId xmlns:p14="http://schemas.microsoft.com/office/powerpoint/2010/main" val="13928977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PPD-8</a:t>
            </a:r>
            <a:endParaRPr lang="en-US" dirty="0"/>
          </a:p>
        </p:txBody>
      </p:sp>
      <p:sp>
        <p:nvSpPr>
          <p:cNvPr id="2" name="Content Placeholder 1"/>
          <p:cNvSpPr>
            <a:spLocks noGrp="1"/>
          </p:cNvSpPr>
          <p:nvPr>
            <p:ph idx="1"/>
          </p:nvPr>
        </p:nvSpPr>
        <p:spPr/>
        <p:txBody>
          <a:bodyPr/>
          <a:lstStyle/>
          <a:p>
            <a:r>
              <a:rPr lang="en-US" dirty="0" smtClean="0"/>
              <a:t>Two of the PPD-8 elements are important for MEP:</a:t>
            </a:r>
            <a:endParaRPr lang="en-US" dirty="0"/>
          </a:p>
          <a:p>
            <a:pPr lvl="1"/>
            <a:r>
              <a:rPr lang="en-US" dirty="0" smtClean="0"/>
              <a:t>National </a:t>
            </a:r>
            <a:r>
              <a:rPr lang="en-US" dirty="0"/>
              <a:t>Preparedness Goal</a:t>
            </a:r>
          </a:p>
          <a:p>
            <a:pPr lvl="1"/>
            <a:r>
              <a:rPr lang="en-US" dirty="0"/>
              <a:t>National Preparedness System</a:t>
            </a:r>
          </a:p>
          <a:p>
            <a:endParaRPr lang="en-US" dirty="0"/>
          </a:p>
        </p:txBody>
      </p:sp>
      <p:sp>
        <p:nvSpPr>
          <p:cNvPr id="7" name="Slide Number Placeholder 3"/>
          <p:cNvSpPr>
            <a:spLocks noGrp="1"/>
          </p:cNvSpPr>
          <p:nvPr>
            <p:ph type="sldNum" sz="quarter" idx="4"/>
          </p:nvPr>
        </p:nvSpPr>
        <p:spPr bwMode="auto">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r>
              <a:rPr lang="en-US" dirty="0" smtClean="0"/>
              <a:t>Visual 3.</a:t>
            </a:r>
            <a:fld id="{AABC80B5-9D81-458C-976F-659B9695CDDC}" type="slidenum">
              <a:rPr lang="en-US" smtClean="0"/>
              <a:pPr/>
              <a:t>12</a:t>
            </a:fld>
            <a:endParaRPr lang="en-US" dirty="0" smtClean="0"/>
          </a:p>
        </p:txBody>
      </p:sp>
    </p:spTree>
    <p:extLst>
      <p:ext uri="{BB962C8B-B14F-4D97-AF65-F5344CB8AC3E}">
        <p14:creationId xmlns:p14="http://schemas.microsoft.com/office/powerpoint/2010/main" val="34438237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National Preparedness Goal</a:t>
            </a:r>
          </a:p>
        </p:txBody>
      </p:sp>
      <p:sp>
        <p:nvSpPr>
          <p:cNvPr id="3" name="Content Placeholder 2"/>
          <p:cNvSpPr>
            <a:spLocks noGrp="1"/>
          </p:cNvSpPr>
          <p:nvPr>
            <p:ph idx="1"/>
          </p:nvPr>
        </p:nvSpPr>
        <p:spPr>
          <a:xfrm>
            <a:off x="457200" y="1431760"/>
            <a:ext cx="5486400" cy="4191000"/>
          </a:xfrm>
        </p:spPr>
        <p:txBody>
          <a:bodyPr/>
          <a:lstStyle/>
          <a:p>
            <a:r>
              <a:rPr lang="en-US" dirty="0"/>
              <a:t>The </a:t>
            </a:r>
            <a:r>
              <a:rPr lang="en-US" dirty="0" smtClean="0"/>
              <a:t>cornerstone </a:t>
            </a:r>
            <a:r>
              <a:rPr lang="en-US" dirty="0"/>
              <a:t>for </a:t>
            </a:r>
            <a:r>
              <a:rPr lang="en-US" dirty="0" smtClean="0"/>
              <a:t>PPD-8 implementation</a:t>
            </a:r>
            <a:endParaRPr lang="en-US" dirty="0"/>
          </a:p>
          <a:p>
            <a:r>
              <a:rPr lang="en-US" dirty="0" smtClean="0"/>
              <a:t>Describes </a:t>
            </a:r>
            <a:r>
              <a:rPr lang="en-US" dirty="0"/>
              <a:t>the goal of our </a:t>
            </a:r>
            <a:r>
              <a:rPr lang="en-US" dirty="0" smtClean="0"/>
              <a:t>nation’s </a:t>
            </a:r>
            <a:r>
              <a:rPr lang="en-US" dirty="0"/>
              <a:t>security</a:t>
            </a:r>
            <a:r>
              <a:rPr lang="en-US" dirty="0" smtClean="0"/>
              <a:t>:</a:t>
            </a:r>
            <a:endParaRPr lang="en-US" dirty="0"/>
          </a:p>
          <a:p>
            <a:pPr marL="688975" lvl="3" indent="0">
              <a:buNone/>
            </a:pPr>
            <a:r>
              <a:rPr lang="en-US" sz="2200" dirty="0" smtClean="0"/>
              <a:t>“A secure and resilient Nation with the capabilities required across the whole community to prevent, protect against, mitigate, respond to, and recover from the threats and hazards that pose the greatest risk.”</a:t>
            </a:r>
            <a:endParaRPr lang="en-US" sz="2200" dirty="0"/>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7862" y="1752600"/>
            <a:ext cx="2761338" cy="3581400"/>
          </a:xfrm>
          <a:prstGeom prst="rect">
            <a:avLst/>
          </a:prstGeom>
          <a:ln w="38100">
            <a:solidFill>
              <a:schemeClr val="bg1">
                <a:lumMod val="85000"/>
              </a:schemeClr>
            </a:solidFill>
          </a:ln>
          <a:effectLst>
            <a:outerShdw blurRad="50800" dist="38100" dir="2700000" algn="tl" rotWithShape="0">
              <a:prstClr val="black">
                <a:alpha val="40000"/>
              </a:prstClr>
            </a:outerShdw>
          </a:effectLst>
        </p:spPr>
      </p:pic>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13</a:t>
            </a:fld>
            <a:endParaRPr lang="en-US" dirty="0" smtClean="0"/>
          </a:p>
        </p:txBody>
      </p:sp>
    </p:spTree>
    <p:extLst>
      <p:ext uri="{BB962C8B-B14F-4D97-AF65-F5344CB8AC3E}">
        <p14:creationId xmlns:p14="http://schemas.microsoft.com/office/powerpoint/2010/main" val="22208387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Five Mission Areas</a:t>
            </a:r>
            <a:br>
              <a:rPr lang="en-US" dirty="0" smtClean="0"/>
            </a:br>
            <a:r>
              <a:rPr lang="en-US" dirty="0" smtClean="0"/>
              <a:t>of Emergency Management</a:t>
            </a:r>
            <a:endParaRPr lang="en-US" dirty="0"/>
          </a:p>
        </p:txBody>
      </p:sp>
      <p:sp>
        <p:nvSpPr>
          <p:cNvPr id="3" name="Content Placeholder 2"/>
          <p:cNvSpPr>
            <a:spLocks noGrp="1"/>
          </p:cNvSpPr>
          <p:nvPr>
            <p:ph idx="1"/>
          </p:nvPr>
        </p:nvSpPr>
        <p:spPr/>
        <p:txBody>
          <a:bodyPr/>
          <a:lstStyle/>
          <a:p>
            <a:pPr marL="0" indent="0">
              <a:buNone/>
            </a:pPr>
            <a:r>
              <a:rPr lang="en-US" dirty="0"/>
              <a:t>Identified within the </a:t>
            </a:r>
            <a:r>
              <a:rPr lang="en-US" dirty="0" smtClean="0"/>
              <a:t>goal </a:t>
            </a:r>
            <a:r>
              <a:rPr lang="en-US" dirty="0"/>
              <a:t>are the </a:t>
            </a:r>
            <a:r>
              <a:rPr lang="en-US" dirty="0" smtClean="0"/>
              <a:t>nation’s </a:t>
            </a:r>
            <a:r>
              <a:rPr lang="en-US" dirty="0"/>
              <a:t>core capabilities. These core capabilities are essential for the execution of each </a:t>
            </a:r>
            <a:r>
              <a:rPr lang="en-US" dirty="0" smtClean="0"/>
              <a:t>of the five mission areas </a:t>
            </a:r>
            <a:r>
              <a:rPr lang="en-US" dirty="0"/>
              <a:t>of emergency management</a:t>
            </a:r>
            <a:r>
              <a:rPr lang="en-US" dirty="0" smtClean="0"/>
              <a:t>:</a:t>
            </a:r>
          </a:p>
          <a:p>
            <a:pPr marL="742950" lvl="1" indent="-457200">
              <a:buFont typeface="+mj-lt"/>
              <a:buAutoNum type="arabicPeriod"/>
            </a:pPr>
            <a:r>
              <a:rPr lang="en-US" dirty="0" smtClean="0"/>
              <a:t>Prevention</a:t>
            </a:r>
          </a:p>
          <a:p>
            <a:pPr marL="742950" lvl="1" indent="-457200">
              <a:buFont typeface="+mj-lt"/>
              <a:buAutoNum type="arabicPeriod"/>
            </a:pPr>
            <a:r>
              <a:rPr lang="en-US" dirty="0" smtClean="0"/>
              <a:t>Protection</a:t>
            </a:r>
          </a:p>
          <a:p>
            <a:pPr marL="742950" lvl="1" indent="-457200">
              <a:buFont typeface="+mj-lt"/>
              <a:buAutoNum type="arabicPeriod"/>
            </a:pPr>
            <a:r>
              <a:rPr lang="en-US" dirty="0" smtClean="0"/>
              <a:t>Mitigation</a:t>
            </a:r>
          </a:p>
          <a:p>
            <a:pPr marL="742950" lvl="1" indent="-457200">
              <a:buFont typeface="+mj-lt"/>
              <a:buAutoNum type="arabicPeriod"/>
            </a:pPr>
            <a:r>
              <a:rPr lang="en-US" dirty="0" smtClean="0"/>
              <a:t>Response</a:t>
            </a:r>
          </a:p>
          <a:p>
            <a:pPr marL="742950" lvl="1" indent="-457200">
              <a:buFont typeface="+mj-lt"/>
              <a:buAutoNum type="arabicPeriod"/>
            </a:pPr>
            <a:r>
              <a:rPr lang="en-US" dirty="0" smtClean="0"/>
              <a:t>Recovery </a:t>
            </a:r>
            <a:endParaRPr lang="en-US" dirty="0"/>
          </a:p>
        </p:txBody>
      </p:sp>
      <p:pic>
        <p:nvPicPr>
          <p:cNvPr id="5" name="Picture 6" descr="CA-6_1"/>
          <p:cNvPicPr>
            <a:picLocks noChangeAspect="1" noChangeArrowheads="1"/>
          </p:cNvPicPr>
          <p:nvPr/>
        </p:nvPicPr>
        <p:blipFill>
          <a:blip r:embed="rId2" cstate="print"/>
          <a:srcRect r="9000"/>
          <a:stretch>
            <a:fillRect/>
          </a:stretch>
        </p:blipFill>
        <p:spPr bwMode="auto">
          <a:xfrm>
            <a:off x="5430339" y="3085204"/>
            <a:ext cx="3180261" cy="2324996"/>
          </a:xfrm>
          <a:prstGeom prst="rect">
            <a:avLst/>
          </a:prstGeom>
          <a:noFill/>
          <a:ln w="38100">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6" name="TextBox 5"/>
          <p:cNvSpPr txBox="1"/>
          <p:nvPr/>
        </p:nvSpPr>
        <p:spPr>
          <a:xfrm>
            <a:off x="5430339" y="5434264"/>
            <a:ext cx="3180261" cy="246221"/>
          </a:xfrm>
          <a:prstGeom prst="rect">
            <a:avLst/>
          </a:prstGeom>
          <a:noFill/>
        </p:spPr>
        <p:txBody>
          <a:bodyPr wrap="square" rtlCol="0">
            <a:spAutoFit/>
          </a:bodyPr>
          <a:lstStyle/>
          <a:p>
            <a:pPr algn="r"/>
            <a:r>
              <a:rPr lang="en-US" sz="1000" dirty="0"/>
              <a:t>FEMA News Photo</a:t>
            </a:r>
          </a:p>
        </p:txBody>
      </p:sp>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14</a:t>
            </a:fld>
            <a:endParaRPr lang="en-US" dirty="0" smtClean="0"/>
          </a:p>
        </p:txBody>
      </p:sp>
    </p:spTree>
    <p:extLst>
      <p:ext uri="{BB962C8B-B14F-4D97-AF65-F5344CB8AC3E}">
        <p14:creationId xmlns:p14="http://schemas.microsoft.com/office/powerpoint/2010/main" val="26068402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Core Capabilities (cont’d.)</a:t>
            </a:r>
            <a:endParaRPr lang="en-US" dirty="0"/>
          </a:p>
        </p:txBody>
      </p:sp>
      <p:sp>
        <p:nvSpPr>
          <p:cNvPr id="3" name="Content Placeholder 2"/>
          <p:cNvSpPr>
            <a:spLocks noGrp="1"/>
          </p:cNvSpPr>
          <p:nvPr>
            <p:ph idx="1"/>
          </p:nvPr>
        </p:nvSpPr>
        <p:spPr/>
        <p:txBody>
          <a:bodyPr/>
          <a:lstStyle/>
          <a:p>
            <a:r>
              <a:rPr lang="en-US" dirty="0" smtClean="0"/>
              <a:t>Core capabilities are highly interdependent and require us to:</a:t>
            </a:r>
          </a:p>
          <a:p>
            <a:pPr lvl="1"/>
            <a:r>
              <a:rPr lang="en-US" dirty="0" smtClean="0"/>
              <a:t>Use existing preparedness networks and activities</a:t>
            </a:r>
          </a:p>
          <a:p>
            <a:pPr lvl="1"/>
            <a:r>
              <a:rPr lang="en-US" dirty="0" smtClean="0"/>
              <a:t>Improve training and exercise programs</a:t>
            </a:r>
          </a:p>
          <a:p>
            <a:pPr lvl="1"/>
            <a:r>
              <a:rPr lang="en-US" dirty="0" smtClean="0"/>
              <a:t>Promote innovation</a:t>
            </a:r>
          </a:p>
          <a:p>
            <a:pPr lvl="1"/>
            <a:r>
              <a:rPr lang="en-US" dirty="0" smtClean="0"/>
              <a:t>Ensure that the administrative, finance, and logistics systems are in place to support these capabilities</a:t>
            </a:r>
          </a:p>
          <a:p>
            <a:r>
              <a:rPr lang="en-US" dirty="0" smtClean="0"/>
              <a:t>Organizations </a:t>
            </a:r>
            <a:r>
              <a:rPr lang="en-US" dirty="0"/>
              <a:t>can use exercises to examine current and required core capability </a:t>
            </a:r>
            <a:r>
              <a:rPr lang="en-US" dirty="0" smtClean="0"/>
              <a:t>levels</a:t>
            </a:r>
          </a:p>
          <a:p>
            <a:endParaRPr lang="en-US" dirty="0"/>
          </a:p>
        </p:txBody>
      </p:sp>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15</a:t>
            </a:fld>
            <a:endParaRPr lang="en-US" dirty="0" smtClean="0"/>
          </a:p>
        </p:txBody>
      </p:sp>
    </p:spTree>
    <p:extLst>
      <p:ext uri="{BB962C8B-B14F-4D97-AF65-F5344CB8AC3E}">
        <p14:creationId xmlns:p14="http://schemas.microsoft.com/office/powerpoint/2010/main" val="5080288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National Preparedness System</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7400" y="1676400"/>
            <a:ext cx="2761488" cy="3596465"/>
          </a:xfrm>
          <a:prstGeom prst="rect">
            <a:avLst/>
          </a:prstGeom>
          <a:ln w="38100">
            <a:solidFill>
              <a:schemeClr val="bg1">
                <a:lumMod val="85000"/>
              </a:schemeClr>
            </a:solidFill>
          </a:ln>
          <a:effectLst>
            <a:outerShdw blurRad="50800" dist="38100" dir="2700000" algn="tl" rotWithShape="0">
              <a:prstClr val="black">
                <a:alpha val="40000"/>
              </a:prstClr>
            </a:outerShdw>
          </a:effectLst>
        </p:spPr>
      </p:pic>
      <p:sp>
        <p:nvSpPr>
          <p:cNvPr id="3" name="Content Placeholder 2"/>
          <p:cNvSpPr>
            <a:spLocks noGrp="1"/>
          </p:cNvSpPr>
          <p:nvPr>
            <p:ph idx="1"/>
          </p:nvPr>
        </p:nvSpPr>
        <p:spPr>
          <a:xfrm>
            <a:off x="457200" y="1524000"/>
            <a:ext cx="5029200" cy="4191000"/>
          </a:xfrm>
        </p:spPr>
        <p:txBody>
          <a:bodyPr/>
          <a:lstStyle/>
          <a:p>
            <a:pPr marL="0" indent="0">
              <a:buNone/>
            </a:pPr>
            <a:r>
              <a:rPr lang="en-US" dirty="0" smtClean="0"/>
              <a:t>The instrument </a:t>
            </a:r>
            <a:r>
              <a:rPr lang="en-US" dirty="0"/>
              <a:t>the </a:t>
            </a:r>
            <a:r>
              <a:rPr lang="en-US" dirty="0" smtClean="0"/>
              <a:t>nation </a:t>
            </a:r>
            <a:r>
              <a:rPr lang="en-US" dirty="0"/>
              <a:t>employs to build, sustain, and deliver the core capabilities </a:t>
            </a:r>
            <a:r>
              <a:rPr lang="en-US" dirty="0" smtClean="0"/>
              <a:t>to </a:t>
            </a:r>
            <a:r>
              <a:rPr lang="en-US" dirty="0"/>
              <a:t>achieve the National Preparedness </a:t>
            </a:r>
            <a:r>
              <a:rPr lang="en-US" dirty="0" smtClean="0"/>
              <a:t>Goal </a:t>
            </a:r>
          </a:p>
          <a:p>
            <a:pPr marL="0" indent="0">
              <a:buNone/>
            </a:pPr>
            <a:endParaRPr lang="en-US" dirty="0"/>
          </a:p>
        </p:txBody>
      </p:sp>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16</a:t>
            </a:fld>
            <a:endParaRPr lang="en-US" dirty="0" smtClean="0"/>
          </a:p>
        </p:txBody>
      </p:sp>
    </p:spTree>
    <p:extLst>
      <p:ext uri="{BB962C8B-B14F-4D97-AF65-F5344CB8AC3E}">
        <p14:creationId xmlns:p14="http://schemas.microsoft.com/office/powerpoint/2010/main" val="33999773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National Preparedness System (cont’d.)</a:t>
            </a:r>
            <a:endParaRPr lang="en-US" dirty="0"/>
          </a:p>
        </p:txBody>
      </p:sp>
      <p:sp>
        <p:nvSpPr>
          <p:cNvPr id="3" name="Content Placeholder 2"/>
          <p:cNvSpPr>
            <a:spLocks noGrp="1"/>
          </p:cNvSpPr>
          <p:nvPr>
            <p:ph idx="1"/>
          </p:nvPr>
        </p:nvSpPr>
        <p:spPr/>
        <p:txBody>
          <a:bodyPr/>
          <a:lstStyle/>
          <a:p>
            <a:r>
              <a:rPr lang="en-US" dirty="0" smtClean="0"/>
              <a:t>Six components:</a:t>
            </a:r>
          </a:p>
          <a:p>
            <a:pPr marL="742950" lvl="1" indent="-457200">
              <a:buFont typeface="+mj-lt"/>
              <a:buAutoNum type="arabicPeriod"/>
            </a:pPr>
            <a:r>
              <a:rPr lang="en-US" dirty="0" smtClean="0"/>
              <a:t>Identifying and assessing risk </a:t>
            </a:r>
          </a:p>
          <a:p>
            <a:pPr marL="742950" lvl="1" indent="-457200">
              <a:buFont typeface="+mj-lt"/>
              <a:buAutoNum type="arabicPeriod"/>
            </a:pPr>
            <a:r>
              <a:rPr lang="en-US" dirty="0" smtClean="0"/>
              <a:t>Estimating capability requirements </a:t>
            </a:r>
          </a:p>
          <a:p>
            <a:pPr marL="742950" lvl="1" indent="-457200">
              <a:buFont typeface="+mj-lt"/>
              <a:buAutoNum type="arabicPeriod"/>
            </a:pPr>
            <a:r>
              <a:rPr lang="en-US" dirty="0" smtClean="0"/>
              <a:t>Building and sustaining capabilities </a:t>
            </a:r>
          </a:p>
          <a:p>
            <a:pPr marL="742950" lvl="1" indent="-457200">
              <a:buFont typeface="+mj-lt"/>
              <a:buAutoNum type="arabicPeriod"/>
            </a:pPr>
            <a:r>
              <a:rPr lang="en-US" dirty="0" smtClean="0"/>
              <a:t>Planning to deliver capabilities </a:t>
            </a:r>
          </a:p>
          <a:p>
            <a:pPr marL="742950" lvl="1" indent="-457200">
              <a:buFont typeface="+mj-lt"/>
              <a:buAutoNum type="arabicPeriod"/>
            </a:pPr>
            <a:r>
              <a:rPr lang="en-US" dirty="0" smtClean="0"/>
              <a:t>Validating capabilities </a:t>
            </a:r>
          </a:p>
          <a:p>
            <a:pPr marL="742950" lvl="1" indent="-457200">
              <a:buFont typeface="+mj-lt"/>
              <a:buAutoNum type="arabicPeriod"/>
            </a:pPr>
            <a:r>
              <a:rPr lang="en-US" dirty="0" smtClean="0"/>
              <a:t>Reviewing and updating</a:t>
            </a:r>
          </a:p>
          <a:p>
            <a:endParaRPr lang="en-US" dirty="0"/>
          </a:p>
        </p:txBody>
      </p:sp>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17</a:t>
            </a:fld>
            <a:endParaRPr lang="en-US" dirty="0" smtClean="0"/>
          </a:p>
        </p:txBody>
      </p:sp>
    </p:spTree>
    <p:extLst>
      <p:ext uri="{BB962C8B-B14F-4D97-AF65-F5344CB8AC3E}">
        <p14:creationId xmlns:p14="http://schemas.microsoft.com/office/powerpoint/2010/main" val="4279773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National Preparedness System (cont’d.)</a:t>
            </a:r>
          </a:p>
        </p:txBody>
      </p:sp>
      <p:sp>
        <p:nvSpPr>
          <p:cNvPr id="3" name="Content Placeholder 2"/>
          <p:cNvSpPr>
            <a:spLocks noGrp="1"/>
          </p:cNvSpPr>
          <p:nvPr>
            <p:ph idx="1"/>
          </p:nvPr>
        </p:nvSpPr>
        <p:spPr>
          <a:xfrm>
            <a:off x="457200" y="1524000"/>
            <a:ext cx="8382000" cy="4191000"/>
          </a:xfrm>
        </p:spPr>
        <p:txBody>
          <a:bodyPr/>
          <a:lstStyle/>
          <a:p>
            <a:pPr marL="0" indent="0">
              <a:buNone/>
            </a:pPr>
            <a:r>
              <a:rPr lang="en-US" dirty="0" smtClean="0"/>
              <a:t>Validating Capabilities</a:t>
            </a:r>
          </a:p>
          <a:p>
            <a:pPr lvl="1"/>
            <a:r>
              <a:rPr lang="en-US" dirty="0" smtClean="0"/>
              <a:t>Measuring </a:t>
            </a:r>
            <a:r>
              <a:rPr lang="en-US" dirty="0"/>
              <a:t>progress toward achieving the National Preparedness Goal provides the means to decide how and where to allocate scarce resources and prioritize </a:t>
            </a:r>
            <a:r>
              <a:rPr lang="en-US" dirty="0" smtClean="0"/>
              <a:t>preparedness</a:t>
            </a:r>
          </a:p>
          <a:p>
            <a:pPr lvl="2"/>
            <a:r>
              <a:rPr lang="en-US" dirty="0" smtClean="0"/>
              <a:t>One </a:t>
            </a:r>
            <a:r>
              <a:rPr lang="en-US" dirty="0"/>
              <a:t>way </a:t>
            </a:r>
            <a:r>
              <a:rPr lang="en-US" dirty="0" smtClean="0"/>
              <a:t>this </a:t>
            </a:r>
            <a:r>
              <a:rPr lang="en-US" dirty="0"/>
              <a:t>can be achieved is through </a:t>
            </a:r>
            <a:r>
              <a:rPr lang="en-US" dirty="0" smtClean="0"/>
              <a:t>exercises</a:t>
            </a:r>
          </a:p>
          <a:p>
            <a:pPr lvl="2"/>
            <a:r>
              <a:rPr lang="en-US" dirty="0" smtClean="0"/>
              <a:t>An </a:t>
            </a:r>
            <a:r>
              <a:rPr lang="en-US" dirty="0"/>
              <a:t>effective and comprehensive </a:t>
            </a:r>
            <a:r>
              <a:rPr lang="en-US" dirty="0" smtClean="0"/>
              <a:t>whole community exercise </a:t>
            </a:r>
            <a:r>
              <a:rPr lang="en-US" dirty="0"/>
              <a:t>program </a:t>
            </a:r>
            <a:r>
              <a:rPr lang="en-US" dirty="0" smtClean="0"/>
              <a:t>is </a:t>
            </a:r>
            <a:r>
              <a:rPr lang="en-US" dirty="0"/>
              <a:t>essential to </a:t>
            </a:r>
            <a:r>
              <a:rPr lang="en-US" dirty="0" smtClean="0"/>
              <a:t>the </a:t>
            </a:r>
            <a:r>
              <a:rPr lang="en-US" dirty="0"/>
              <a:t>success of the National Preparedness System</a:t>
            </a:r>
          </a:p>
          <a:p>
            <a:endParaRPr lang="en-US" dirty="0"/>
          </a:p>
          <a:p>
            <a:endParaRPr lang="en-US" dirty="0"/>
          </a:p>
        </p:txBody>
      </p:sp>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18</a:t>
            </a:fld>
            <a:endParaRPr lang="en-US" dirty="0" smtClean="0"/>
          </a:p>
        </p:txBody>
      </p:sp>
    </p:spTree>
    <p:extLst>
      <p:ext uri="{BB962C8B-B14F-4D97-AF65-F5344CB8AC3E}">
        <p14:creationId xmlns:p14="http://schemas.microsoft.com/office/powerpoint/2010/main" val="14460450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National Preparedness System (cont’d.)</a:t>
            </a:r>
            <a:endParaRPr lang="en-US" dirty="0"/>
          </a:p>
        </p:txBody>
      </p:sp>
      <p:sp>
        <p:nvSpPr>
          <p:cNvPr id="3" name="Content Placeholder 2"/>
          <p:cNvSpPr>
            <a:spLocks noGrp="1"/>
          </p:cNvSpPr>
          <p:nvPr>
            <p:ph idx="1"/>
          </p:nvPr>
        </p:nvSpPr>
        <p:spPr/>
        <p:txBody>
          <a:bodyPr/>
          <a:lstStyle/>
          <a:p>
            <a:pPr marL="0" indent="0">
              <a:buNone/>
            </a:pPr>
            <a:r>
              <a:rPr lang="en-US" dirty="0" smtClean="0"/>
              <a:t>Validating Capabilities (cont’d.)</a:t>
            </a:r>
          </a:p>
          <a:p>
            <a:pPr lvl="1"/>
            <a:r>
              <a:rPr lang="en-US" dirty="0" smtClean="0"/>
              <a:t>Exercises are conducted to test and validate plans, policies, procedures, and capabilities</a:t>
            </a:r>
          </a:p>
          <a:p>
            <a:pPr lvl="1"/>
            <a:r>
              <a:rPr lang="en-US" dirty="0" smtClean="0"/>
              <a:t>By highlighting strengths and revealing gaps, </a:t>
            </a:r>
            <a:br>
              <a:rPr lang="en-US" dirty="0" smtClean="0"/>
            </a:br>
            <a:r>
              <a:rPr lang="en-US" dirty="0" smtClean="0"/>
              <a:t>whole-community-based exercises facilitate the nation’s ability to validate capabilities and evaluate progress toward meeting the National Preparedness Goal</a:t>
            </a:r>
          </a:p>
          <a:p>
            <a:endParaRPr lang="en-US" dirty="0"/>
          </a:p>
        </p:txBody>
      </p:sp>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19</a:t>
            </a:fld>
            <a:endParaRPr lang="en-US" dirty="0" smtClean="0"/>
          </a:p>
        </p:txBody>
      </p:sp>
    </p:spTree>
    <p:extLst>
      <p:ext uri="{BB962C8B-B14F-4D97-AF65-F5344CB8AC3E}">
        <p14:creationId xmlns:p14="http://schemas.microsoft.com/office/powerpoint/2010/main" val="15758163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National Exercise Program</a:t>
            </a:r>
            <a:endParaRPr lang="en-US" dirty="0"/>
          </a:p>
        </p:txBody>
      </p:sp>
      <p:sp>
        <p:nvSpPr>
          <p:cNvPr id="3" name="Content Placeholder 2"/>
          <p:cNvSpPr>
            <a:spLocks noGrp="1"/>
          </p:cNvSpPr>
          <p:nvPr>
            <p:ph idx="1"/>
          </p:nvPr>
        </p:nvSpPr>
        <p:spPr/>
        <p:txBody>
          <a:bodyPr/>
          <a:lstStyle/>
          <a:p>
            <a:pPr marL="0" indent="0">
              <a:buNone/>
            </a:pPr>
            <a:r>
              <a:rPr lang="en-US" dirty="0" smtClean="0"/>
              <a:t>The principal exercise mechanism for examining national preparedness and measuring readiness</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7216" y="2514600"/>
            <a:ext cx="4169568" cy="2770430"/>
          </a:xfrm>
          <a:prstGeom prst="rect">
            <a:avLst/>
          </a:prstGeom>
          <a:solidFill>
            <a:srgbClr val="FFFFFF">
              <a:shade val="85000"/>
            </a:srgbClr>
          </a:solidFill>
          <a:ln w="190500" cap="sq">
            <a:noFill/>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7" name="TextBox 6"/>
          <p:cNvSpPr txBox="1"/>
          <p:nvPr/>
        </p:nvSpPr>
        <p:spPr>
          <a:xfrm>
            <a:off x="3449139" y="5316379"/>
            <a:ext cx="3180261" cy="246221"/>
          </a:xfrm>
          <a:prstGeom prst="rect">
            <a:avLst/>
          </a:prstGeom>
          <a:noFill/>
        </p:spPr>
        <p:txBody>
          <a:bodyPr wrap="square" rtlCol="0">
            <a:spAutoFit/>
          </a:bodyPr>
          <a:lstStyle/>
          <a:p>
            <a:pPr algn="r"/>
            <a:r>
              <a:rPr lang="en-US" sz="1000" dirty="0"/>
              <a:t>FEMA News Photo</a:t>
            </a:r>
          </a:p>
        </p:txBody>
      </p:sp>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20</a:t>
            </a:fld>
            <a:endParaRPr lang="en-US" dirty="0" smtClean="0"/>
          </a:p>
        </p:txBody>
      </p:sp>
    </p:spTree>
    <p:extLst>
      <p:ext uri="{BB962C8B-B14F-4D97-AF65-F5344CB8AC3E}">
        <p14:creationId xmlns:p14="http://schemas.microsoft.com/office/powerpoint/2010/main" val="25648685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HSEEP</a:t>
            </a:r>
            <a:endParaRPr lang="en-US" dirty="0"/>
          </a:p>
        </p:txBody>
      </p:sp>
      <p:sp>
        <p:nvSpPr>
          <p:cNvPr id="3" name="Content Placeholder 2"/>
          <p:cNvSpPr>
            <a:spLocks noGrp="1"/>
          </p:cNvSpPr>
          <p:nvPr>
            <p:ph idx="1"/>
          </p:nvPr>
        </p:nvSpPr>
        <p:spPr/>
        <p:txBody>
          <a:bodyPr/>
          <a:lstStyle/>
          <a:p>
            <a:r>
              <a:rPr lang="en-US" dirty="0" smtClean="0"/>
              <a:t>Supporting NEP</a:t>
            </a:r>
          </a:p>
          <a:p>
            <a:r>
              <a:rPr lang="en-US" dirty="0" smtClean="0"/>
              <a:t>Provides the guidance and tools for the design, implementation, and evaluation of exercises</a:t>
            </a:r>
          </a:p>
          <a:p>
            <a:r>
              <a:rPr lang="en-US" dirty="0" smtClean="0"/>
              <a:t>Developed as guidance to support: </a:t>
            </a:r>
          </a:p>
          <a:p>
            <a:pPr lvl="1"/>
            <a:r>
              <a:rPr lang="en-US" dirty="0" smtClean="0"/>
              <a:t>Common framework for exercise development, conduct, and evaluation</a:t>
            </a:r>
          </a:p>
          <a:p>
            <a:pPr lvl="1"/>
            <a:r>
              <a:rPr lang="en-US" dirty="0" smtClean="0"/>
              <a:t>Common terminology </a:t>
            </a:r>
          </a:p>
          <a:p>
            <a:pPr lvl="1"/>
            <a:r>
              <a:rPr lang="en-US" dirty="0" smtClean="0"/>
              <a:t>Consistent documentation</a:t>
            </a:r>
          </a:p>
          <a:p>
            <a:endParaRPr lang="en-US" dirty="0"/>
          </a:p>
        </p:txBody>
      </p:sp>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21</a:t>
            </a:fld>
            <a:endParaRPr lang="en-US" dirty="0" smtClean="0"/>
          </a:p>
        </p:txBody>
      </p:sp>
    </p:spTree>
    <p:extLst>
      <p:ext uri="{BB962C8B-B14F-4D97-AF65-F5344CB8AC3E}">
        <p14:creationId xmlns:p14="http://schemas.microsoft.com/office/powerpoint/2010/main" val="38354780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HSEEP (cont’d.)</a:t>
            </a:r>
            <a:endParaRPr lang="en-US" dirty="0"/>
          </a:p>
        </p:txBody>
      </p:sp>
      <p:sp>
        <p:nvSpPr>
          <p:cNvPr id="3" name="Content Placeholder 2"/>
          <p:cNvSpPr>
            <a:spLocks noGrp="1"/>
          </p:cNvSpPr>
          <p:nvPr>
            <p:ph idx="1"/>
          </p:nvPr>
        </p:nvSpPr>
        <p:spPr>
          <a:xfrm>
            <a:off x="457200" y="1524000"/>
            <a:ext cx="4495800" cy="4191000"/>
          </a:xfrm>
        </p:spPr>
        <p:txBody>
          <a:bodyPr/>
          <a:lstStyle/>
          <a:p>
            <a:pPr marL="0" indent="0">
              <a:buNone/>
            </a:pPr>
            <a:r>
              <a:rPr lang="en-US" dirty="0"/>
              <a:t>HSEEP supports the </a:t>
            </a:r>
            <a:r>
              <a:rPr lang="en-US" dirty="0" smtClean="0"/>
              <a:t>national </a:t>
            </a:r>
            <a:r>
              <a:rPr lang="en-US" dirty="0"/>
              <a:t>preparedness mission areas </a:t>
            </a:r>
            <a:r>
              <a:rPr lang="en-US" dirty="0" smtClean="0"/>
              <a:t>and ensures </a:t>
            </a:r>
            <a:r>
              <a:rPr lang="en-US" dirty="0"/>
              <a:t>a consistent and </a:t>
            </a:r>
            <a:r>
              <a:rPr lang="en-US" dirty="0" smtClean="0"/>
              <a:t>integrated </a:t>
            </a:r>
            <a:r>
              <a:rPr lang="en-US" dirty="0"/>
              <a:t>approach to </a:t>
            </a:r>
            <a:r>
              <a:rPr lang="en-US" dirty="0" smtClean="0"/>
              <a:t>all phases of the exercise cycle.</a:t>
            </a:r>
            <a:endParaRPr lang="en-US" dirty="0"/>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5400" y="1676400"/>
            <a:ext cx="3724275" cy="3638550"/>
          </a:xfrm>
          <a:prstGeom prst="rect">
            <a:avLst/>
          </a:prstGeom>
        </p:spPr>
      </p:pic>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22</a:t>
            </a:fld>
            <a:endParaRPr lang="en-US" dirty="0" smtClean="0"/>
          </a:p>
        </p:txBody>
      </p:sp>
    </p:spTree>
    <p:extLst>
      <p:ext uri="{BB962C8B-B14F-4D97-AF65-F5344CB8AC3E}">
        <p14:creationId xmlns:p14="http://schemas.microsoft.com/office/powerpoint/2010/main" val="5388011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HSEEP (cont’d.)</a:t>
            </a:r>
          </a:p>
        </p:txBody>
      </p:sp>
      <p:sp>
        <p:nvSpPr>
          <p:cNvPr id="3" name="Content Placeholder 2"/>
          <p:cNvSpPr>
            <a:spLocks noGrp="1"/>
          </p:cNvSpPr>
          <p:nvPr>
            <p:ph idx="1"/>
          </p:nvPr>
        </p:nvSpPr>
        <p:spPr/>
        <p:txBody>
          <a:bodyPr/>
          <a:lstStyle/>
          <a:p>
            <a:pPr marL="0" indent="0">
              <a:buNone/>
            </a:pPr>
            <a:r>
              <a:rPr lang="en-US" dirty="0"/>
              <a:t>Two key elements of HSEEP’s </a:t>
            </a:r>
            <a:r>
              <a:rPr lang="en-US" dirty="0" smtClean="0"/>
              <a:t>approach:</a:t>
            </a:r>
            <a:endParaRPr lang="en-US" dirty="0"/>
          </a:p>
          <a:p>
            <a:pPr lvl="0"/>
            <a:r>
              <a:rPr lang="en-US" dirty="0"/>
              <a:t>Using a progressive approach</a:t>
            </a:r>
          </a:p>
          <a:p>
            <a:pPr lvl="0"/>
            <a:r>
              <a:rPr lang="en-US" dirty="0"/>
              <a:t>Developing a </a:t>
            </a:r>
            <a:r>
              <a:rPr lang="en-US" dirty="0" smtClean="0"/>
              <a:t>Multi-year </a:t>
            </a:r>
            <a:r>
              <a:rPr lang="en-US" dirty="0"/>
              <a:t>Training and Exercise Plan (TEP</a:t>
            </a:r>
            <a:r>
              <a:rPr lang="en-US" dirty="0" smtClean="0"/>
              <a:t>)</a:t>
            </a:r>
            <a:endParaRPr lang="en-US" dirty="0"/>
          </a:p>
          <a:p>
            <a:endParaRPr lang="en-US" dirty="0"/>
          </a:p>
        </p:txBody>
      </p:sp>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23</a:t>
            </a:fld>
            <a:endParaRPr lang="en-US" dirty="0" smtClean="0"/>
          </a:p>
        </p:txBody>
      </p:sp>
    </p:spTree>
    <p:extLst>
      <p:ext uri="{BB962C8B-B14F-4D97-AF65-F5344CB8AC3E}">
        <p14:creationId xmlns:p14="http://schemas.microsoft.com/office/powerpoint/2010/main" val="35365867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HSEEP (cont’d.)</a:t>
            </a:r>
            <a:endParaRPr lang="en-US" dirty="0"/>
          </a:p>
        </p:txBody>
      </p:sp>
      <p:sp>
        <p:nvSpPr>
          <p:cNvPr id="3" name="Content Placeholder 2"/>
          <p:cNvSpPr>
            <a:spLocks noGrp="1"/>
          </p:cNvSpPr>
          <p:nvPr>
            <p:ph idx="1"/>
          </p:nvPr>
        </p:nvSpPr>
        <p:spPr/>
        <p:txBody>
          <a:bodyPr/>
          <a:lstStyle/>
          <a:p>
            <a:pPr marL="0" indent="0">
              <a:buNone/>
            </a:pPr>
            <a:r>
              <a:rPr lang="en-US" dirty="0" smtClean="0"/>
              <a:t>Using a Progressive Approach</a:t>
            </a:r>
          </a:p>
          <a:p>
            <a:pPr lvl="1"/>
            <a:r>
              <a:rPr lang="en-US" dirty="0" smtClean="0"/>
              <a:t>Implementing a Progressive Exercise Program (PEP), a long-term program with long-range goals, in which exercises are:</a:t>
            </a:r>
          </a:p>
          <a:p>
            <a:pPr lvl="2"/>
            <a:r>
              <a:rPr lang="en-US" dirty="0" smtClean="0"/>
              <a:t>Anchored to a common set of objectives</a:t>
            </a:r>
          </a:p>
          <a:p>
            <a:pPr lvl="2"/>
            <a:r>
              <a:rPr lang="en-US" dirty="0" smtClean="0"/>
              <a:t>Built toward an increasing level of complexity </a:t>
            </a:r>
            <a:br>
              <a:rPr lang="en-US" dirty="0" smtClean="0"/>
            </a:br>
            <a:r>
              <a:rPr lang="en-US" dirty="0" smtClean="0"/>
              <a:t>over time</a:t>
            </a:r>
          </a:p>
          <a:p>
            <a:pPr lvl="2"/>
            <a:r>
              <a:rPr lang="en-US" dirty="0" smtClean="0"/>
              <a:t>Involvement of the participation of multiple entities</a:t>
            </a:r>
          </a:p>
          <a:p>
            <a:pPr lvl="1"/>
            <a:r>
              <a:rPr lang="en-US" dirty="0"/>
              <a:t>Each exercise is linked to a set of common program priorities and is designed to test associated capabilities</a:t>
            </a:r>
          </a:p>
          <a:p>
            <a:pPr lvl="2"/>
            <a:endParaRPr lang="en-US" dirty="0"/>
          </a:p>
        </p:txBody>
      </p:sp>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24</a:t>
            </a:fld>
            <a:endParaRPr lang="en-US" dirty="0" smtClean="0"/>
          </a:p>
        </p:txBody>
      </p:sp>
    </p:spTree>
    <p:extLst>
      <p:ext uri="{BB962C8B-B14F-4D97-AF65-F5344CB8AC3E}">
        <p14:creationId xmlns:p14="http://schemas.microsoft.com/office/powerpoint/2010/main" val="7248763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HSEEP (cont’d.)</a:t>
            </a:r>
            <a:endParaRPr lang="en-US" dirty="0"/>
          </a:p>
        </p:txBody>
      </p:sp>
      <p:sp>
        <p:nvSpPr>
          <p:cNvPr id="3" name="Content Placeholder 2"/>
          <p:cNvSpPr>
            <a:spLocks noGrp="1"/>
          </p:cNvSpPr>
          <p:nvPr>
            <p:ph idx="1"/>
          </p:nvPr>
        </p:nvSpPr>
        <p:spPr/>
        <p:txBody>
          <a:bodyPr/>
          <a:lstStyle/>
          <a:p>
            <a:pPr marL="0" indent="0">
              <a:buNone/>
            </a:pPr>
            <a:r>
              <a:rPr lang="en-US" dirty="0" smtClean="0"/>
              <a:t>Using a Progressive Approach (cont’d.)</a:t>
            </a:r>
          </a:p>
          <a:p>
            <a:pPr lvl="1"/>
            <a:r>
              <a:rPr lang="en-US" dirty="0" smtClean="0"/>
              <a:t>Each exercise builds on previous exercises, using more sophisticated simulation techniques or requiring more preparation time, personnel, and planning</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7100" y="2992677"/>
            <a:ext cx="4813300" cy="2722323"/>
          </a:xfrm>
          <a:prstGeom prst="rect">
            <a:avLst/>
          </a:prstGeom>
        </p:spPr>
      </p:pic>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25</a:t>
            </a:fld>
            <a:endParaRPr lang="en-US" dirty="0" smtClean="0"/>
          </a:p>
        </p:txBody>
      </p:sp>
    </p:spTree>
    <p:extLst>
      <p:ext uri="{BB962C8B-B14F-4D97-AF65-F5344CB8AC3E}">
        <p14:creationId xmlns:p14="http://schemas.microsoft.com/office/powerpoint/2010/main" val="33968609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HSEEP (cont’d.)</a:t>
            </a:r>
          </a:p>
        </p:txBody>
      </p:sp>
      <p:sp>
        <p:nvSpPr>
          <p:cNvPr id="3" name="Content Placeholder 2"/>
          <p:cNvSpPr>
            <a:spLocks noGrp="1"/>
          </p:cNvSpPr>
          <p:nvPr>
            <p:ph idx="1"/>
          </p:nvPr>
        </p:nvSpPr>
        <p:spPr>
          <a:xfrm>
            <a:off x="457200" y="1524000"/>
            <a:ext cx="4267200" cy="4191000"/>
          </a:xfrm>
        </p:spPr>
        <p:txBody>
          <a:bodyPr/>
          <a:lstStyle/>
          <a:p>
            <a:pPr marL="0" indent="0">
              <a:buNone/>
            </a:pPr>
            <a:r>
              <a:rPr lang="en-US" dirty="0" smtClean="0"/>
              <a:t>Share </a:t>
            </a:r>
            <a:r>
              <a:rPr lang="en-US" dirty="0"/>
              <a:t>an example of a progressive exercise approach in </a:t>
            </a:r>
            <a:r>
              <a:rPr lang="en-US" dirty="0" smtClean="0"/>
              <a:t>your community:  </a:t>
            </a:r>
          </a:p>
          <a:p>
            <a:pPr lvl="1"/>
            <a:r>
              <a:rPr lang="en-US" dirty="0" smtClean="0"/>
              <a:t>What </a:t>
            </a:r>
            <a:r>
              <a:rPr lang="en-US" dirty="0"/>
              <a:t>type of exercise did you start with and what did you end with?</a:t>
            </a:r>
          </a:p>
        </p:txBody>
      </p:sp>
      <p:grpSp>
        <p:nvGrpSpPr>
          <p:cNvPr id="7" name="Group 6"/>
          <p:cNvGrpSpPr/>
          <p:nvPr/>
        </p:nvGrpSpPr>
        <p:grpSpPr>
          <a:xfrm>
            <a:off x="5334000" y="1866900"/>
            <a:ext cx="3200400" cy="2171700"/>
            <a:chOff x="5334000" y="1866900"/>
            <a:chExt cx="3200400" cy="2171700"/>
          </a:xfrm>
        </p:grpSpPr>
        <p:sp>
          <p:nvSpPr>
            <p:cNvPr id="8" name="Oval Callout 7"/>
            <p:cNvSpPr/>
            <p:nvPr/>
          </p:nvSpPr>
          <p:spPr bwMode="auto">
            <a:xfrm>
              <a:off x="5334000" y="1866900"/>
              <a:ext cx="3048000" cy="2171700"/>
            </a:xfrm>
            <a:prstGeom prst="wedgeEllipseCallout">
              <a:avLst/>
            </a:prstGeom>
            <a:gradFill flip="none" rotWithShape="1">
              <a:gsLst>
                <a:gs pos="0">
                  <a:srgbClr val="123C66">
                    <a:tint val="66000"/>
                    <a:satMod val="160000"/>
                  </a:srgbClr>
                </a:gs>
                <a:gs pos="50000">
                  <a:srgbClr val="123C66">
                    <a:tint val="44500"/>
                    <a:satMod val="160000"/>
                  </a:srgbClr>
                </a:gs>
                <a:gs pos="100000">
                  <a:srgbClr val="123C66">
                    <a:tint val="23500"/>
                    <a:satMod val="160000"/>
                  </a:srgbClr>
                </a:gs>
              </a:gsLst>
              <a:path path="circle">
                <a:fillToRect t="100000" r="100000"/>
              </a:path>
              <a:tileRect l="-100000" b="-100000"/>
            </a:gradFill>
            <a:ln w="57150" cap="flat" cmpd="sng" algn="ctr">
              <a:solidFill>
                <a:schemeClr val="accent4">
                  <a:lumMod val="95000"/>
                  <a:lumOff val="5000"/>
                </a:schemeClr>
              </a:solidFill>
              <a:prstDash val="solid"/>
              <a:round/>
              <a:headEnd type="none" w="med" len="med"/>
              <a:tailEnd type="none" w="med" len="med"/>
            </a:ln>
            <a:effectLst>
              <a:outerShdw blurRad="152400" dist="317500" dir="5400000" sx="90000" sy="-19000" rotWithShape="0">
                <a:prstClr val="black">
                  <a:alpha val="15000"/>
                </a:prstClr>
              </a:outerShdw>
            </a:effectLst>
            <a:scene3d>
              <a:camera prst="orthographicFront"/>
              <a:lightRig rig="threePt" dir="t"/>
            </a:scene3d>
            <a:sp3d>
              <a:bevelT w="114300" prst="artDeco"/>
            </a:sp3d>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9" name="TextBox 8"/>
            <p:cNvSpPr txBox="1"/>
            <p:nvPr/>
          </p:nvSpPr>
          <p:spPr>
            <a:xfrm>
              <a:off x="5791200" y="2660362"/>
              <a:ext cx="2743200" cy="584775"/>
            </a:xfrm>
            <a:prstGeom prst="rect">
              <a:avLst/>
            </a:prstGeom>
            <a:noFill/>
          </p:spPr>
          <p:txBody>
            <a:bodyPr wrap="square" rtlCol="0">
              <a:spAutoFit/>
            </a:bodyPr>
            <a:lstStyle/>
            <a:p>
              <a:r>
                <a:rPr lang="en-US" sz="3200" dirty="0" smtClean="0">
                  <a:latin typeface="+mj-lt"/>
                </a:rPr>
                <a:t>Discussion…</a:t>
              </a:r>
              <a:endParaRPr lang="en-US" sz="3200" dirty="0">
                <a:latin typeface="+mj-lt"/>
              </a:endParaRPr>
            </a:p>
          </p:txBody>
        </p:sp>
      </p:grpSp>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26</a:t>
            </a:fld>
            <a:endParaRPr lang="en-US" dirty="0" smtClean="0"/>
          </a:p>
        </p:txBody>
      </p:sp>
    </p:spTree>
    <p:extLst>
      <p:ext uri="{BB962C8B-B14F-4D97-AF65-F5344CB8AC3E}">
        <p14:creationId xmlns:p14="http://schemas.microsoft.com/office/powerpoint/2010/main" val="330588572"/>
      </p:ext>
    </p:extLst>
  </p:cSld>
  <p:clrMapOvr>
    <a:masterClrMapping/>
  </p:clrMapOvr>
  <p:transition>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HSEEP (cont’d.)</a:t>
            </a:r>
          </a:p>
        </p:txBody>
      </p:sp>
      <p:sp>
        <p:nvSpPr>
          <p:cNvPr id="3" name="Content Placeholder 2"/>
          <p:cNvSpPr>
            <a:spLocks noGrp="1"/>
          </p:cNvSpPr>
          <p:nvPr>
            <p:ph idx="1"/>
          </p:nvPr>
        </p:nvSpPr>
        <p:spPr/>
        <p:txBody>
          <a:bodyPr/>
          <a:lstStyle/>
          <a:p>
            <a:pPr marL="0" indent="0">
              <a:buNone/>
            </a:pPr>
            <a:r>
              <a:rPr lang="en-US" dirty="0"/>
              <a:t>Developing a </a:t>
            </a:r>
            <a:r>
              <a:rPr lang="en-US" dirty="0" smtClean="0"/>
              <a:t>Multi-year TEP</a:t>
            </a:r>
          </a:p>
          <a:p>
            <a:pPr lvl="1"/>
            <a:r>
              <a:rPr lang="en-US" dirty="0" smtClean="0"/>
              <a:t>Aligns </a:t>
            </a:r>
            <a:r>
              <a:rPr lang="en-US" dirty="0"/>
              <a:t>exercise activities and supporting training to exercise program </a:t>
            </a:r>
            <a:r>
              <a:rPr lang="en-US" dirty="0" smtClean="0"/>
              <a:t>priorities</a:t>
            </a:r>
            <a:endParaRPr lang="en-US" dirty="0"/>
          </a:p>
          <a:p>
            <a:pPr lvl="1"/>
            <a:r>
              <a:rPr lang="en-US" dirty="0"/>
              <a:t> </a:t>
            </a:r>
            <a:r>
              <a:rPr lang="en-US" dirty="0" smtClean="0"/>
              <a:t>The Multi-year </a:t>
            </a:r>
            <a:r>
              <a:rPr lang="en-US" dirty="0"/>
              <a:t>TEP outlines:</a:t>
            </a:r>
          </a:p>
          <a:p>
            <a:pPr lvl="2"/>
            <a:r>
              <a:rPr lang="en-US" dirty="0"/>
              <a:t>Program priorities</a:t>
            </a:r>
          </a:p>
          <a:p>
            <a:pPr lvl="2"/>
            <a:r>
              <a:rPr lang="en-US" dirty="0"/>
              <a:t>Core capabilities</a:t>
            </a:r>
          </a:p>
          <a:p>
            <a:pPr lvl="2"/>
            <a:r>
              <a:rPr lang="en-US" dirty="0"/>
              <a:t>A combination of exercises and associated </a:t>
            </a:r>
            <a:r>
              <a:rPr lang="en-US" dirty="0" smtClean="0"/>
              <a:t/>
            </a:r>
            <a:br>
              <a:rPr lang="en-US" dirty="0" smtClean="0"/>
            </a:br>
            <a:r>
              <a:rPr lang="en-US" dirty="0" smtClean="0"/>
              <a:t>training courses</a:t>
            </a:r>
            <a:endParaRPr lang="en-US" dirty="0"/>
          </a:p>
          <a:p>
            <a:pPr lvl="1"/>
            <a:r>
              <a:rPr lang="en-US" dirty="0" smtClean="0"/>
              <a:t>Also </a:t>
            </a:r>
            <a:r>
              <a:rPr lang="en-US" dirty="0"/>
              <a:t>contains the Multi-year TEP </a:t>
            </a:r>
            <a:r>
              <a:rPr lang="en-US" dirty="0" smtClean="0"/>
              <a:t>schedule</a:t>
            </a:r>
            <a:endParaRPr lang="en-US" dirty="0"/>
          </a:p>
          <a:p>
            <a:endParaRPr lang="en-US" dirty="0"/>
          </a:p>
        </p:txBody>
      </p:sp>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27</a:t>
            </a:fld>
            <a:endParaRPr lang="en-US" dirty="0" smtClean="0"/>
          </a:p>
        </p:txBody>
      </p:sp>
    </p:spTree>
    <p:extLst>
      <p:ext uri="{BB962C8B-B14F-4D97-AF65-F5344CB8AC3E}">
        <p14:creationId xmlns:p14="http://schemas.microsoft.com/office/powerpoint/2010/main" val="16465426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HSEEP (cont’d.)</a:t>
            </a:r>
            <a:endParaRPr lang="en-US" dirty="0"/>
          </a:p>
        </p:txBody>
      </p:sp>
      <p:sp>
        <p:nvSpPr>
          <p:cNvPr id="3" name="Content Placeholder 2"/>
          <p:cNvSpPr>
            <a:spLocks noGrp="1"/>
          </p:cNvSpPr>
          <p:nvPr>
            <p:ph idx="1"/>
          </p:nvPr>
        </p:nvSpPr>
        <p:spPr>
          <a:xfrm>
            <a:off x="457200" y="1524000"/>
            <a:ext cx="8229600" cy="4191000"/>
          </a:xfrm>
        </p:spPr>
        <p:txBody>
          <a:bodyPr/>
          <a:lstStyle/>
          <a:p>
            <a:pPr marL="0" indent="0">
              <a:buNone/>
            </a:pPr>
            <a:r>
              <a:rPr lang="en-US" dirty="0" smtClean="0"/>
              <a:t>Developing a Multi-year TEP (cont’d.)</a:t>
            </a:r>
          </a:p>
          <a:p>
            <a:pPr lvl="1"/>
            <a:r>
              <a:rPr lang="en-US" dirty="0" smtClean="0"/>
              <a:t>Developed </a:t>
            </a:r>
            <a:r>
              <a:rPr lang="en-US" dirty="0"/>
              <a:t>through a TEP Workshop (TEPW)</a:t>
            </a:r>
            <a:endParaRPr lang="en-US" dirty="0" smtClean="0"/>
          </a:p>
          <a:p>
            <a:pPr lvl="1"/>
            <a:r>
              <a:rPr lang="en-US" dirty="0" smtClean="0"/>
              <a:t>The purposes of the TEPW include:</a:t>
            </a:r>
          </a:p>
          <a:p>
            <a:pPr lvl="2">
              <a:lnSpc>
                <a:spcPct val="100000"/>
              </a:lnSpc>
            </a:pPr>
            <a:r>
              <a:rPr lang="en-US" dirty="0" smtClean="0"/>
              <a:t>Translate priorities into exercise activities and associated training </a:t>
            </a:r>
          </a:p>
          <a:p>
            <a:pPr lvl="2">
              <a:lnSpc>
                <a:spcPct val="100000"/>
              </a:lnSpc>
            </a:pPr>
            <a:r>
              <a:rPr lang="en-US" dirty="0" smtClean="0"/>
              <a:t>Assess capabilities/preparedness levels of participating agencies</a:t>
            </a:r>
          </a:p>
          <a:p>
            <a:pPr lvl="2">
              <a:lnSpc>
                <a:spcPct val="100000"/>
              </a:lnSpc>
            </a:pPr>
            <a:r>
              <a:rPr lang="en-US" dirty="0" smtClean="0"/>
              <a:t>Identify a cycle of exercises that increase </a:t>
            </a:r>
            <a:br>
              <a:rPr lang="en-US" dirty="0" smtClean="0"/>
            </a:br>
            <a:r>
              <a:rPr lang="en-US" dirty="0" smtClean="0"/>
              <a:t>in complexity</a:t>
            </a:r>
          </a:p>
          <a:p>
            <a:pPr lvl="2">
              <a:lnSpc>
                <a:spcPct val="100000"/>
              </a:lnSpc>
            </a:pPr>
            <a:r>
              <a:rPr lang="en-US" dirty="0"/>
              <a:t>Prepare Multi-year TEP and schedule</a:t>
            </a:r>
          </a:p>
          <a:p>
            <a:pPr lvl="2">
              <a:lnSpc>
                <a:spcPct val="100000"/>
              </a:lnSpc>
            </a:pPr>
            <a:endParaRPr lang="en-US" dirty="0" smtClean="0"/>
          </a:p>
        </p:txBody>
      </p:sp>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28</a:t>
            </a:fld>
            <a:endParaRPr lang="en-US" dirty="0" smtClean="0"/>
          </a:p>
        </p:txBody>
      </p:sp>
    </p:spTree>
    <p:extLst>
      <p:ext uri="{BB962C8B-B14F-4D97-AF65-F5344CB8AC3E}">
        <p14:creationId xmlns:p14="http://schemas.microsoft.com/office/powerpoint/2010/main" val="36220093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Why Exercise</a:t>
            </a:r>
            <a:r>
              <a:rPr lang="en-US" dirty="0" smtClean="0"/>
              <a:t>? (cont’d.)</a:t>
            </a:r>
            <a:endParaRPr lang="en-US" dirty="0"/>
          </a:p>
        </p:txBody>
      </p:sp>
      <p:sp>
        <p:nvSpPr>
          <p:cNvPr id="3" name="Content Placeholder 2"/>
          <p:cNvSpPr>
            <a:spLocks noGrp="1"/>
          </p:cNvSpPr>
          <p:nvPr>
            <p:ph idx="1"/>
          </p:nvPr>
        </p:nvSpPr>
        <p:spPr>
          <a:xfrm>
            <a:off x="457200" y="1600200"/>
            <a:ext cx="4419600" cy="4191000"/>
          </a:xfrm>
        </p:spPr>
        <p:txBody>
          <a:bodyPr/>
          <a:lstStyle/>
          <a:p>
            <a:pPr marL="0" indent="0">
              <a:buNone/>
            </a:pPr>
            <a:r>
              <a:rPr lang="en-US" dirty="0" smtClean="0"/>
              <a:t>Share your experience </a:t>
            </a:r>
            <a:r>
              <a:rPr lang="en-US" dirty="0"/>
              <a:t>with a TEPW: </a:t>
            </a:r>
            <a:endParaRPr lang="en-US" dirty="0" smtClean="0"/>
          </a:p>
          <a:p>
            <a:pPr lvl="1"/>
            <a:r>
              <a:rPr lang="en-US" dirty="0" smtClean="0"/>
              <a:t>Who </a:t>
            </a:r>
            <a:r>
              <a:rPr lang="en-US" dirty="0"/>
              <a:t>was </a:t>
            </a:r>
            <a:r>
              <a:rPr lang="en-US" dirty="0" smtClean="0"/>
              <a:t>involved</a:t>
            </a:r>
            <a:r>
              <a:rPr lang="en-US" dirty="0"/>
              <a:t>?</a:t>
            </a:r>
            <a:endParaRPr lang="en-US" dirty="0" smtClean="0"/>
          </a:p>
          <a:p>
            <a:pPr lvl="1"/>
            <a:r>
              <a:rPr lang="en-US" dirty="0" smtClean="0"/>
              <a:t>What </a:t>
            </a:r>
            <a:r>
              <a:rPr lang="en-US" dirty="0"/>
              <a:t>were the results/outcomes</a:t>
            </a:r>
            <a:r>
              <a:rPr lang="en-US" dirty="0" smtClean="0"/>
              <a:t>?</a:t>
            </a:r>
          </a:p>
        </p:txBody>
      </p:sp>
      <p:grpSp>
        <p:nvGrpSpPr>
          <p:cNvPr id="12" name="Group 11"/>
          <p:cNvGrpSpPr/>
          <p:nvPr/>
        </p:nvGrpSpPr>
        <p:grpSpPr>
          <a:xfrm>
            <a:off x="5334000" y="1866900"/>
            <a:ext cx="3200400" cy="2171700"/>
            <a:chOff x="5334000" y="1866900"/>
            <a:chExt cx="3200400" cy="2171700"/>
          </a:xfrm>
        </p:grpSpPr>
        <p:sp>
          <p:nvSpPr>
            <p:cNvPr id="10" name="Oval Callout 9"/>
            <p:cNvSpPr/>
            <p:nvPr/>
          </p:nvSpPr>
          <p:spPr bwMode="auto">
            <a:xfrm>
              <a:off x="5334000" y="1866900"/>
              <a:ext cx="3048000" cy="2171700"/>
            </a:xfrm>
            <a:prstGeom prst="wedgeEllipseCallout">
              <a:avLst/>
            </a:prstGeom>
            <a:gradFill flip="none" rotWithShape="1">
              <a:gsLst>
                <a:gs pos="0">
                  <a:srgbClr val="123C66">
                    <a:tint val="66000"/>
                    <a:satMod val="160000"/>
                  </a:srgbClr>
                </a:gs>
                <a:gs pos="50000">
                  <a:srgbClr val="123C66">
                    <a:tint val="44500"/>
                    <a:satMod val="160000"/>
                  </a:srgbClr>
                </a:gs>
                <a:gs pos="100000">
                  <a:srgbClr val="123C66">
                    <a:tint val="23500"/>
                    <a:satMod val="160000"/>
                  </a:srgbClr>
                </a:gs>
              </a:gsLst>
              <a:path path="circle">
                <a:fillToRect t="100000" r="100000"/>
              </a:path>
              <a:tileRect l="-100000" b="-100000"/>
            </a:gradFill>
            <a:ln w="57150" cap="flat" cmpd="sng" algn="ctr">
              <a:solidFill>
                <a:schemeClr val="accent4">
                  <a:lumMod val="95000"/>
                  <a:lumOff val="5000"/>
                </a:schemeClr>
              </a:solidFill>
              <a:prstDash val="solid"/>
              <a:round/>
              <a:headEnd type="none" w="med" len="med"/>
              <a:tailEnd type="none" w="med" len="med"/>
            </a:ln>
            <a:effectLst>
              <a:outerShdw blurRad="152400" dist="317500" dir="5400000" sx="90000" sy="-19000" rotWithShape="0">
                <a:prstClr val="black">
                  <a:alpha val="15000"/>
                </a:prstClr>
              </a:outerShdw>
            </a:effectLst>
            <a:scene3d>
              <a:camera prst="orthographicFront"/>
              <a:lightRig rig="threePt" dir="t"/>
            </a:scene3d>
            <a:sp3d>
              <a:bevelT w="114300" prst="artDeco"/>
            </a:sp3d>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11" name="TextBox 10"/>
            <p:cNvSpPr txBox="1"/>
            <p:nvPr/>
          </p:nvSpPr>
          <p:spPr>
            <a:xfrm>
              <a:off x="5791200" y="2660362"/>
              <a:ext cx="2743200" cy="584775"/>
            </a:xfrm>
            <a:prstGeom prst="rect">
              <a:avLst/>
            </a:prstGeom>
            <a:noFill/>
          </p:spPr>
          <p:txBody>
            <a:bodyPr wrap="square" rtlCol="0">
              <a:spAutoFit/>
            </a:bodyPr>
            <a:lstStyle/>
            <a:p>
              <a:r>
                <a:rPr lang="en-US" sz="3200" dirty="0" smtClean="0">
                  <a:latin typeface="+mj-lt"/>
                </a:rPr>
                <a:t>Discussion…</a:t>
              </a:r>
              <a:endParaRPr lang="en-US" sz="3200" dirty="0">
                <a:latin typeface="+mj-lt"/>
              </a:endParaRPr>
            </a:p>
          </p:txBody>
        </p:sp>
      </p:grpSp>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29</a:t>
            </a:fld>
            <a:endParaRPr lang="en-US" dirty="0" smtClean="0"/>
          </a:p>
        </p:txBody>
      </p:sp>
    </p:spTree>
    <p:extLst>
      <p:ext uri="{BB962C8B-B14F-4D97-AF65-F5344CB8AC3E}">
        <p14:creationId xmlns:p14="http://schemas.microsoft.com/office/powerpoint/2010/main" val="24348548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HSEEP (cont’d.)</a:t>
            </a:r>
            <a:endParaRPr lang="en-US" dirty="0"/>
          </a:p>
        </p:txBody>
      </p:sp>
      <p:sp>
        <p:nvSpPr>
          <p:cNvPr id="3" name="Content Placeholder 2"/>
          <p:cNvSpPr>
            <a:spLocks noGrp="1"/>
          </p:cNvSpPr>
          <p:nvPr>
            <p:ph idx="1"/>
          </p:nvPr>
        </p:nvSpPr>
        <p:spPr>
          <a:xfrm>
            <a:off x="457200" y="1524000"/>
            <a:ext cx="8229600" cy="4191000"/>
          </a:xfrm>
        </p:spPr>
        <p:txBody>
          <a:bodyPr/>
          <a:lstStyle/>
          <a:p>
            <a:pPr marL="0" indent="0">
              <a:buNone/>
            </a:pPr>
            <a:r>
              <a:rPr lang="en-US" dirty="0" smtClean="0"/>
              <a:t>Developing a Multi-year TEP (cont’d.)</a:t>
            </a:r>
          </a:p>
          <a:p>
            <a:pPr lvl="1"/>
            <a:r>
              <a:rPr lang="en-US" dirty="0" smtClean="0"/>
              <a:t>Purposes of the TEPW (cont’d.):</a:t>
            </a:r>
          </a:p>
          <a:p>
            <a:pPr lvl="2">
              <a:lnSpc>
                <a:spcPct val="100000"/>
              </a:lnSpc>
            </a:pPr>
            <a:r>
              <a:rPr lang="en-US" dirty="0" smtClean="0"/>
              <a:t>Coordinate training of exercise activities</a:t>
            </a:r>
          </a:p>
          <a:p>
            <a:pPr lvl="2">
              <a:lnSpc>
                <a:spcPct val="100000"/>
              </a:lnSpc>
            </a:pPr>
            <a:r>
              <a:rPr lang="en-US" dirty="0" smtClean="0"/>
              <a:t>Track improvement plan actions</a:t>
            </a:r>
          </a:p>
          <a:p>
            <a:pPr lvl="2">
              <a:lnSpc>
                <a:spcPct val="100000"/>
              </a:lnSpc>
            </a:pPr>
            <a:r>
              <a:rPr lang="en-US" dirty="0" smtClean="0"/>
              <a:t>Manage grant coordination</a:t>
            </a:r>
          </a:p>
          <a:p>
            <a:pPr lvl="2">
              <a:lnSpc>
                <a:spcPct val="100000"/>
              </a:lnSpc>
            </a:pPr>
            <a:r>
              <a:rPr lang="en-US" dirty="0" smtClean="0"/>
              <a:t>Coordinate exercise schedules at </a:t>
            </a:r>
            <a:r>
              <a:rPr lang="en-US" dirty="0"/>
              <a:t>local, state, regional, and tribal </a:t>
            </a:r>
            <a:r>
              <a:rPr lang="en-US" dirty="0" smtClean="0"/>
              <a:t>levels to eliminate duplicative efforts</a:t>
            </a:r>
            <a:endParaRPr lang="en-US" dirty="0"/>
          </a:p>
        </p:txBody>
      </p:sp>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30</a:t>
            </a:fld>
            <a:endParaRPr lang="en-US" dirty="0" smtClean="0"/>
          </a:p>
        </p:txBody>
      </p:sp>
    </p:spTree>
    <p:extLst>
      <p:ext uri="{BB962C8B-B14F-4D97-AF65-F5344CB8AC3E}">
        <p14:creationId xmlns:p14="http://schemas.microsoft.com/office/powerpoint/2010/main" val="35367510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HSEEP (cont’d.)</a:t>
            </a:r>
          </a:p>
        </p:txBody>
      </p:sp>
      <p:sp>
        <p:nvSpPr>
          <p:cNvPr id="3" name="Content Placeholder 2"/>
          <p:cNvSpPr>
            <a:spLocks noGrp="1"/>
          </p:cNvSpPr>
          <p:nvPr>
            <p:ph idx="1"/>
          </p:nvPr>
        </p:nvSpPr>
        <p:spPr/>
        <p:txBody>
          <a:bodyPr/>
          <a:lstStyle/>
          <a:p>
            <a:pPr marL="0" indent="0">
              <a:buNone/>
            </a:pPr>
            <a:r>
              <a:rPr lang="en-US" dirty="0"/>
              <a:t>Developing a </a:t>
            </a:r>
            <a:r>
              <a:rPr lang="en-US" dirty="0" smtClean="0"/>
              <a:t>Multi-year </a:t>
            </a:r>
            <a:r>
              <a:rPr lang="en-US" dirty="0"/>
              <a:t>TEP (cont’d.)</a:t>
            </a:r>
          </a:p>
          <a:p>
            <a:pPr lvl="1"/>
            <a:r>
              <a:rPr lang="en-US" dirty="0"/>
              <a:t>TEPWs are held on a periodic basis </a:t>
            </a:r>
            <a:endParaRPr lang="en-US" dirty="0" smtClean="0"/>
          </a:p>
          <a:p>
            <a:pPr lvl="1"/>
            <a:r>
              <a:rPr lang="en-US" dirty="0"/>
              <a:t>When identifying </a:t>
            </a:r>
            <a:r>
              <a:rPr lang="en-US" dirty="0" smtClean="0"/>
              <a:t>stakeholders, consider </a:t>
            </a:r>
            <a:r>
              <a:rPr lang="en-US" dirty="0"/>
              <a:t>individuals from organizations throughout the whole </a:t>
            </a:r>
            <a:r>
              <a:rPr lang="en-US" dirty="0" smtClean="0"/>
              <a:t>community</a:t>
            </a:r>
          </a:p>
          <a:p>
            <a:pPr lvl="1"/>
            <a:r>
              <a:rPr lang="en-US" dirty="0" smtClean="0"/>
              <a:t>Maintain </a:t>
            </a:r>
            <a:r>
              <a:rPr lang="en-US" dirty="0"/>
              <a:t>a manageable number of </a:t>
            </a:r>
            <a:r>
              <a:rPr lang="en-US" dirty="0" smtClean="0"/>
              <a:t>participants  </a:t>
            </a:r>
          </a:p>
          <a:p>
            <a:pPr lvl="2"/>
            <a:r>
              <a:rPr lang="en-US" dirty="0" smtClean="0"/>
              <a:t>You may need </a:t>
            </a:r>
            <a:r>
              <a:rPr lang="en-US" dirty="0"/>
              <a:t>to conduct multiple </a:t>
            </a:r>
            <a:r>
              <a:rPr lang="en-US" dirty="0" smtClean="0"/>
              <a:t>TEPWs</a:t>
            </a:r>
          </a:p>
        </p:txBody>
      </p:sp>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31</a:t>
            </a:fld>
            <a:endParaRPr lang="en-US" dirty="0" smtClean="0"/>
          </a:p>
        </p:txBody>
      </p:sp>
    </p:spTree>
    <p:extLst>
      <p:ext uri="{BB962C8B-B14F-4D97-AF65-F5344CB8AC3E}">
        <p14:creationId xmlns:p14="http://schemas.microsoft.com/office/powerpoint/2010/main" val="13737526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Policy Summary</a:t>
            </a:r>
            <a:endParaRPr lang="en-US" dirty="0"/>
          </a:p>
        </p:txBody>
      </p:sp>
      <p:pic>
        <p:nvPicPr>
          <p:cNvPr id="7" name="Picture 6"/>
          <p:cNvPicPr>
            <a:picLocks noChangeAspect="1"/>
          </p:cNvPicPr>
          <p:nvPr/>
        </p:nvPicPr>
        <p:blipFill>
          <a:blip r:embed="rId2"/>
          <a:stretch>
            <a:fillRect/>
          </a:stretch>
        </p:blipFill>
        <p:spPr>
          <a:xfrm>
            <a:off x="794287" y="1371600"/>
            <a:ext cx="7511513" cy="4305906"/>
          </a:xfrm>
          <a:prstGeom prst="rect">
            <a:avLst/>
          </a:prstGeom>
        </p:spPr>
      </p:pic>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32</a:t>
            </a:fld>
            <a:endParaRPr lang="en-US" dirty="0" smtClean="0"/>
          </a:p>
        </p:txBody>
      </p:sp>
    </p:spTree>
    <p:extLst>
      <p:ext uri="{BB962C8B-B14F-4D97-AF65-F5344CB8AC3E}">
        <p14:creationId xmlns:p14="http://schemas.microsoft.com/office/powerpoint/2010/main" val="26870831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 </a:t>
            </a:r>
            <a:r>
              <a:rPr lang="en-US" dirty="0" smtClean="0"/>
              <a:t>Multi-year </a:t>
            </a:r>
            <a:r>
              <a:rPr lang="en-US" dirty="0"/>
              <a:t>TEP</a:t>
            </a:r>
          </a:p>
        </p:txBody>
      </p:sp>
      <p:sp>
        <p:nvSpPr>
          <p:cNvPr id="3" name="Content Placeholder 2"/>
          <p:cNvSpPr>
            <a:spLocks noGrp="1"/>
          </p:cNvSpPr>
          <p:nvPr>
            <p:ph idx="1"/>
          </p:nvPr>
        </p:nvSpPr>
        <p:spPr>
          <a:xfrm>
            <a:off x="457200" y="1524000"/>
            <a:ext cx="8458200" cy="4191000"/>
          </a:xfrm>
        </p:spPr>
        <p:txBody>
          <a:bodyPr/>
          <a:lstStyle/>
          <a:p>
            <a:pPr marL="0" indent="0">
              <a:buNone/>
            </a:pPr>
            <a:r>
              <a:rPr lang="en-US" dirty="0" smtClean="0"/>
              <a:t>Priorities</a:t>
            </a:r>
          </a:p>
          <a:p>
            <a:pPr lvl="1"/>
            <a:r>
              <a:rPr lang="en-US" dirty="0" smtClean="0"/>
              <a:t>Factors </a:t>
            </a:r>
            <a:r>
              <a:rPr lang="en-US" dirty="0"/>
              <a:t>in </a:t>
            </a:r>
            <a:r>
              <a:rPr lang="en-US" dirty="0" smtClean="0"/>
              <a:t>developing </a:t>
            </a:r>
            <a:r>
              <a:rPr lang="en-US" dirty="0"/>
              <a:t>exercise program priorities:</a:t>
            </a:r>
          </a:p>
          <a:p>
            <a:pPr lvl="2">
              <a:spcBef>
                <a:spcPts val="0"/>
              </a:spcBef>
            </a:pPr>
            <a:r>
              <a:rPr lang="en-US" sz="2000" dirty="0" smtClean="0"/>
              <a:t>AAR/IPs </a:t>
            </a:r>
            <a:r>
              <a:rPr lang="en-US" sz="2000" dirty="0"/>
              <a:t>from previous exercises and real-world incidents</a:t>
            </a:r>
          </a:p>
          <a:p>
            <a:pPr lvl="2">
              <a:spcBef>
                <a:spcPts val="0"/>
              </a:spcBef>
            </a:pPr>
            <a:r>
              <a:rPr lang="en-US" sz="2000" dirty="0" smtClean="0"/>
              <a:t>Summary </a:t>
            </a:r>
            <a:r>
              <a:rPr lang="en-US" sz="2000" dirty="0"/>
              <a:t>information from the </a:t>
            </a:r>
            <a:r>
              <a:rPr lang="en-US" sz="2000" dirty="0" smtClean="0"/>
              <a:t>THIRA</a:t>
            </a:r>
            <a:endParaRPr lang="en-US" sz="2000" dirty="0"/>
          </a:p>
          <a:p>
            <a:pPr lvl="2">
              <a:spcBef>
                <a:spcPts val="0"/>
              </a:spcBef>
            </a:pPr>
            <a:r>
              <a:rPr lang="en-US" sz="2000" dirty="0" smtClean="0"/>
              <a:t>Areas </a:t>
            </a:r>
            <a:r>
              <a:rPr lang="en-US" sz="2000" dirty="0"/>
              <a:t>for improvement/capabilities</a:t>
            </a:r>
          </a:p>
          <a:p>
            <a:pPr lvl="2">
              <a:spcBef>
                <a:spcPts val="0"/>
              </a:spcBef>
            </a:pPr>
            <a:r>
              <a:rPr lang="en-US" sz="2000" dirty="0" smtClean="0"/>
              <a:t>External </a:t>
            </a:r>
            <a:r>
              <a:rPr lang="en-US" sz="2000" dirty="0"/>
              <a:t>source information (e.g., surveys, exercise needs assessments)</a:t>
            </a:r>
          </a:p>
          <a:p>
            <a:pPr lvl="2">
              <a:spcBef>
                <a:spcPts val="0"/>
              </a:spcBef>
            </a:pPr>
            <a:r>
              <a:rPr lang="en-US" sz="2000" dirty="0" smtClean="0"/>
              <a:t>Accreditation </a:t>
            </a:r>
            <a:r>
              <a:rPr lang="en-US" sz="2000" dirty="0"/>
              <a:t>standards/regulations (e.g., EMAP)</a:t>
            </a:r>
          </a:p>
          <a:p>
            <a:endParaRPr lang="en-US" dirty="0"/>
          </a:p>
        </p:txBody>
      </p:sp>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33</a:t>
            </a:fld>
            <a:endParaRPr lang="en-US" dirty="0" smtClean="0"/>
          </a:p>
        </p:txBody>
      </p:sp>
    </p:spTree>
    <p:extLst>
      <p:ext uri="{BB962C8B-B14F-4D97-AF65-F5344CB8AC3E}">
        <p14:creationId xmlns:p14="http://schemas.microsoft.com/office/powerpoint/2010/main" val="40144707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 </a:t>
            </a:r>
            <a:r>
              <a:rPr lang="en-US" dirty="0" smtClean="0"/>
              <a:t>Multi-year TEP (cont’d.)</a:t>
            </a:r>
            <a:endParaRPr lang="en-US" dirty="0"/>
          </a:p>
        </p:txBody>
      </p:sp>
      <p:sp>
        <p:nvSpPr>
          <p:cNvPr id="3" name="Content Placeholder 2"/>
          <p:cNvSpPr>
            <a:spLocks noGrp="1"/>
          </p:cNvSpPr>
          <p:nvPr>
            <p:ph idx="1"/>
          </p:nvPr>
        </p:nvSpPr>
        <p:spPr/>
        <p:txBody>
          <a:bodyPr/>
          <a:lstStyle/>
          <a:p>
            <a:pPr marL="0" indent="0">
              <a:buNone/>
            </a:pPr>
            <a:r>
              <a:rPr lang="en-US" dirty="0"/>
              <a:t> </a:t>
            </a:r>
            <a:r>
              <a:rPr lang="en-US" dirty="0" smtClean="0"/>
              <a:t>Exercises</a:t>
            </a:r>
          </a:p>
          <a:p>
            <a:pPr lvl="1"/>
            <a:r>
              <a:rPr lang="en-US" dirty="0"/>
              <a:t>For each priority, determine the type of </a:t>
            </a:r>
            <a:r>
              <a:rPr lang="en-US" dirty="0" smtClean="0"/>
              <a:t>exercise(s) </a:t>
            </a:r>
            <a:r>
              <a:rPr lang="en-US" dirty="0"/>
              <a:t>needed to meet the </a:t>
            </a:r>
            <a:r>
              <a:rPr lang="en-US" dirty="0" smtClean="0"/>
              <a:t>priority and achieve </a:t>
            </a:r>
            <a:r>
              <a:rPr lang="en-US" dirty="0"/>
              <a:t>the associated </a:t>
            </a:r>
            <a:r>
              <a:rPr lang="en-US" dirty="0" smtClean="0"/>
              <a:t>capabilities</a:t>
            </a:r>
            <a:endParaRPr lang="en-US" dirty="0"/>
          </a:p>
          <a:p>
            <a:pPr lvl="2"/>
            <a:r>
              <a:rPr lang="en-US" dirty="0"/>
              <a:t>Ensure </a:t>
            </a:r>
            <a:r>
              <a:rPr lang="en-US" dirty="0" smtClean="0"/>
              <a:t>that a </a:t>
            </a:r>
            <a:r>
              <a:rPr lang="en-US" dirty="0"/>
              <a:t>progressive approach is applied to the exercises</a:t>
            </a:r>
          </a:p>
          <a:p>
            <a:pPr lvl="2"/>
            <a:r>
              <a:rPr lang="en-US" dirty="0"/>
              <a:t>Include the </a:t>
            </a:r>
            <a:r>
              <a:rPr lang="en-US" dirty="0" smtClean="0"/>
              <a:t>whole community</a:t>
            </a:r>
            <a:endParaRPr lang="en-US" dirty="0"/>
          </a:p>
        </p:txBody>
      </p:sp>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34</a:t>
            </a:fld>
            <a:endParaRPr lang="en-US" dirty="0" smtClean="0"/>
          </a:p>
        </p:txBody>
      </p:sp>
    </p:spTree>
    <p:extLst>
      <p:ext uri="{BB962C8B-B14F-4D97-AF65-F5344CB8AC3E}">
        <p14:creationId xmlns:p14="http://schemas.microsoft.com/office/powerpoint/2010/main" val="19290679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 </a:t>
            </a:r>
            <a:r>
              <a:rPr lang="en-US" dirty="0" smtClean="0"/>
              <a:t>Multi-year </a:t>
            </a:r>
            <a:r>
              <a:rPr lang="en-US" dirty="0"/>
              <a:t>TEP (cont’d.)</a:t>
            </a:r>
          </a:p>
        </p:txBody>
      </p:sp>
      <p:sp>
        <p:nvSpPr>
          <p:cNvPr id="3" name="Content Placeholder 2"/>
          <p:cNvSpPr>
            <a:spLocks noGrp="1"/>
          </p:cNvSpPr>
          <p:nvPr>
            <p:ph idx="1"/>
          </p:nvPr>
        </p:nvSpPr>
        <p:spPr>
          <a:xfrm>
            <a:off x="457200" y="1524000"/>
            <a:ext cx="4724400" cy="4191000"/>
          </a:xfrm>
        </p:spPr>
        <p:txBody>
          <a:bodyPr/>
          <a:lstStyle/>
          <a:p>
            <a:pPr marL="0" indent="0">
              <a:buNone/>
            </a:pPr>
            <a:r>
              <a:rPr lang="en-US" dirty="0" smtClean="0"/>
              <a:t>Example</a:t>
            </a:r>
            <a:endParaRPr lang="en-US" dirty="0"/>
          </a:p>
          <a:p>
            <a:pPr marL="576263" lvl="1">
              <a:lnSpc>
                <a:spcPct val="100000"/>
              </a:lnSpc>
            </a:pPr>
            <a:r>
              <a:rPr lang="en-US" sz="2000" dirty="0"/>
              <a:t>Priority = Strengthen CBRNE detection, response, and decontamination capabilities</a:t>
            </a:r>
          </a:p>
          <a:p>
            <a:pPr marL="576263" lvl="1">
              <a:lnSpc>
                <a:spcPct val="100000"/>
              </a:lnSpc>
            </a:pPr>
            <a:r>
              <a:rPr lang="en-US" sz="2000" dirty="0"/>
              <a:t>Corresponding Core Capabilities = </a:t>
            </a:r>
            <a:r>
              <a:rPr lang="en-US" sz="2000" dirty="0" smtClean="0"/>
              <a:t>Environmental </a:t>
            </a:r>
            <a:r>
              <a:rPr lang="en-US" sz="2000" dirty="0"/>
              <a:t>Response/Health and </a:t>
            </a:r>
            <a:r>
              <a:rPr lang="en-US" sz="2000" dirty="0" smtClean="0"/>
              <a:t>Safety; Screening, </a:t>
            </a:r>
            <a:r>
              <a:rPr lang="en-US" sz="2000" dirty="0"/>
              <a:t>Search, and Detection </a:t>
            </a:r>
          </a:p>
          <a:p>
            <a:pPr marL="576263" lvl="1">
              <a:lnSpc>
                <a:spcPct val="100000"/>
              </a:lnSpc>
            </a:pPr>
            <a:r>
              <a:rPr lang="en-US" sz="2000" dirty="0" smtClean="0"/>
              <a:t>Supporting </a:t>
            </a:r>
            <a:r>
              <a:rPr lang="en-US" sz="2000" dirty="0"/>
              <a:t>Training Courses and Exercises = </a:t>
            </a:r>
            <a:r>
              <a:rPr lang="en-US" sz="2000" dirty="0" smtClean="0"/>
              <a:t>WMD/HAZMAT awareness-level training</a:t>
            </a:r>
            <a:r>
              <a:rPr lang="en-US" sz="2000" dirty="0"/>
              <a:t>, </a:t>
            </a:r>
            <a:r>
              <a:rPr lang="en-US" sz="2000" dirty="0" smtClean="0"/>
              <a:t/>
            </a:r>
            <a:br>
              <a:rPr lang="en-US" sz="2000" dirty="0" smtClean="0"/>
            </a:br>
            <a:r>
              <a:rPr lang="en-US" sz="2000" dirty="0" smtClean="0"/>
              <a:t>TTX, </a:t>
            </a:r>
            <a:r>
              <a:rPr lang="en-US" sz="2000" dirty="0"/>
              <a:t>and </a:t>
            </a:r>
            <a:r>
              <a:rPr lang="en-US" sz="2000" dirty="0" smtClean="0"/>
              <a:t>FSE</a:t>
            </a:r>
            <a:endParaRPr lang="en-US" sz="2000" dirty="0"/>
          </a:p>
        </p:txBody>
      </p:sp>
      <p:pic>
        <p:nvPicPr>
          <p:cNvPr id="6" name="Picture 5"/>
          <p:cNvPicPr>
            <a:picLocks noChangeAspect="1"/>
          </p:cNvPicPr>
          <p:nvPr/>
        </p:nvPicPr>
        <p:blipFill>
          <a:blip r:embed="rId2"/>
          <a:stretch>
            <a:fillRect/>
          </a:stretch>
        </p:blipFill>
        <p:spPr>
          <a:xfrm>
            <a:off x="5410200" y="1752600"/>
            <a:ext cx="3478779" cy="3733800"/>
          </a:xfrm>
          <a:prstGeom prst="rect">
            <a:avLst/>
          </a:prstGeom>
        </p:spPr>
      </p:pic>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35</a:t>
            </a:fld>
            <a:endParaRPr lang="en-US" dirty="0" smtClean="0"/>
          </a:p>
        </p:txBody>
      </p:sp>
    </p:spTree>
    <p:extLst>
      <p:ext uri="{BB962C8B-B14F-4D97-AF65-F5344CB8AC3E}">
        <p14:creationId xmlns:p14="http://schemas.microsoft.com/office/powerpoint/2010/main" val="15253657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Creating a </a:t>
            </a:r>
            <a:r>
              <a:rPr lang="en-US" dirty="0" smtClean="0"/>
              <a:t>Multi-year </a:t>
            </a:r>
            <a:r>
              <a:rPr lang="en-US" dirty="0"/>
              <a:t>TEP (cont’d</a:t>
            </a:r>
            <a:r>
              <a:rPr lang="en-US" dirty="0" smtClean="0"/>
              <a:t>.)</a:t>
            </a:r>
            <a:endParaRPr lang="en-US" dirty="0"/>
          </a:p>
        </p:txBody>
      </p:sp>
      <p:sp>
        <p:nvSpPr>
          <p:cNvPr id="4" name="Content Placeholder 3"/>
          <p:cNvSpPr>
            <a:spLocks noGrp="1"/>
          </p:cNvSpPr>
          <p:nvPr>
            <p:ph idx="1"/>
          </p:nvPr>
        </p:nvSpPr>
        <p:spPr>
          <a:xfrm>
            <a:off x="457200" y="1524000"/>
            <a:ext cx="4343400" cy="4191000"/>
          </a:xfrm>
        </p:spPr>
        <p:txBody>
          <a:bodyPr/>
          <a:lstStyle/>
          <a:p>
            <a:pPr marL="0" indent="0">
              <a:buNone/>
            </a:pPr>
            <a:r>
              <a:rPr lang="en-US" dirty="0" smtClean="0"/>
              <a:t>Is </a:t>
            </a:r>
            <a:r>
              <a:rPr lang="en-US" dirty="0"/>
              <a:t>it necessary to exercise worst case</a:t>
            </a:r>
            <a:r>
              <a:rPr lang="en-US" dirty="0" smtClean="0"/>
              <a:t>? Why or why not?</a:t>
            </a:r>
            <a:endParaRPr lang="en-US" dirty="0"/>
          </a:p>
          <a:p>
            <a:endParaRPr lang="en-US" dirty="0" smtClean="0"/>
          </a:p>
          <a:p>
            <a:endParaRPr lang="en-US" dirty="0"/>
          </a:p>
        </p:txBody>
      </p:sp>
      <p:grpSp>
        <p:nvGrpSpPr>
          <p:cNvPr id="8" name="Group 7"/>
          <p:cNvGrpSpPr/>
          <p:nvPr/>
        </p:nvGrpSpPr>
        <p:grpSpPr>
          <a:xfrm>
            <a:off x="5334000" y="1866900"/>
            <a:ext cx="3200400" cy="2171700"/>
            <a:chOff x="5334000" y="1866900"/>
            <a:chExt cx="3200400" cy="2171700"/>
          </a:xfrm>
        </p:grpSpPr>
        <p:sp>
          <p:nvSpPr>
            <p:cNvPr id="9" name="Oval Callout 8"/>
            <p:cNvSpPr/>
            <p:nvPr/>
          </p:nvSpPr>
          <p:spPr bwMode="auto">
            <a:xfrm>
              <a:off x="5334000" y="1866900"/>
              <a:ext cx="3048000" cy="2171700"/>
            </a:xfrm>
            <a:prstGeom prst="wedgeEllipseCallout">
              <a:avLst/>
            </a:prstGeom>
            <a:gradFill flip="none" rotWithShape="1">
              <a:gsLst>
                <a:gs pos="0">
                  <a:srgbClr val="123C66">
                    <a:tint val="66000"/>
                    <a:satMod val="160000"/>
                  </a:srgbClr>
                </a:gs>
                <a:gs pos="50000">
                  <a:srgbClr val="123C66">
                    <a:tint val="44500"/>
                    <a:satMod val="160000"/>
                  </a:srgbClr>
                </a:gs>
                <a:gs pos="100000">
                  <a:srgbClr val="123C66">
                    <a:tint val="23500"/>
                    <a:satMod val="160000"/>
                  </a:srgbClr>
                </a:gs>
              </a:gsLst>
              <a:path path="circle">
                <a:fillToRect t="100000" r="100000"/>
              </a:path>
              <a:tileRect l="-100000" b="-100000"/>
            </a:gradFill>
            <a:ln w="57150" cap="flat" cmpd="sng" algn="ctr">
              <a:solidFill>
                <a:schemeClr val="accent4">
                  <a:lumMod val="95000"/>
                  <a:lumOff val="5000"/>
                </a:schemeClr>
              </a:solidFill>
              <a:prstDash val="solid"/>
              <a:round/>
              <a:headEnd type="none" w="med" len="med"/>
              <a:tailEnd type="none" w="med" len="med"/>
            </a:ln>
            <a:effectLst>
              <a:outerShdw blurRad="152400" dist="317500" dir="5400000" sx="90000" sy="-19000" rotWithShape="0">
                <a:prstClr val="black">
                  <a:alpha val="15000"/>
                </a:prstClr>
              </a:outerShdw>
            </a:effectLst>
            <a:scene3d>
              <a:camera prst="orthographicFront"/>
              <a:lightRig rig="threePt" dir="t"/>
            </a:scene3d>
            <a:sp3d>
              <a:bevelT w="114300" prst="artDeco"/>
            </a:sp3d>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charset="0"/>
                <a:cs typeface="Arial" charset="0"/>
              </a:endParaRPr>
            </a:p>
          </p:txBody>
        </p:sp>
        <p:sp>
          <p:nvSpPr>
            <p:cNvPr id="10" name="TextBox 9"/>
            <p:cNvSpPr txBox="1"/>
            <p:nvPr/>
          </p:nvSpPr>
          <p:spPr>
            <a:xfrm>
              <a:off x="5791200" y="2660362"/>
              <a:ext cx="2743200" cy="584775"/>
            </a:xfrm>
            <a:prstGeom prst="rect">
              <a:avLst/>
            </a:prstGeom>
            <a:noFill/>
          </p:spPr>
          <p:txBody>
            <a:bodyPr wrap="square" rtlCol="0">
              <a:spAutoFit/>
            </a:bodyPr>
            <a:lstStyle/>
            <a:p>
              <a:r>
                <a:rPr lang="en-US" sz="3200" dirty="0" smtClean="0">
                  <a:latin typeface="+mj-lt"/>
                </a:rPr>
                <a:t>Discussion…</a:t>
              </a:r>
              <a:endParaRPr lang="en-US" sz="3200" dirty="0">
                <a:latin typeface="+mj-lt"/>
              </a:endParaRPr>
            </a:p>
          </p:txBody>
        </p:sp>
      </p:grpSp>
      <p:sp>
        <p:nvSpPr>
          <p:cNvPr id="7" name="Slide Number Placeholder 3"/>
          <p:cNvSpPr>
            <a:spLocks noGrp="1"/>
          </p:cNvSpPr>
          <p:nvPr>
            <p:ph type="sldNum" sz="quarter" idx="4"/>
          </p:nvPr>
        </p:nvSpPr>
        <p:spPr bwMode="auto">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r>
              <a:rPr lang="en-US" dirty="0" smtClean="0"/>
              <a:t>Visual 3.</a:t>
            </a:r>
            <a:fld id="{AABC80B5-9D81-458C-976F-659B9695CDDC}" type="slidenum">
              <a:rPr lang="en-US" smtClean="0"/>
              <a:pPr/>
              <a:t>36</a:t>
            </a:fld>
            <a:endParaRPr lang="en-US" dirty="0" smtClean="0"/>
          </a:p>
        </p:txBody>
      </p:sp>
    </p:spTree>
    <p:extLst>
      <p:ext uri="{BB962C8B-B14F-4D97-AF65-F5344CB8AC3E}">
        <p14:creationId xmlns:p14="http://schemas.microsoft.com/office/powerpoint/2010/main" val="1512954510"/>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Creating a </a:t>
            </a:r>
            <a:r>
              <a:rPr lang="en-US" dirty="0" smtClean="0"/>
              <a:t>Multi-year </a:t>
            </a:r>
            <a:r>
              <a:rPr lang="en-US" dirty="0"/>
              <a:t>TEP (cont’d</a:t>
            </a:r>
            <a:r>
              <a:rPr lang="en-US" dirty="0" smtClean="0"/>
              <a:t>.)</a:t>
            </a:r>
            <a:endParaRPr lang="en-US" dirty="0"/>
          </a:p>
        </p:txBody>
      </p:sp>
      <p:sp>
        <p:nvSpPr>
          <p:cNvPr id="4" name="Content Placeholder 3"/>
          <p:cNvSpPr>
            <a:spLocks noGrp="1"/>
          </p:cNvSpPr>
          <p:nvPr>
            <p:ph idx="1"/>
          </p:nvPr>
        </p:nvSpPr>
        <p:spPr/>
        <p:txBody>
          <a:bodyPr/>
          <a:lstStyle/>
          <a:p>
            <a:r>
              <a:rPr lang="en-US" dirty="0" smtClean="0"/>
              <a:t>Exercising worst case:</a:t>
            </a:r>
          </a:p>
          <a:p>
            <a:pPr lvl="1"/>
            <a:r>
              <a:rPr lang="en-US" dirty="0" smtClean="0"/>
              <a:t>A scenario </a:t>
            </a:r>
            <a:r>
              <a:rPr lang="en-US" dirty="0"/>
              <a:t>should not be so overwhelming </a:t>
            </a:r>
            <a:r>
              <a:rPr lang="en-US" dirty="0" smtClean="0"/>
              <a:t>that </a:t>
            </a:r>
            <a:r>
              <a:rPr lang="en-US" dirty="0"/>
              <a:t>it precludes the exercising level of government from being able to </a:t>
            </a:r>
            <a:r>
              <a:rPr lang="en-US" dirty="0" smtClean="0"/>
              <a:t>function</a:t>
            </a:r>
          </a:p>
          <a:p>
            <a:pPr lvl="1"/>
            <a:r>
              <a:rPr lang="en-US" dirty="0"/>
              <a:t>The purpose of an </a:t>
            </a:r>
            <a:r>
              <a:rPr lang="en-US" dirty="0" smtClean="0"/>
              <a:t/>
            </a:r>
            <a:br>
              <a:rPr lang="en-US" dirty="0" smtClean="0"/>
            </a:br>
            <a:r>
              <a:rPr lang="en-US" dirty="0" smtClean="0"/>
              <a:t>exercise </a:t>
            </a:r>
            <a:r>
              <a:rPr lang="en-US" dirty="0"/>
              <a:t>is to improve </a:t>
            </a:r>
            <a:r>
              <a:rPr lang="en-US" dirty="0" smtClean="0"/>
              <a:t/>
            </a:r>
            <a:br>
              <a:rPr lang="en-US" dirty="0" smtClean="0"/>
            </a:br>
            <a:r>
              <a:rPr lang="en-US" dirty="0" smtClean="0"/>
              <a:t>response</a:t>
            </a:r>
            <a:r>
              <a:rPr lang="en-US" dirty="0"/>
              <a:t>, not to </a:t>
            </a:r>
            <a:r>
              <a:rPr lang="en-US" dirty="0" smtClean="0"/>
              <a:t/>
            </a:r>
            <a:br>
              <a:rPr lang="en-US" dirty="0" smtClean="0"/>
            </a:br>
            <a:r>
              <a:rPr lang="en-US" dirty="0" smtClean="0"/>
              <a:t>overwhelm </a:t>
            </a:r>
            <a:r>
              <a:rPr lang="en-US" dirty="0"/>
              <a:t>the </a:t>
            </a:r>
            <a:r>
              <a:rPr lang="en-US" dirty="0" smtClean="0"/>
              <a:t/>
            </a:r>
            <a:br>
              <a:rPr lang="en-US" dirty="0" smtClean="0"/>
            </a:br>
            <a:r>
              <a:rPr lang="en-US" dirty="0" smtClean="0"/>
              <a:t>participants </a:t>
            </a:r>
            <a:r>
              <a:rPr lang="en-US" dirty="0"/>
              <a:t>to the </a:t>
            </a:r>
            <a:r>
              <a:rPr lang="en-US" dirty="0" smtClean="0"/>
              <a:t/>
            </a:r>
            <a:br>
              <a:rPr lang="en-US" dirty="0" smtClean="0"/>
            </a:br>
            <a:r>
              <a:rPr lang="en-US" dirty="0" smtClean="0"/>
              <a:t>point </a:t>
            </a:r>
            <a:r>
              <a:rPr lang="en-US" dirty="0"/>
              <a:t>they give up</a:t>
            </a:r>
            <a:endParaRPr lang="en-US" dirty="0" smtClean="0"/>
          </a:p>
          <a:p>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3547" y="2895600"/>
            <a:ext cx="3543253" cy="2381919"/>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6" name="TextBox 5"/>
          <p:cNvSpPr txBox="1"/>
          <p:nvPr/>
        </p:nvSpPr>
        <p:spPr>
          <a:xfrm>
            <a:off x="5487750" y="5383008"/>
            <a:ext cx="3180261" cy="246221"/>
          </a:xfrm>
          <a:prstGeom prst="rect">
            <a:avLst/>
          </a:prstGeom>
          <a:noFill/>
        </p:spPr>
        <p:txBody>
          <a:bodyPr wrap="square" rtlCol="0">
            <a:spAutoFit/>
          </a:bodyPr>
          <a:lstStyle/>
          <a:p>
            <a:pPr algn="r"/>
            <a:r>
              <a:rPr lang="en-US" sz="1000" dirty="0"/>
              <a:t>FEMA News Photo</a:t>
            </a:r>
          </a:p>
        </p:txBody>
      </p:sp>
      <p:sp>
        <p:nvSpPr>
          <p:cNvPr id="7" name="Slide Number Placeholder 3"/>
          <p:cNvSpPr>
            <a:spLocks noGrp="1"/>
          </p:cNvSpPr>
          <p:nvPr>
            <p:ph type="sldNum" sz="quarter" idx="4"/>
          </p:nvPr>
        </p:nvSpPr>
        <p:spPr bwMode="auto">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2000" b="1" i="0" baseline="0">
                <a:solidFill>
                  <a:srgbClr val="F4F8FE"/>
                </a:solidFill>
              </a:defRPr>
            </a:lvl1pPr>
          </a:lstStyle>
          <a:p>
            <a:r>
              <a:rPr lang="en-US" dirty="0" smtClean="0"/>
              <a:t>Visual 3.</a:t>
            </a:r>
            <a:fld id="{AABC80B5-9D81-458C-976F-659B9695CDDC}" type="slidenum">
              <a:rPr lang="en-US" smtClean="0"/>
              <a:pPr/>
              <a:t>37</a:t>
            </a:fld>
            <a:endParaRPr lang="en-US" dirty="0" smtClean="0"/>
          </a:p>
        </p:txBody>
      </p:sp>
    </p:spTree>
    <p:extLst>
      <p:ext uri="{BB962C8B-B14F-4D97-AF65-F5344CB8AC3E}">
        <p14:creationId xmlns:p14="http://schemas.microsoft.com/office/powerpoint/2010/main" val="3944096782"/>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 </a:t>
            </a:r>
            <a:r>
              <a:rPr lang="en-US" dirty="0" smtClean="0"/>
              <a:t>Multi-year </a:t>
            </a:r>
            <a:r>
              <a:rPr lang="en-US" dirty="0"/>
              <a:t>TEP (cont’d.)</a:t>
            </a:r>
          </a:p>
        </p:txBody>
      </p:sp>
      <p:sp>
        <p:nvSpPr>
          <p:cNvPr id="3" name="Content Placeholder 2"/>
          <p:cNvSpPr>
            <a:spLocks noGrp="1"/>
          </p:cNvSpPr>
          <p:nvPr>
            <p:ph idx="1"/>
          </p:nvPr>
        </p:nvSpPr>
        <p:spPr/>
        <p:txBody>
          <a:bodyPr/>
          <a:lstStyle/>
          <a:p>
            <a:pPr marL="0" indent="0">
              <a:buNone/>
            </a:pPr>
            <a:r>
              <a:rPr lang="en-US" dirty="0" smtClean="0"/>
              <a:t>Evaluation</a:t>
            </a:r>
          </a:p>
          <a:p>
            <a:r>
              <a:rPr lang="en-US" dirty="0"/>
              <a:t>All exercises activities </a:t>
            </a:r>
            <a:r>
              <a:rPr lang="en-US" dirty="0" smtClean="0"/>
              <a:t>should be </a:t>
            </a:r>
            <a:r>
              <a:rPr lang="en-US" dirty="0"/>
              <a:t>evaluated at an appropriate </a:t>
            </a:r>
            <a:r>
              <a:rPr lang="en-US" dirty="0" smtClean="0"/>
              <a:t>level of complexity</a:t>
            </a:r>
            <a:endParaRPr lang="en-US" dirty="0"/>
          </a:p>
          <a:p>
            <a:r>
              <a:rPr lang="en-US" dirty="0" smtClean="0"/>
              <a:t>After-Action Reports (AARs) and Improvement Plans (IPs) should </a:t>
            </a:r>
            <a:r>
              <a:rPr lang="en-US" dirty="0"/>
              <a:t>be submitted for all </a:t>
            </a:r>
            <a:r>
              <a:rPr lang="en-US" dirty="0" smtClean="0"/>
              <a:t>exercise activities and real-world events</a:t>
            </a:r>
          </a:p>
          <a:p>
            <a:endParaRPr lang="en-US" dirty="0"/>
          </a:p>
        </p:txBody>
      </p:sp>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38</a:t>
            </a:fld>
            <a:endParaRPr lang="en-US" dirty="0" smtClean="0"/>
          </a:p>
        </p:txBody>
      </p:sp>
    </p:spTree>
    <p:extLst>
      <p:ext uri="{BB962C8B-B14F-4D97-AF65-F5344CB8AC3E}">
        <p14:creationId xmlns:p14="http://schemas.microsoft.com/office/powerpoint/2010/main" val="37191489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a Multi-year TEP (cont’d.)</a:t>
            </a:r>
            <a:endParaRPr lang="en-US" dirty="0"/>
          </a:p>
        </p:txBody>
      </p:sp>
      <p:sp>
        <p:nvSpPr>
          <p:cNvPr id="3" name="Content Placeholder 2"/>
          <p:cNvSpPr>
            <a:spLocks noGrp="1"/>
          </p:cNvSpPr>
          <p:nvPr>
            <p:ph idx="1"/>
          </p:nvPr>
        </p:nvSpPr>
        <p:spPr/>
        <p:txBody>
          <a:bodyPr/>
          <a:lstStyle/>
          <a:p>
            <a:pPr marL="0" indent="0">
              <a:buNone/>
            </a:pPr>
            <a:r>
              <a:rPr lang="en-US" dirty="0" smtClean="0"/>
              <a:t>Multi-year TEP Schedule</a:t>
            </a:r>
          </a:p>
          <a:p>
            <a:pPr lvl="1"/>
            <a:r>
              <a:rPr lang="en-US" dirty="0" smtClean="0"/>
              <a:t>The Multi-year TEP schedule should:</a:t>
            </a:r>
          </a:p>
          <a:p>
            <a:pPr lvl="2"/>
            <a:r>
              <a:rPr lang="en-US" dirty="0" smtClean="0"/>
              <a:t>Graphically illustrate the exercises scheduled in the Multi-year TEP</a:t>
            </a:r>
          </a:p>
          <a:p>
            <a:pPr lvl="2"/>
            <a:r>
              <a:rPr lang="en-US" dirty="0" smtClean="0"/>
              <a:t>Include a combination of training courses and exercise types necessary to accomplish the priorities </a:t>
            </a:r>
          </a:p>
          <a:p>
            <a:pPr lvl="2"/>
            <a:r>
              <a:rPr lang="en-US" dirty="0" smtClean="0"/>
              <a:t>Employ increasing degrees of complexity and ensure a continuous progression/improvement of capabilities</a:t>
            </a:r>
          </a:p>
          <a:p>
            <a:pPr lvl="2"/>
            <a:r>
              <a:rPr lang="en-US" dirty="0" smtClean="0"/>
              <a:t>Emphasize coordination and de-confliction</a:t>
            </a:r>
          </a:p>
          <a:p>
            <a:endParaRPr lang="en-US" dirty="0"/>
          </a:p>
        </p:txBody>
      </p:sp>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39</a:t>
            </a:fld>
            <a:endParaRPr lang="en-US" dirty="0" smtClean="0"/>
          </a:p>
        </p:txBody>
      </p:sp>
    </p:spTree>
    <p:extLst>
      <p:ext uri="{BB962C8B-B14F-4D97-AF65-F5344CB8AC3E}">
        <p14:creationId xmlns:p14="http://schemas.microsoft.com/office/powerpoint/2010/main" val="2734041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a Multi-year TEP (cont’d.)</a:t>
            </a:r>
            <a:endParaRPr lang="en-US" dirty="0"/>
          </a:p>
        </p:txBody>
      </p:sp>
      <p:sp>
        <p:nvSpPr>
          <p:cNvPr id="5" name="Content Placeholder 2"/>
          <p:cNvSpPr>
            <a:spLocks noGrp="1"/>
          </p:cNvSpPr>
          <p:nvPr>
            <p:ph idx="1"/>
          </p:nvPr>
        </p:nvSpPr>
        <p:spPr/>
        <p:txBody>
          <a:bodyPr/>
          <a:lstStyle/>
          <a:p>
            <a:pPr marL="0" indent="0">
              <a:buNone/>
            </a:pPr>
            <a:r>
              <a:rPr lang="en-US" dirty="0" smtClean="0"/>
              <a:t>Multi-year TEP Schedule (cont’d.)</a:t>
            </a:r>
          </a:p>
          <a:p>
            <a:pPr lvl="1"/>
            <a:r>
              <a:rPr lang="en-US" dirty="0" smtClean="0"/>
              <a:t>To identify the appropriate type and timeline for exercises, consider:</a:t>
            </a:r>
          </a:p>
          <a:p>
            <a:pPr lvl="2"/>
            <a:r>
              <a:rPr lang="en-US" dirty="0" smtClean="0"/>
              <a:t>Current capabilities</a:t>
            </a:r>
          </a:p>
          <a:p>
            <a:pPr lvl="2"/>
            <a:r>
              <a:rPr lang="en-US" dirty="0" smtClean="0"/>
              <a:t>The jurisdiction’s priorities</a:t>
            </a:r>
          </a:p>
          <a:p>
            <a:pPr lvl="2"/>
            <a:r>
              <a:rPr lang="en-US" dirty="0" smtClean="0"/>
              <a:t>Capabilities-based planning tools</a:t>
            </a:r>
          </a:p>
          <a:p>
            <a:pPr lvl="2"/>
            <a:r>
              <a:rPr lang="en-US" dirty="0" smtClean="0"/>
              <a:t>Personnel training and equipment acquisition schedules</a:t>
            </a:r>
          </a:p>
          <a:p>
            <a:pPr lvl="2"/>
            <a:r>
              <a:rPr lang="en-US" dirty="0" smtClean="0"/>
              <a:t>The jurisdiction’s exercise experience</a:t>
            </a:r>
          </a:p>
          <a:p>
            <a:endParaRPr lang="en-US" dirty="0"/>
          </a:p>
        </p:txBody>
      </p:sp>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40</a:t>
            </a:fld>
            <a:endParaRPr lang="en-US" dirty="0" smtClean="0"/>
          </a:p>
        </p:txBody>
      </p:sp>
    </p:spTree>
    <p:extLst>
      <p:ext uri="{BB962C8B-B14F-4D97-AF65-F5344CB8AC3E}">
        <p14:creationId xmlns:p14="http://schemas.microsoft.com/office/powerpoint/2010/main" val="20631635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a </a:t>
            </a:r>
            <a:r>
              <a:rPr lang="en-US" dirty="0" smtClean="0"/>
              <a:t>Multi-year </a:t>
            </a:r>
            <a:r>
              <a:rPr lang="en-US" dirty="0"/>
              <a:t>TEP (cont’d.)</a:t>
            </a:r>
          </a:p>
        </p:txBody>
      </p:sp>
      <p:sp>
        <p:nvSpPr>
          <p:cNvPr id="5" name="Content Placeholder 2"/>
          <p:cNvSpPr>
            <a:spLocks noGrp="1"/>
          </p:cNvSpPr>
          <p:nvPr>
            <p:ph idx="1"/>
          </p:nvPr>
        </p:nvSpPr>
        <p:spPr/>
        <p:txBody>
          <a:bodyPr/>
          <a:lstStyle/>
          <a:p>
            <a:pPr marL="0" indent="0">
              <a:buNone/>
            </a:pPr>
            <a:r>
              <a:rPr lang="en-US" dirty="0" smtClean="0"/>
              <a:t>Multi-year </a:t>
            </a:r>
            <a:r>
              <a:rPr lang="en-US" dirty="0"/>
              <a:t>TEP </a:t>
            </a:r>
            <a:r>
              <a:rPr lang="en-US" dirty="0" smtClean="0"/>
              <a:t>Schedule (cont’d.)</a:t>
            </a:r>
          </a:p>
          <a:p>
            <a:pPr lvl="1"/>
            <a:r>
              <a:rPr lang="en-US" dirty="0"/>
              <a:t>The schedule is broken into quarters and </a:t>
            </a:r>
            <a:r>
              <a:rPr lang="en-US" dirty="0" smtClean="0"/>
              <a:t>months</a:t>
            </a:r>
          </a:p>
          <a:p>
            <a:pPr lvl="2"/>
            <a:r>
              <a:rPr lang="en-US" dirty="0" smtClean="0"/>
              <a:t>If </a:t>
            </a:r>
            <a:r>
              <a:rPr lang="en-US" dirty="0"/>
              <a:t>an exercise or training is “TBD,” enter the information in the appropriate quarter or </a:t>
            </a:r>
            <a:r>
              <a:rPr lang="en-US" dirty="0" smtClean="0"/>
              <a:t>month</a:t>
            </a:r>
          </a:p>
          <a:p>
            <a:pPr lvl="2"/>
            <a:r>
              <a:rPr lang="en-US" dirty="0" smtClean="0"/>
              <a:t>If </a:t>
            </a:r>
            <a:r>
              <a:rPr lang="en-US" dirty="0"/>
              <a:t>the exercise type is not yet known, place an “X” in the appropriate </a:t>
            </a:r>
            <a:r>
              <a:rPr lang="en-US" dirty="0" smtClean="0"/>
              <a:t>location</a:t>
            </a:r>
            <a:endParaRPr lang="en-US" dirty="0"/>
          </a:p>
          <a:p>
            <a:pPr lvl="1"/>
            <a:r>
              <a:rPr lang="en-US" dirty="0" smtClean="0"/>
              <a:t>At </a:t>
            </a:r>
            <a:r>
              <a:rPr lang="en-US" dirty="0"/>
              <a:t>a minimum, the schedule should reflect a </a:t>
            </a:r>
            <a:r>
              <a:rPr lang="en-US" dirty="0" smtClean="0"/>
              <a:t/>
            </a:r>
            <a:br>
              <a:rPr lang="en-US" dirty="0" smtClean="0"/>
            </a:br>
            <a:r>
              <a:rPr lang="en-US" dirty="0" smtClean="0"/>
              <a:t>three-year </a:t>
            </a:r>
            <a:r>
              <a:rPr lang="en-US" dirty="0"/>
              <a:t>period</a:t>
            </a:r>
          </a:p>
        </p:txBody>
      </p:sp>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41</a:t>
            </a:fld>
            <a:endParaRPr lang="en-US" dirty="0" smtClean="0"/>
          </a:p>
        </p:txBody>
      </p:sp>
    </p:spTree>
    <p:extLst>
      <p:ext uri="{BB962C8B-B14F-4D97-AF65-F5344CB8AC3E}">
        <p14:creationId xmlns:p14="http://schemas.microsoft.com/office/powerpoint/2010/main" val="11094673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3"/>
          <p:cNvSpPr>
            <a:spLocks noGrp="1" noChangeArrowheads="1"/>
          </p:cNvSpPr>
          <p:nvPr>
            <p:ph type="title"/>
          </p:nvPr>
        </p:nvSpPr>
        <p:spPr/>
        <p:txBody>
          <a:bodyPr/>
          <a:lstStyle/>
          <a:p>
            <a:r>
              <a:rPr lang="en-US" dirty="0" smtClean="0"/>
              <a:t>Unit Summary</a:t>
            </a:r>
          </a:p>
        </p:txBody>
      </p:sp>
      <p:sp>
        <p:nvSpPr>
          <p:cNvPr id="2" name="Content Placeholder 1"/>
          <p:cNvSpPr>
            <a:spLocks noGrp="1"/>
          </p:cNvSpPr>
          <p:nvPr>
            <p:ph idx="1"/>
          </p:nvPr>
        </p:nvSpPr>
        <p:spPr/>
        <p:txBody>
          <a:bodyPr/>
          <a:lstStyle/>
          <a:p>
            <a:pPr marL="0" indent="0">
              <a:buNone/>
            </a:pPr>
            <a:r>
              <a:rPr lang="en-US" dirty="0" smtClean="0"/>
              <a:t>In this unit you learned:</a:t>
            </a:r>
          </a:p>
          <a:p>
            <a:pPr lvl="1"/>
            <a:r>
              <a:rPr lang="en-US" dirty="0" smtClean="0"/>
              <a:t>About the policy that guides the creation of the </a:t>
            </a:r>
            <a:br>
              <a:rPr lang="en-US" dirty="0" smtClean="0"/>
            </a:br>
            <a:r>
              <a:rPr lang="en-US" dirty="0" smtClean="0"/>
              <a:t>Multi-year TEP:</a:t>
            </a:r>
          </a:p>
          <a:p>
            <a:pPr lvl="2"/>
            <a:r>
              <a:rPr lang="en-US" dirty="0" smtClean="0"/>
              <a:t>PPD-8</a:t>
            </a:r>
          </a:p>
          <a:p>
            <a:pPr lvl="2"/>
            <a:r>
              <a:rPr lang="en-US" dirty="0" smtClean="0"/>
              <a:t>National Preparedness Goal and National </a:t>
            </a:r>
            <a:br>
              <a:rPr lang="en-US" dirty="0" smtClean="0"/>
            </a:br>
            <a:r>
              <a:rPr lang="en-US" dirty="0" smtClean="0"/>
              <a:t>Preparedness System</a:t>
            </a:r>
          </a:p>
          <a:p>
            <a:pPr lvl="2"/>
            <a:r>
              <a:rPr lang="en-US" dirty="0" smtClean="0"/>
              <a:t>National Exercise Program and HSEEP (PEP, </a:t>
            </a:r>
            <a:br>
              <a:rPr lang="en-US" dirty="0" smtClean="0"/>
            </a:br>
            <a:r>
              <a:rPr lang="en-US" dirty="0" smtClean="0"/>
              <a:t>Multi-year TEP, TEPW)</a:t>
            </a:r>
          </a:p>
          <a:p>
            <a:pPr lvl="1"/>
            <a:r>
              <a:rPr lang="en-US" dirty="0" smtClean="0"/>
              <a:t>Guidance for creating a Multi-year TEP, including determining priorities, exercises, evaluation, and the TEP schedule</a:t>
            </a:r>
          </a:p>
        </p:txBody>
      </p:sp>
      <p:sp>
        <p:nvSpPr>
          <p:cNvPr id="5" name="Slide Number Placeholder 3"/>
          <p:cNvSpPr>
            <a:spLocks noGrp="1"/>
          </p:cNvSpPr>
          <p:nvPr>
            <p:ph type="sldNum" sz="quarter" idx="4"/>
          </p:nvPr>
        </p:nvSpPr>
        <p:spPr/>
        <p:txBody>
          <a:bodyPr/>
          <a:lstStyle>
            <a:lvl1pPr algn="r">
              <a:defRPr sz="2000" b="1" i="0" baseline="0">
                <a:solidFill>
                  <a:srgbClr val="F4F8FE"/>
                </a:solidFill>
              </a:defRPr>
            </a:lvl1pPr>
          </a:lstStyle>
          <a:p>
            <a:r>
              <a:rPr lang="en-US" dirty="0" smtClean="0"/>
              <a:t>Visual 3.</a:t>
            </a:r>
            <a:fld id="{AABC80B5-9D81-458C-976F-659B9695CDDC}" type="slidenum">
              <a:rPr lang="en-US" smtClean="0"/>
              <a:pPr/>
              <a:t>42</a:t>
            </a:fld>
            <a:endParaRPr lang="en-US" dirty="0" smtClean="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Slide Number Placeholder 2"/>
          <p:cNvSpPr>
            <a:spLocks noGrp="1"/>
          </p:cNvSpPr>
          <p:nvPr>
            <p:ph type="sldNum" sz="quarter" idx="10"/>
          </p:nvPr>
        </p:nvSpPr>
        <p:spPr/>
        <p:txBody>
          <a:bodyPr/>
          <a:lstStyle/>
          <a:p>
            <a:r>
              <a:rPr lang="en-US" dirty="0" smtClean="0"/>
              <a:t>Visual 3.</a:t>
            </a:r>
            <a:fld id="{AABC80B5-9D81-458C-976F-659B9695CDDC}" type="slidenum">
              <a:rPr lang="en-US" smtClean="0"/>
              <a:pPr/>
              <a:t>43</a:t>
            </a:fld>
            <a:endParaRPr lang="en-US" dirty="0" smtClean="0"/>
          </a:p>
        </p:txBody>
      </p:sp>
    </p:spTree>
    <p:extLst>
      <p:ext uri="{BB962C8B-B14F-4D97-AF65-F5344CB8AC3E}">
        <p14:creationId xmlns:p14="http://schemas.microsoft.com/office/powerpoint/2010/main" val="3307239153"/>
      </p:ext>
    </p:extLst>
  </p:cSld>
  <p:clrMapOvr>
    <a:masterClrMapping/>
  </p:clrMapOvr>
  <p:transition spd="slow">
    <p:wip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marL="0" indent="0"/>
            <a:r>
              <a:rPr lang="en-US" dirty="0"/>
              <a:t>Proficiency Demonstration #1:</a:t>
            </a:r>
            <a:br>
              <a:rPr lang="en-US" dirty="0"/>
            </a:br>
            <a:r>
              <a:rPr lang="en-US" dirty="0" smtClean="0"/>
              <a:t>Multi-year </a:t>
            </a:r>
            <a:r>
              <a:rPr lang="en-US" dirty="0"/>
              <a:t>TEP</a:t>
            </a:r>
            <a:br>
              <a:rPr lang="en-US" dirty="0"/>
            </a:br>
            <a:endParaRPr lang="en-US" dirty="0"/>
          </a:p>
        </p:txBody>
      </p:sp>
      <p:sp>
        <p:nvSpPr>
          <p:cNvPr id="3" name="Content Placeholder 2"/>
          <p:cNvSpPr>
            <a:spLocks noGrp="1"/>
          </p:cNvSpPr>
          <p:nvPr>
            <p:ph type="body" idx="1"/>
          </p:nvPr>
        </p:nvSpPr>
        <p:spPr/>
        <p:txBody>
          <a:bodyPr/>
          <a:lstStyle/>
          <a:p>
            <a:pPr marL="0" indent="0" algn="ctr">
              <a:buNone/>
            </a:pPr>
            <a:endParaRPr lang="en-US" dirty="0" smtClean="0"/>
          </a:p>
          <a:p>
            <a:pPr marL="0" indent="0" algn="ctr">
              <a:buNone/>
            </a:pPr>
            <a:endParaRPr lang="en-US" dirty="0"/>
          </a:p>
        </p:txBody>
      </p:sp>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44</a:t>
            </a:fld>
            <a:endParaRPr lang="en-US" dirty="0" smtClean="0"/>
          </a:p>
        </p:txBody>
      </p:sp>
    </p:spTree>
    <p:extLst>
      <p:ext uri="{BB962C8B-B14F-4D97-AF65-F5344CB8AC3E}">
        <p14:creationId xmlns:p14="http://schemas.microsoft.com/office/powerpoint/2010/main" val="200187732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Demonstration #</a:t>
            </a:r>
            <a:r>
              <a:rPr lang="en-US" dirty="0" smtClean="0"/>
              <a:t>1: </a:t>
            </a:r>
            <a:br>
              <a:rPr lang="en-US" dirty="0" smtClean="0"/>
            </a:br>
            <a:r>
              <a:rPr lang="en-US" dirty="0" smtClean="0"/>
              <a:t>Multi-year TEP</a:t>
            </a:r>
            <a:endParaRPr lang="en-US" dirty="0"/>
          </a:p>
        </p:txBody>
      </p:sp>
      <p:sp>
        <p:nvSpPr>
          <p:cNvPr id="3" name="Content Placeholder 2"/>
          <p:cNvSpPr>
            <a:spLocks noGrp="1"/>
          </p:cNvSpPr>
          <p:nvPr>
            <p:ph idx="1"/>
          </p:nvPr>
        </p:nvSpPr>
        <p:spPr/>
        <p:txBody>
          <a:bodyPr/>
          <a:lstStyle/>
          <a:p>
            <a:pPr marL="0" indent="0">
              <a:buNone/>
            </a:pPr>
            <a:r>
              <a:rPr lang="en-US" dirty="0" smtClean="0"/>
              <a:t>Core capabilities:</a:t>
            </a:r>
          </a:p>
          <a:p>
            <a:pPr lvl="1"/>
            <a:r>
              <a:rPr lang="en-US" dirty="0" smtClean="0"/>
              <a:t>In addition to the assigned core capability, your group can choose additional capabilities </a:t>
            </a:r>
            <a:r>
              <a:rPr lang="en-US" dirty="0" smtClean="0"/>
              <a:t/>
            </a:r>
            <a:br>
              <a:rPr lang="en-US" dirty="0" smtClean="0"/>
            </a:br>
            <a:r>
              <a:rPr lang="en-US" dirty="0" smtClean="0"/>
              <a:t>(Choose wisely </a:t>
            </a:r>
            <a:r>
              <a:rPr lang="en-US" dirty="0" smtClean="0"/>
              <a:t>again, you will stick with these all three weeks)</a:t>
            </a:r>
            <a:endParaRPr lang="en-US" dirty="0" smtClean="0"/>
          </a:p>
          <a:p>
            <a:pPr lvl="1"/>
            <a:r>
              <a:rPr lang="en-US" dirty="0" smtClean="0"/>
              <a:t>Make your selections while working on </a:t>
            </a:r>
            <a:r>
              <a:rPr lang="en-US" dirty="0"/>
              <a:t>Proficiency </a:t>
            </a:r>
            <a:r>
              <a:rPr lang="en-US" dirty="0" smtClean="0"/>
              <a:t>Demonstration #1 </a:t>
            </a:r>
          </a:p>
          <a:p>
            <a:pPr marL="285750" lvl="1" indent="0">
              <a:buNone/>
            </a:pPr>
            <a:endParaRPr lang="en-US" dirty="0" smtClean="0"/>
          </a:p>
        </p:txBody>
      </p:sp>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45</a:t>
            </a:fld>
            <a:endParaRPr lang="en-US" dirty="0" smtClean="0"/>
          </a:p>
        </p:txBody>
      </p:sp>
    </p:spTree>
    <p:extLst>
      <p:ext uri="{BB962C8B-B14F-4D97-AF65-F5344CB8AC3E}">
        <p14:creationId xmlns:p14="http://schemas.microsoft.com/office/powerpoint/2010/main" val="33727961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Demonstration #</a:t>
            </a:r>
            <a:r>
              <a:rPr lang="en-US" dirty="0" smtClean="0"/>
              <a:t>1: </a:t>
            </a:r>
            <a:br>
              <a:rPr lang="en-US" dirty="0" smtClean="0"/>
            </a:br>
            <a:r>
              <a:rPr lang="en-US" dirty="0" smtClean="0"/>
              <a:t>Multi-year TEP (cont’d.)</a:t>
            </a:r>
            <a:endParaRPr lang="en-US" dirty="0"/>
          </a:p>
        </p:txBody>
      </p:sp>
      <p:sp>
        <p:nvSpPr>
          <p:cNvPr id="3" name="Content Placeholder 2"/>
          <p:cNvSpPr>
            <a:spLocks noGrp="1"/>
          </p:cNvSpPr>
          <p:nvPr>
            <p:ph idx="1"/>
          </p:nvPr>
        </p:nvSpPr>
        <p:spPr/>
        <p:txBody>
          <a:bodyPr/>
          <a:lstStyle/>
          <a:p>
            <a:pPr marL="0" indent="0">
              <a:buNone/>
            </a:pPr>
            <a:r>
              <a:rPr lang="en-US" dirty="0" smtClean="0"/>
              <a:t>Purpose:</a:t>
            </a:r>
          </a:p>
          <a:p>
            <a:pPr lvl="1"/>
            <a:r>
              <a:rPr lang="en-US" dirty="0" smtClean="0"/>
              <a:t>Develop </a:t>
            </a:r>
            <a:r>
              <a:rPr lang="en-US" dirty="0"/>
              <a:t>a Multi-year TEP in accordance with HSEEP, using Central City/Liberty County information from the </a:t>
            </a:r>
            <a:r>
              <a:rPr lang="en-US" dirty="0" smtClean="0"/>
              <a:t>ESSD</a:t>
            </a:r>
          </a:p>
          <a:p>
            <a:pPr marL="0" indent="0">
              <a:buNone/>
            </a:pPr>
            <a:r>
              <a:rPr lang="en-US" dirty="0" smtClean="0"/>
              <a:t>Total time: 2 hours 30 minutes</a:t>
            </a:r>
          </a:p>
          <a:p>
            <a:pPr lvl="1"/>
            <a:r>
              <a:rPr lang="en-US" dirty="0"/>
              <a:t>2 hours </a:t>
            </a:r>
            <a:r>
              <a:rPr lang="en-US" dirty="0" smtClean="0"/>
              <a:t>20 minutes to complete all deliverables</a:t>
            </a:r>
          </a:p>
          <a:p>
            <a:pPr lvl="1"/>
            <a:r>
              <a:rPr lang="en-US" dirty="0"/>
              <a:t>10 minutes for internal group feedback</a:t>
            </a:r>
          </a:p>
          <a:p>
            <a:pPr marL="285750" lvl="1" indent="0">
              <a:buNone/>
            </a:pPr>
            <a:endParaRPr lang="en-US" dirty="0"/>
          </a:p>
        </p:txBody>
      </p:sp>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46</a:t>
            </a:fld>
            <a:endParaRPr lang="en-US" dirty="0" smtClean="0"/>
          </a:p>
        </p:txBody>
      </p:sp>
    </p:spTree>
    <p:extLst>
      <p:ext uri="{BB962C8B-B14F-4D97-AF65-F5344CB8AC3E}">
        <p14:creationId xmlns:p14="http://schemas.microsoft.com/office/powerpoint/2010/main" val="33617421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Demonstration #</a:t>
            </a:r>
            <a:r>
              <a:rPr lang="en-US" dirty="0" smtClean="0"/>
              <a:t>1: </a:t>
            </a:r>
            <a:br>
              <a:rPr lang="en-US" dirty="0" smtClean="0"/>
            </a:br>
            <a:r>
              <a:rPr lang="en-US" dirty="0" smtClean="0"/>
              <a:t>Multi-year TEP (cont’d.)</a:t>
            </a:r>
            <a:endParaRPr lang="en-US" dirty="0"/>
          </a:p>
        </p:txBody>
      </p:sp>
      <p:sp>
        <p:nvSpPr>
          <p:cNvPr id="3" name="Content Placeholder 2"/>
          <p:cNvSpPr>
            <a:spLocks noGrp="1"/>
          </p:cNvSpPr>
          <p:nvPr>
            <p:ph idx="1"/>
          </p:nvPr>
        </p:nvSpPr>
        <p:spPr/>
        <p:txBody>
          <a:bodyPr/>
          <a:lstStyle/>
          <a:p>
            <a:pPr marL="0" indent="0">
              <a:buNone/>
            </a:pPr>
            <a:r>
              <a:rPr lang="en-US" dirty="0" smtClean="0"/>
              <a:t>Deliverables:</a:t>
            </a:r>
          </a:p>
          <a:p>
            <a:pPr marL="742950" lvl="1" indent="-457200">
              <a:lnSpc>
                <a:spcPct val="100000"/>
              </a:lnSpc>
              <a:spcBef>
                <a:spcPts val="300"/>
              </a:spcBef>
              <a:buFont typeface="+mj-lt"/>
              <a:buAutoNum type="arabicPeriod"/>
            </a:pPr>
            <a:r>
              <a:rPr lang="en-US" sz="2200" dirty="0"/>
              <a:t>TEPW </a:t>
            </a:r>
            <a:r>
              <a:rPr lang="en-US" sz="2200" dirty="0" smtClean="0"/>
              <a:t>(HSEEP </a:t>
            </a:r>
            <a:r>
              <a:rPr lang="en-US" sz="2200" dirty="0"/>
              <a:t>template)</a:t>
            </a:r>
            <a:endParaRPr lang="en-US" sz="2200" dirty="0" smtClean="0"/>
          </a:p>
          <a:p>
            <a:pPr marL="742950" lvl="1" indent="-457200">
              <a:lnSpc>
                <a:spcPct val="100000"/>
              </a:lnSpc>
              <a:spcBef>
                <a:spcPts val="300"/>
              </a:spcBef>
              <a:buFont typeface="+mj-lt"/>
              <a:buAutoNum type="arabicPeriod"/>
            </a:pPr>
            <a:r>
              <a:rPr lang="en-US" sz="2200" dirty="0" smtClean="0"/>
              <a:t>Multi-year </a:t>
            </a:r>
            <a:r>
              <a:rPr lang="en-US" sz="2200" dirty="0"/>
              <a:t>TEP that </a:t>
            </a:r>
            <a:r>
              <a:rPr lang="en-US" sz="2200" dirty="0" smtClean="0"/>
              <a:t>includes </a:t>
            </a:r>
            <a:r>
              <a:rPr lang="en-US" sz="2200" dirty="0"/>
              <a:t>at least the following exercises over a three-year cycle (HSEEP template):</a:t>
            </a:r>
          </a:p>
          <a:p>
            <a:pPr marL="1035050" lvl="2" indent="-288925">
              <a:lnSpc>
                <a:spcPct val="100000"/>
              </a:lnSpc>
              <a:spcBef>
                <a:spcPts val="300"/>
              </a:spcBef>
            </a:pPr>
            <a:r>
              <a:rPr lang="en-US" sz="1800" dirty="0"/>
              <a:t>One tabletop exercise (TTX</a:t>
            </a:r>
            <a:r>
              <a:rPr lang="en-US" sz="1800" dirty="0" smtClean="0"/>
              <a:t>) (policy level)</a:t>
            </a:r>
            <a:endParaRPr lang="en-US" sz="1800" dirty="0"/>
          </a:p>
          <a:p>
            <a:pPr marL="1035050" lvl="2" indent="-288925">
              <a:lnSpc>
                <a:spcPct val="100000"/>
              </a:lnSpc>
              <a:spcBef>
                <a:spcPts val="300"/>
              </a:spcBef>
            </a:pPr>
            <a:r>
              <a:rPr lang="en-US" sz="1800" dirty="0"/>
              <a:t>One functional exercise (FE)</a:t>
            </a:r>
          </a:p>
          <a:p>
            <a:pPr marL="1035050" lvl="2" indent="-288925">
              <a:lnSpc>
                <a:spcPct val="100000"/>
              </a:lnSpc>
              <a:spcBef>
                <a:spcPts val="300"/>
              </a:spcBef>
            </a:pPr>
            <a:r>
              <a:rPr lang="en-US" sz="1800" dirty="0"/>
              <a:t>One full-scale exercise (FSE)</a:t>
            </a:r>
          </a:p>
          <a:p>
            <a:pPr marL="739775" lvl="1" indent="0">
              <a:lnSpc>
                <a:spcPct val="100000"/>
              </a:lnSpc>
              <a:spcBef>
                <a:spcPts val="300"/>
              </a:spcBef>
              <a:buNone/>
            </a:pPr>
            <a:r>
              <a:rPr lang="en-US" sz="2200" dirty="0" smtClean="0"/>
              <a:t>NOTE: Your TEP </a:t>
            </a:r>
            <a:r>
              <a:rPr lang="en-US" sz="2200" dirty="0"/>
              <a:t>schedule should visually display the </a:t>
            </a:r>
            <a:r>
              <a:rPr lang="en-US" sz="2200" dirty="0" smtClean="0"/>
              <a:t/>
            </a:r>
            <a:br>
              <a:rPr lang="en-US" sz="2200" dirty="0" smtClean="0"/>
            </a:br>
            <a:r>
              <a:rPr lang="en-US" sz="2200" dirty="0" smtClean="0"/>
              <a:t>3-year cycle</a:t>
            </a:r>
          </a:p>
          <a:p>
            <a:pPr marL="742950" lvl="1" indent="-457200">
              <a:lnSpc>
                <a:spcPct val="100000"/>
              </a:lnSpc>
              <a:spcBef>
                <a:spcPts val="300"/>
              </a:spcBef>
              <a:buFont typeface="+mj-lt"/>
              <a:buAutoNum type="arabicPeriod" startAt="3"/>
            </a:pPr>
            <a:r>
              <a:rPr lang="en-US" sz="2200" dirty="0" smtClean="0"/>
              <a:t>Training (Word)</a:t>
            </a:r>
          </a:p>
        </p:txBody>
      </p:sp>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47</a:t>
            </a:fld>
            <a:endParaRPr lang="en-US" dirty="0" smtClean="0"/>
          </a:p>
        </p:txBody>
      </p:sp>
    </p:spTree>
    <p:extLst>
      <p:ext uri="{BB962C8B-B14F-4D97-AF65-F5344CB8AC3E}">
        <p14:creationId xmlns:p14="http://schemas.microsoft.com/office/powerpoint/2010/main" val="5200265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Demonstration #</a:t>
            </a:r>
            <a:r>
              <a:rPr lang="en-US" dirty="0" smtClean="0"/>
              <a:t>1: </a:t>
            </a:r>
            <a:br>
              <a:rPr lang="en-US" dirty="0" smtClean="0"/>
            </a:br>
            <a:r>
              <a:rPr lang="en-US" dirty="0" smtClean="0"/>
              <a:t>Multi-year TEP (cont’d.)</a:t>
            </a:r>
            <a:endParaRPr lang="en-US" dirty="0"/>
          </a:p>
        </p:txBody>
      </p:sp>
      <p:sp>
        <p:nvSpPr>
          <p:cNvPr id="3" name="Content Placeholder 2"/>
          <p:cNvSpPr>
            <a:spLocks noGrp="1"/>
          </p:cNvSpPr>
          <p:nvPr>
            <p:ph idx="1"/>
          </p:nvPr>
        </p:nvSpPr>
        <p:spPr>
          <a:xfrm>
            <a:off x="457200" y="1524000"/>
            <a:ext cx="8458200" cy="4191000"/>
          </a:xfrm>
        </p:spPr>
        <p:txBody>
          <a:bodyPr/>
          <a:lstStyle/>
          <a:p>
            <a:pPr marL="0" indent="0">
              <a:buNone/>
            </a:pPr>
            <a:r>
              <a:rPr lang="en-US" dirty="0" smtClean="0"/>
              <a:t>TEP Approval:</a:t>
            </a:r>
          </a:p>
          <a:p>
            <a:pPr lvl="1"/>
            <a:r>
              <a:rPr lang="en-US" dirty="0" smtClean="0"/>
              <a:t>Your TEP lays the groundwork for your future Proficiency Demonstrations; therefore, you must get acceptance from your group and approval from your group instructor to complete this Proficiency Demonstration</a:t>
            </a:r>
          </a:p>
          <a:p>
            <a:pPr lvl="2">
              <a:lnSpc>
                <a:spcPct val="100000"/>
              </a:lnSpc>
            </a:pPr>
            <a:r>
              <a:rPr lang="en-US" sz="2000" dirty="0" smtClean="0"/>
              <a:t>Once completed, have all group members and group instructor review the TEP and provide feedback (you may want to provide a quick briefing to all)</a:t>
            </a:r>
          </a:p>
          <a:p>
            <a:pPr lvl="2">
              <a:lnSpc>
                <a:spcPct val="100000"/>
              </a:lnSpc>
            </a:pPr>
            <a:r>
              <a:rPr lang="en-US" sz="2000" dirty="0" smtClean="0"/>
              <a:t>Ensure the TEP is reviewed early enough to allow time to implement feedback and finalize your TEP</a:t>
            </a:r>
          </a:p>
          <a:p>
            <a:pPr lvl="2">
              <a:lnSpc>
                <a:spcPct val="100000"/>
              </a:lnSpc>
            </a:pPr>
            <a:r>
              <a:rPr lang="en-US" sz="2000" dirty="0" smtClean="0"/>
              <a:t>The </a:t>
            </a:r>
            <a:r>
              <a:rPr lang="en-US" sz="2000" dirty="0"/>
              <a:t>TEP must be finalized and accepted by your group instructor by the end of this Proficiency Demonstration</a:t>
            </a:r>
          </a:p>
        </p:txBody>
      </p:sp>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48</a:t>
            </a:fld>
            <a:endParaRPr lang="en-US" dirty="0" smtClean="0"/>
          </a:p>
        </p:txBody>
      </p:sp>
    </p:spTree>
    <p:extLst>
      <p:ext uri="{BB962C8B-B14F-4D97-AF65-F5344CB8AC3E}">
        <p14:creationId xmlns:p14="http://schemas.microsoft.com/office/powerpoint/2010/main" val="10737040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Demonstration #1: </a:t>
            </a:r>
            <a:br>
              <a:rPr lang="en-US" dirty="0" smtClean="0"/>
            </a:br>
            <a:r>
              <a:rPr lang="en-US" dirty="0" smtClean="0"/>
              <a:t>Multi-year TEP (cont’d.)</a:t>
            </a:r>
            <a:endParaRPr lang="en-US" dirty="0"/>
          </a:p>
        </p:txBody>
      </p:sp>
      <p:sp>
        <p:nvSpPr>
          <p:cNvPr id="3" name="Content Placeholder 2"/>
          <p:cNvSpPr>
            <a:spLocks noGrp="1"/>
          </p:cNvSpPr>
          <p:nvPr>
            <p:ph idx="1"/>
          </p:nvPr>
        </p:nvSpPr>
        <p:spPr/>
        <p:txBody>
          <a:bodyPr/>
          <a:lstStyle/>
          <a:p>
            <a:pPr marL="0" indent="0">
              <a:buNone/>
            </a:pPr>
            <a:r>
              <a:rPr lang="en-US" dirty="0" smtClean="0"/>
              <a:t>Scenario:</a:t>
            </a:r>
          </a:p>
          <a:p>
            <a:pPr lvl="1"/>
            <a:r>
              <a:rPr lang="en-US" dirty="0"/>
              <a:t>After analyzing </a:t>
            </a:r>
            <a:r>
              <a:rPr lang="en-US" dirty="0" smtClean="0"/>
              <a:t>last </a:t>
            </a:r>
            <a:r>
              <a:rPr lang="en-US" dirty="0"/>
              <a:t>year’s improvement plans, Liberty County/State of Columbia has decided to develop a Multi-year </a:t>
            </a:r>
            <a:r>
              <a:rPr lang="en-US" dirty="0" smtClean="0"/>
              <a:t>TEP</a:t>
            </a:r>
            <a:endParaRPr lang="en-US" dirty="0"/>
          </a:p>
          <a:p>
            <a:pPr lvl="1"/>
            <a:r>
              <a:rPr lang="en-US" dirty="0"/>
              <a:t>Base the TEP on your </a:t>
            </a:r>
            <a:r>
              <a:rPr lang="en-US" dirty="0" smtClean="0"/>
              <a:t>group’s disaster </a:t>
            </a:r>
            <a:r>
              <a:rPr lang="en-US" dirty="0"/>
              <a:t>category, priority, and core </a:t>
            </a:r>
            <a:r>
              <a:rPr lang="en-US" dirty="0" smtClean="0"/>
              <a:t>capabilities</a:t>
            </a:r>
            <a:endParaRPr lang="en-US" sz="4000" dirty="0"/>
          </a:p>
          <a:p>
            <a:pPr lvl="1"/>
            <a:r>
              <a:rPr lang="en-US" dirty="0"/>
              <a:t>Use the information provided in Section </a:t>
            </a:r>
            <a:r>
              <a:rPr lang="en-US" dirty="0" smtClean="0"/>
              <a:t>3.0,  Hazard/Vulnerability </a:t>
            </a:r>
            <a:r>
              <a:rPr lang="en-US" dirty="0"/>
              <a:t>Analysis (HVA</a:t>
            </a:r>
            <a:r>
              <a:rPr lang="en-US" dirty="0" smtClean="0"/>
              <a:t>), of </a:t>
            </a:r>
            <a:r>
              <a:rPr lang="en-US" dirty="0"/>
              <a:t>the ESSD</a:t>
            </a:r>
            <a:endParaRPr lang="en-US" dirty="0" smtClean="0"/>
          </a:p>
        </p:txBody>
      </p:sp>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49</a:t>
            </a:fld>
            <a:endParaRPr lang="en-US" dirty="0" smtClean="0"/>
          </a:p>
        </p:txBody>
      </p:sp>
    </p:spTree>
    <p:extLst>
      <p:ext uri="{BB962C8B-B14F-4D97-AF65-F5344CB8AC3E}">
        <p14:creationId xmlns:p14="http://schemas.microsoft.com/office/powerpoint/2010/main" val="28344410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Demonstration #1: </a:t>
            </a:r>
            <a:br>
              <a:rPr lang="en-US" dirty="0"/>
            </a:br>
            <a:r>
              <a:rPr lang="en-US" dirty="0" smtClean="0"/>
              <a:t>Multi-year </a:t>
            </a:r>
            <a:r>
              <a:rPr lang="en-US" dirty="0"/>
              <a:t>TEP (cont’d.)</a:t>
            </a:r>
          </a:p>
        </p:txBody>
      </p:sp>
      <p:sp>
        <p:nvSpPr>
          <p:cNvPr id="3" name="Content Placeholder 2"/>
          <p:cNvSpPr>
            <a:spLocks noGrp="1"/>
          </p:cNvSpPr>
          <p:nvPr>
            <p:ph idx="1"/>
          </p:nvPr>
        </p:nvSpPr>
        <p:spPr/>
        <p:txBody>
          <a:bodyPr/>
          <a:lstStyle/>
          <a:p>
            <a:pPr marL="0" indent="0">
              <a:buNone/>
            </a:pPr>
            <a:r>
              <a:rPr lang="en-US" dirty="0" smtClean="0"/>
              <a:t>Group roles:</a:t>
            </a:r>
          </a:p>
          <a:p>
            <a:pPr marL="566738" indent="-274638">
              <a:buSzPct val="100000"/>
              <a:buFont typeface="Arial" panose="020B0604020202020204" pitchFamily="34" charset="0"/>
              <a:buChar char="‒"/>
            </a:pPr>
            <a:r>
              <a:rPr lang="en-US" sz="2400" dirty="0" smtClean="0"/>
              <a:t>Each </a:t>
            </a:r>
            <a:r>
              <a:rPr lang="en-US" sz="2400" dirty="0"/>
              <a:t>group must select the following roles:</a:t>
            </a:r>
          </a:p>
          <a:p>
            <a:pPr marL="858838" lvl="1" indent="-292100">
              <a:buFont typeface="Wingdings" panose="05000000000000000000" pitchFamily="2" charset="2"/>
              <a:buChar char="§"/>
            </a:pPr>
            <a:r>
              <a:rPr lang="en-US" dirty="0"/>
              <a:t>Group </a:t>
            </a:r>
            <a:r>
              <a:rPr lang="en-US" dirty="0" smtClean="0"/>
              <a:t>Leader (at least one)</a:t>
            </a:r>
            <a:endParaRPr lang="en-US" dirty="0"/>
          </a:p>
          <a:p>
            <a:pPr marL="858838" lvl="1" indent="-292100">
              <a:buFont typeface="Wingdings" panose="05000000000000000000" pitchFamily="2" charset="2"/>
              <a:buChar char="§"/>
            </a:pPr>
            <a:r>
              <a:rPr lang="en-US" dirty="0" smtClean="0"/>
              <a:t>Scribe (at least one)</a:t>
            </a:r>
            <a:endParaRPr lang="en-US" dirty="0"/>
          </a:p>
          <a:p>
            <a:pPr marL="858838" lvl="1" indent="-292100">
              <a:buFont typeface="Wingdings" panose="05000000000000000000" pitchFamily="2" charset="2"/>
              <a:buChar char="§"/>
            </a:pPr>
            <a:r>
              <a:rPr lang="en-US" dirty="0" smtClean="0"/>
              <a:t>Presenter/Facilitator (at least two)</a:t>
            </a:r>
          </a:p>
          <a:p>
            <a:pPr marL="566738" lvl="0" indent="-274638">
              <a:buSzPct val="100000"/>
              <a:buFont typeface="Arial" panose="020B0604020202020204" pitchFamily="34" charset="0"/>
              <a:buChar char="‒"/>
            </a:pPr>
            <a:r>
              <a:rPr lang="en-US" sz="2400" dirty="0"/>
              <a:t>These roles will be used for all Proficiency </a:t>
            </a:r>
            <a:r>
              <a:rPr lang="en-US" sz="2400" dirty="0" smtClean="0"/>
              <a:t>Demonstrations, and each </a:t>
            </a:r>
            <a:r>
              <a:rPr lang="en-US" sz="2400" dirty="0"/>
              <a:t>group member must play each role at least </a:t>
            </a:r>
            <a:r>
              <a:rPr lang="en-US" sz="2400" dirty="0" smtClean="0"/>
              <a:t>once</a:t>
            </a:r>
          </a:p>
          <a:p>
            <a:pPr marL="0" lvl="0" indent="0">
              <a:buNone/>
            </a:pPr>
            <a:endParaRPr lang="en-US" dirty="0"/>
          </a:p>
        </p:txBody>
      </p:sp>
      <p:sp>
        <p:nvSpPr>
          <p:cNvPr id="4" name="Slide Number Placeholder 3"/>
          <p:cNvSpPr>
            <a:spLocks noGrp="1"/>
          </p:cNvSpPr>
          <p:nvPr>
            <p:ph type="sldNum" sz="quarter" idx="4"/>
          </p:nvPr>
        </p:nvSpPr>
        <p:spPr/>
        <p:txBody>
          <a:bodyPr/>
          <a:lstStyle/>
          <a:p>
            <a:r>
              <a:rPr lang="en-US" dirty="0" smtClean="0"/>
              <a:t>Visual 3.</a:t>
            </a:r>
            <a:fld id="{AABC80B5-9D81-458C-976F-659B9695CDDC}" type="slidenum">
              <a:rPr lang="en-US" smtClean="0"/>
              <a:pPr/>
              <a:t>50</a:t>
            </a:fld>
            <a:endParaRPr lang="en-US" dirty="0" smtClean="0"/>
          </a:p>
        </p:txBody>
      </p:sp>
    </p:spTree>
    <p:extLst>
      <p:ext uri="{BB962C8B-B14F-4D97-AF65-F5344CB8AC3E}">
        <p14:creationId xmlns:p14="http://schemas.microsoft.com/office/powerpoint/2010/main" val="5031104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Times New Roman"/>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Unit_x0020_Number xmlns="57cfa848-76d7-4fa5-825b-d37a1166a4af">1</Unit_x0020_Number>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AD4A14D06AFE54790B16CFC8BDB1621" ma:contentTypeVersion="1" ma:contentTypeDescription="Create a new document." ma:contentTypeScope="" ma:versionID="3bf36b3a4c30f10f2eab5cd1744d8cf0">
  <xsd:schema xmlns:xsd="http://www.w3.org/2001/XMLSchema" xmlns:p="http://schemas.microsoft.com/office/2006/metadata/properties" xmlns:ns2="57cfa848-76d7-4fa5-825b-d37a1166a4af" targetNamespace="http://schemas.microsoft.com/office/2006/metadata/properties" ma:root="true" ma:fieldsID="3e631809a7ba0d72361dc97029eafe2e" ns2:_="">
    <xsd:import namespace="57cfa848-76d7-4fa5-825b-d37a1166a4af"/>
    <xsd:element name="properties">
      <xsd:complexType>
        <xsd:sequence>
          <xsd:element name="documentManagement">
            <xsd:complexType>
              <xsd:all>
                <xsd:element ref="ns2:Unit_x0020_Number" minOccurs="0"/>
              </xsd:all>
            </xsd:complexType>
          </xsd:element>
        </xsd:sequence>
      </xsd:complexType>
    </xsd:element>
  </xsd:schema>
  <xsd:schema xmlns:xsd="http://www.w3.org/2001/XMLSchema" xmlns:dms="http://schemas.microsoft.com/office/2006/documentManagement/types" targetNamespace="57cfa848-76d7-4fa5-825b-d37a1166a4af" elementFormDefault="qualified">
    <xsd:import namespace="http://schemas.microsoft.com/office/2006/documentManagement/types"/>
    <xsd:element name="Unit_x0020_Number" ma:index="8" nillable="true" ma:displayName="Unit Number" ma:decimals="0" ma:internalName="Unit_x0020_Number">
      <xsd:simpleType>
        <xsd:restriction base="dms:Number">
          <xsd:minInclusive value="0"/>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Document Note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F7CA6080-A6E3-46B8-A5A6-3B87354F488C}">
  <ds:schemaRefs>
    <ds:schemaRef ds:uri="57cfa848-76d7-4fa5-825b-d37a1166a4af"/>
    <ds:schemaRef ds:uri="http://purl.org/dc/dcmitype/"/>
    <ds:schemaRef ds:uri="http://schemas.microsoft.com/office/2006/documentManagement/types"/>
    <ds:schemaRef ds:uri="http://www.w3.org/XML/1998/namespace"/>
    <ds:schemaRef ds:uri="http://purl.org/dc/terms/"/>
    <ds:schemaRef ds:uri="http://schemas.openxmlformats.org/package/2006/metadata/core-properties"/>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12E58511-CDAB-4366-BB3E-046CEEDBD46C}">
  <ds:schemaRefs>
    <ds:schemaRef ds:uri="http://schemas.microsoft.com/sharepoint/v3/contenttype/forms"/>
  </ds:schemaRefs>
</ds:datastoreItem>
</file>

<file path=customXml/itemProps3.xml><?xml version="1.0" encoding="utf-8"?>
<ds:datastoreItem xmlns:ds="http://schemas.openxmlformats.org/officeDocument/2006/customXml" ds:itemID="{F32851B5-71FC-4DC3-91D6-9418EEAA97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7cfa848-76d7-4fa5-825b-d37a1166a4af"/>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TEMPLATE</Template>
  <TotalTime>16580</TotalTime>
  <Words>1935</Words>
  <Application>Microsoft Office PowerPoint</Application>
  <PresentationFormat>On-screen Show (4:3)</PresentationFormat>
  <Paragraphs>316</Paragraphs>
  <Slides>50</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Arial</vt:lpstr>
      <vt:lpstr>Calibri</vt:lpstr>
      <vt:lpstr>Courier New</vt:lpstr>
      <vt:lpstr>Times New Roman</vt:lpstr>
      <vt:lpstr>Wingdings</vt:lpstr>
      <vt:lpstr>1_Default Design</vt:lpstr>
      <vt:lpstr>E132: DISCUSSION-BASED EXERCISE DESIGN  AND EVALUATION COURSE</vt:lpstr>
      <vt:lpstr>Unit Objectives</vt:lpstr>
      <vt:lpstr>Unit Objectives (cont’d.)</vt:lpstr>
      <vt:lpstr> Why Exercise?</vt:lpstr>
      <vt:lpstr> Why Exercise? (cont’d.)</vt:lpstr>
      <vt:lpstr> Why Exercise? (cont’d.)</vt:lpstr>
      <vt:lpstr> Whole Community </vt:lpstr>
      <vt:lpstr>Whole Community (cont’d.)</vt:lpstr>
      <vt:lpstr>Whole Community (cont’d.)</vt:lpstr>
      <vt:lpstr>Whole Community (cont’d.)</vt:lpstr>
      <vt:lpstr>PPD-8</vt:lpstr>
      <vt:lpstr>PPD-8</vt:lpstr>
      <vt:lpstr>National Preparedness Goal</vt:lpstr>
      <vt:lpstr>Five Mission Areas of Emergency Management</vt:lpstr>
      <vt:lpstr>Core Capabilities (cont’d.)</vt:lpstr>
      <vt:lpstr>National Preparedness System</vt:lpstr>
      <vt:lpstr>National Preparedness System (cont’d.)</vt:lpstr>
      <vt:lpstr>National Preparedness System (cont’d.)</vt:lpstr>
      <vt:lpstr>National Preparedness System (cont’d.)</vt:lpstr>
      <vt:lpstr>National Exercise Program</vt:lpstr>
      <vt:lpstr>HSEEP</vt:lpstr>
      <vt:lpstr>HSEEP (cont’d.)</vt:lpstr>
      <vt:lpstr>HSEEP (cont’d.)</vt:lpstr>
      <vt:lpstr>HSEEP (cont’d.)</vt:lpstr>
      <vt:lpstr>HSEEP (cont’d.)</vt:lpstr>
      <vt:lpstr>HSEEP (cont’d.)</vt:lpstr>
      <vt:lpstr>HSEEP (cont’d.)</vt:lpstr>
      <vt:lpstr>HSEEP (cont’d.)</vt:lpstr>
      <vt:lpstr> Why Exercise? (cont’d.)</vt:lpstr>
      <vt:lpstr>HSEEP (cont’d.)</vt:lpstr>
      <vt:lpstr>HSEEP (cont’d.)</vt:lpstr>
      <vt:lpstr>Policy Summary</vt:lpstr>
      <vt:lpstr>Creating a Multi-year TEP</vt:lpstr>
      <vt:lpstr>Creating a Multi-year TEP (cont’d.)</vt:lpstr>
      <vt:lpstr>Creating a Multi-year TEP (cont’d.)</vt:lpstr>
      <vt:lpstr>Creating a Multi-year TEP (cont’d.)</vt:lpstr>
      <vt:lpstr>Creating a Multi-year TEP (cont’d.)</vt:lpstr>
      <vt:lpstr>Creating a Multi-year TEP (cont’d.)</vt:lpstr>
      <vt:lpstr>Creating a Multi-year TEP (cont’d.)</vt:lpstr>
      <vt:lpstr>Creating a Multi-year TEP (cont’d.)</vt:lpstr>
      <vt:lpstr>Creating a Multi-year TEP (cont’d.)</vt:lpstr>
      <vt:lpstr>Unit Summary</vt:lpstr>
      <vt:lpstr>Questions?</vt:lpstr>
      <vt:lpstr>Proficiency Demonstration #1: Multi-year TEP </vt:lpstr>
      <vt:lpstr>Proficiency Demonstration #1:  Multi-year TEP</vt:lpstr>
      <vt:lpstr>Proficiency Demonstration #1:  Multi-year TEP (cont’d.)</vt:lpstr>
      <vt:lpstr>Proficiency Demonstration #1:  Multi-year TEP (cont’d.)</vt:lpstr>
      <vt:lpstr>Proficiency Demonstration #1:  Multi-year TEP (cont’d.)</vt:lpstr>
      <vt:lpstr>Proficiency Demonstration #1:  Multi-year TEP (cont’d.)</vt:lpstr>
      <vt:lpstr>Proficiency Demonstration #1:  Multi-year TEP (cont’d.)</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Exercise Practitioner Program (MEPP)-132</dc:title>
  <dc:creator>Tamara Alexander</dc:creator>
  <cp:lastModifiedBy>mvanaken</cp:lastModifiedBy>
  <cp:revision>537</cp:revision>
  <dcterms:created xsi:type="dcterms:W3CDTF">2009-01-22T14:40:21Z</dcterms:created>
  <dcterms:modified xsi:type="dcterms:W3CDTF">2016-07-29T18:22:09Z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0x0101009AD4A14D06AFE54790B16CFC8BDB1621</vt:lpwstr>
  </property>
</Properties>
</file>