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2" r:id="rId4"/>
  </p:sldMasterIdLst>
  <p:notesMasterIdLst>
    <p:notesMasterId r:id="rId17"/>
  </p:notesMasterIdLst>
  <p:handoutMasterIdLst>
    <p:handoutMasterId r:id="rId18"/>
  </p:handoutMasterIdLst>
  <p:sldIdLst>
    <p:sldId id="415" r:id="rId5"/>
    <p:sldId id="426" r:id="rId6"/>
    <p:sldId id="437" r:id="rId7"/>
    <p:sldId id="438" r:id="rId8"/>
    <p:sldId id="515" r:id="rId9"/>
    <p:sldId id="516" r:id="rId10"/>
    <p:sldId id="517" r:id="rId11"/>
    <p:sldId id="518" r:id="rId12"/>
    <p:sldId id="519" r:id="rId13"/>
    <p:sldId id="520" r:id="rId14"/>
    <p:sldId id="392" r:id="rId15"/>
    <p:sldId id="427" r:id="rId16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08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06" autoAdjust="0"/>
    <p:restoredTop sz="76076" autoAdjust="0"/>
  </p:normalViewPr>
  <p:slideViewPr>
    <p:cSldViewPr showGuides="1">
      <p:cViewPr varScale="1">
        <p:scale>
          <a:sx n="57" d="100"/>
          <a:sy n="57" d="100"/>
        </p:scale>
        <p:origin x="1464" y="78"/>
      </p:cViewPr>
      <p:guideLst>
        <p:guide orient="horz" pos="408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4DCBAF28-A2E4-4567-AEB3-4D5526073794}" type="datetimeFigureOut">
              <a:rPr lang="en-US"/>
              <a:pPr>
                <a:defRPr/>
              </a:pPr>
              <a:t>7/25/2016</a:t>
            </a:fld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1ECC367C-73BD-4019-B2A8-2E1595FD6F5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9319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C3816D8-5B30-4CF0-8C0A-21759C1780AC}" type="datetimeFigureOut">
              <a:rPr lang="en-US"/>
              <a:pPr>
                <a:defRPr/>
              </a:pPr>
              <a:t>7/25/2016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C2933B1-4F99-48B8-8CC5-EFC2B84112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89354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2933B1-4F99-48B8-8CC5-EFC2B841126E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180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2933B1-4F99-48B8-8CC5-EFC2B841126E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839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2933B1-4F99-48B8-8CC5-EFC2B841126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8014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BE1F7D-F19E-4675-B1C6-7DFB3A02EE6D}" type="slidenum">
              <a:rPr lang="en-US"/>
              <a:pPr/>
              <a:t>11</a:t>
            </a:fld>
            <a:r>
              <a:rPr lang="en-US" dirty="0"/>
              <a:t>1</a:t>
            </a: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4562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6392"/>
            <a:ext cx="5608320" cy="4183781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31309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304800" y="762000"/>
            <a:ext cx="83820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358775"/>
            <a:ext cx="7772400" cy="708025"/>
          </a:xfrm>
        </p:spPr>
        <p:txBody>
          <a:bodyPr/>
          <a:lstStyle>
            <a:lvl1pPr algn="ctr">
              <a:defRPr sz="2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6" y="1143000"/>
            <a:ext cx="7848600" cy="685800"/>
          </a:xfrm>
        </p:spPr>
        <p:txBody>
          <a:bodyPr/>
          <a:lstStyle>
            <a:lvl1pPr marL="0" indent="0" algn="ctr">
              <a:buNone/>
              <a:defRPr sz="3200" b="1">
                <a:latin typeface="+mn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1938336" y="2286000"/>
            <a:ext cx="5272088" cy="28194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66712" y="5257800"/>
            <a:ext cx="8458200" cy="533400"/>
          </a:xfrm>
        </p:spPr>
        <p:txBody>
          <a:bodyPr/>
          <a:lstStyle>
            <a:lvl1pPr marL="0" indent="0">
              <a:buFontTx/>
              <a:buNone/>
              <a:defRPr sz="1600" baseline="0"/>
            </a:lvl1pPr>
            <a:lvl2pPr marL="285750" indent="0">
              <a:buFontTx/>
              <a:buNone/>
              <a:defRPr sz="1600"/>
            </a:lvl2pPr>
            <a:lvl3pPr marL="571500" indent="0">
              <a:buFontTx/>
              <a:buNone/>
              <a:defRPr sz="1600"/>
            </a:lvl3pPr>
            <a:lvl4pPr marL="857250" indent="0">
              <a:buFontTx/>
              <a:buNone/>
              <a:defRPr sz="1600"/>
            </a:lvl4pPr>
            <a:lvl5pPr marL="1143000" indent="0">
              <a:buFontTx/>
              <a:buNone/>
              <a:defRPr sz="1600"/>
            </a:lvl5pPr>
          </a:lstStyle>
          <a:p>
            <a:pPr lvl="0"/>
            <a:r>
              <a:rPr lang="en-US" dirty="0" smtClean="0"/>
              <a:t>Click to enter photo description/credit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30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85750" indent="-285750">
              <a:lnSpc>
                <a:spcPts val="2900"/>
              </a:lnSpc>
              <a:spcBef>
                <a:spcPts val="1200"/>
              </a:spcBef>
              <a:buFont typeface="Arial" pitchFamily="34" charset="0"/>
              <a:buChar char="•"/>
              <a:tabLst/>
              <a:defRPr lang="en-US" dirty="0" smtClean="0"/>
            </a:lvl1pPr>
            <a:lvl2pPr>
              <a:lnSpc>
                <a:spcPts val="2500"/>
              </a:lnSpc>
              <a:spcBef>
                <a:spcPts val="600"/>
              </a:spcBef>
              <a:defRPr lang="en-US" dirty="0" smtClean="0"/>
            </a:lvl2pPr>
            <a:lvl3pPr>
              <a:lnSpc>
                <a:spcPts val="2900"/>
              </a:lnSpc>
              <a:spcBef>
                <a:spcPts val="600"/>
              </a:spcBef>
              <a:defRPr lang="en-US" dirty="0" smtClean="0"/>
            </a:lvl3pPr>
            <a:lvl4pPr>
              <a:lnSpc>
                <a:spcPts val="2900"/>
              </a:lnSpc>
              <a:spcBef>
                <a:spcPts val="600"/>
              </a:spcBef>
              <a:defRPr lang="en-US" dirty="0" smtClean="0"/>
            </a:lvl4pPr>
            <a:lvl5pPr marL="1428750" indent="-228600">
              <a:lnSpc>
                <a:spcPts val="2500"/>
              </a:lnSpc>
              <a:spcBef>
                <a:spcPts val="0"/>
              </a:spcBef>
              <a:buFont typeface="Arial" pitchFamily="34" charset="0"/>
              <a:buChar char="»"/>
              <a:tabLst/>
              <a:defRPr lang="en-US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 bwMode="auto">
          <a:xfrm>
            <a:off x="152400" y="1143000"/>
            <a:ext cx="88392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609600"/>
            <a:ext cx="7772400" cy="533400"/>
          </a:xfrm>
        </p:spPr>
        <p:txBody>
          <a:bodyPr anchor="b"/>
          <a:lstStyle>
            <a:lvl1pPr marL="0" indent="0" algn="ctr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1981200"/>
            <a:ext cx="7772400" cy="2657475"/>
          </a:xfrm>
        </p:spPr>
        <p:txBody>
          <a:bodyPr anchor="t"/>
          <a:lstStyle>
            <a:lvl1pPr algn="ctr">
              <a:defRPr sz="3200" b="1" cap="none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0020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90654431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B9363-4EC0-4149-8F04-C4473948E780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7/25/2016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Visual 2.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650" y="1327150"/>
            <a:ext cx="2806700" cy="420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33002"/>
      </p:ext>
    </p:extLst>
  </p:cSld>
  <p:clrMapOvr>
    <a:masterClrMapping/>
  </p:clrMapOvr>
  <p:transition>
    <p:wipe dir="r"/>
  </p:transition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58775"/>
            <a:ext cx="7772400" cy="708025"/>
          </a:xfrm>
        </p:spPr>
        <p:txBody>
          <a:bodyPr/>
          <a:lstStyle>
            <a:lvl1pPr algn="ctr"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6" y="1143000"/>
            <a:ext cx="7848600" cy="685800"/>
          </a:xfrm>
        </p:spPr>
        <p:txBody>
          <a:bodyPr/>
          <a:lstStyle>
            <a:lvl1pPr marL="0" indent="0" algn="ctr">
              <a:buNone/>
              <a:defRPr sz="3200" b="1">
                <a:latin typeface="+mn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1828800" y="2514600"/>
            <a:ext cx="5410200" cy="31242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4076978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7" descr="FEMA Visual Template"/>
          <p:cNvPicPr>
            <a:picLocks noChangeAspect="1" noChangeArrowheads="1"/>
          </p:cNvPicPr>
          <p:nvPr/>
        </p:nvPicPr>
        <p:blipFill>
          <a:blip r:embed="rId17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2296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3" r:id="rId1"/>
    <p:sldLayoutId id="2147484084" r:id="rId2"/>
    <p:sldLayoutId id="2147484085" r:id="rId3"/>
    <p:sldLayoutId id="2147484086" r:id="rId4"/>
    <p:sldLayoutId id="2147484087" r:id="rId5"/>
    <p:sldLayoutId id="2147484088" r:id="rId6"/>
    <p:sldLayoutId id="2147484089" r:id="rId7"/>
    <p:sldLayoutId id="2147484090" r:id="rId8"/>
    <p:sldLayoutId id="2147484091" r:id="rId9"/>
    <p:sldLayoutId id="2147484092" r:id="rId10"/>
    <p:sldLayoutId id="2147484093" r:id="rId11"/>
    <p:sldLayoutId id="2147484094" r:id="rId12"/>
    <p:sldLayoutId id="2147484095" r:id="rId13"/>
    <p:sldLayoutId id="2147484096" r:id="rId14"/>
    <p:sldLayoutId id="2147484097" r:id="rId15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+mn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9pPr>
    </p:titleStyle>
    <p:bodyStyle>
      <a:lvl1pPr marL="285750" indent="-285750" algn="l" rtl="0" eaLnBrk="1" fontAlgn="base" hangingPunct="1">
        <a:spcBef>
          <a:spcPts val="600"/>
        </a:spcBef>
        <a:spcAft>
          <a:spcPct val="0"/>
        </a:spcAft>
        <a:buSzPct val="121000"/>
        <a:buChar char="•"/>
        <a:tabLst/>
        <a:defRPr sz="2800" b="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‒"/>
        <a:tabLst/>
        <a:defRPr sz="2400" b="0">
          <a:solidFill>
            <a:schemeClr val="tx1"/>
          </a:solidFill>
          <a:latin typeface="+mn-lt"/>
          <a:cs typeface="+mn-cs"/>
        </a:defRPr>
      </a:lvl2pPr>
      <a:lvl3pPr marL="85725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tabLst/>
        <a:defRPr sz="2400" b="0">
          <a:solidFill>
            <a:schemeClr val="tx1"/>
          </a:solidFill>
          <a:latin typeface="+mn-lt"/>
          <a:cs typeface="+mn-cs"/>
        </a:defRPr>
      </a:lvl3pPr>
      <a:lvl4pPr marL="1143000" indent="-285750" algn="l" rtl="0" eaLnBrk="1" fontAlgn="base" hangingPunct="1">
        <a:spcBef>
          <a:spcPct val="20000"/>
        </a:spcBef>
        <a:spcAft>
          <a:spcPct val="0"/>
        </a:spcAft>
        <a:buFont typeface="Courier New" pitchFamily="49" charset="0"/>
        <a:buChar char="o"/>
        <a:tabLst/>
        <a:defRPr sz="2400" b="0">
          <a:solidFill>
            <a:schemeClr val="tx1"/>
          </a:solidFill>
          <a:latin typeface="+mn-lt"/>
          <a:cs typeface="+mn-cs"/>
        </a:defRPr>
      </a:lvl4pPr>
      <a:lvl5pPr marL="1371600" indent="-228600" algn="l" rtl="0" eaLnBrk="1" fontAlgn="base" hangingPunct="1">
        <a:spcBef>
          <a:spcPct val="20000"/>
        </a:spcBef>
        <a:spcAft>
          <a:spcPct val="0"/>
        </a:spcAft>
        <a:buChar char="»"/>
        <a:tabLst/>
        <a:defRPr sz="2000" b="0">
          <a:solidFill>
            <a:schemeClr val="tx1"/>
          </a:solidFill>
          <a:latin typeface="+mn-lt"/>
          <a:cs typeface="+mn-cs"/>
        </a:defRPr>
      </a:lvl5pPr>
      <a:lvl6pPr marL="26320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6pPr>
      <a:lvl7pPr marL="30892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7pPr>
      <a:lvl8pPr marL="35464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8pPr>
      <a:lvl9pPr marL="40036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n-US" dirty="0" smtClean="0"/>
              <a:t>E132: DISCUSSION-BASED EXERCISE DESIGN </a:t>
            </a:r>
            <a:br>
              <a:rPr lang="en-US" dirty="0" smtClean="0"/>
            </a:br>
            <a:r>
              <a:rPr lang="en-US" dirty="0" smtClean="0"/>
              <a:t>AND EVALUATION COURSE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Unit 2: Exercise Community Orientation</a:t>
            </a:r>
            <a:endParaRPr lang="en-US" dirty="0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2.</a:t>
            </a:r>
            <a:fld id="{AABC80B5-9D81-458C-976F-659B9695CDDC}" type="slidenum">
              <a:rPr lang="en-US" smtClean="0"/>
              <a:pPr/>
              <a:t>1</a:t>
            </a:fld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2440782"/>
            <a:ext cx="3119436" cy="3119436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Objectives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By the end of this unit you will be able to:</a:t>
            </a:r>
          </a:p>
          <a:p>
            <a:pPr lvl="1"/>
            <a:r>
              <a:rPr lang="en-US" dirty="0" smtClean="0"/>
              <a:t>Use the ESSD to identify information about the State of Columbia’s geography, history, facilities, government, and emergency management</a:t>
            </a:r>
          </a:p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2.</a:t>
            </a:r>
            <a:fld id="{AABC80B5-9D81-458C-976F-659B9695CDDC}" type="slidenum">
              <a:rPr lang="en-US" smtClean="0"/>
              <a:pPr/>
              <a:t>2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7846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2.</a:t>
            </a:r>
            <a:fld id="{AABC80B5-9D81-458C-976F-659B9695CDDC}" type="slidenum">
              <a:rPr lang="en-US" smtClean="0"/>
              <a:pPr/>
              <a:t>3</a:t>
            </a:fld>
            <a:endParaRPr lang="en-US" dirty="0" smtClean="0"/>
          </a:p>
        </p:txBody>
      </p:sp>
      <p:sp>
        <p:nvSpPr>
          <p:cNvPr id="5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en-US" dirty="0"/>
              <a:t>Activity #1: </a:t>
            </a:r>
            <a:br>
              <a:rPr lang="en-US" dirty="0"/>
            </a:br>
            <a:r>
              <a:rPr lang="en-US" dirty="0"/>
              <a:t>Welcome to the State of </a:t>
            </a:r>
            <a:r>
              <a:rPr lang="en-US" dirty="0" smtClean="0"/>
              <a:t>Columbia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318840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the ESSD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5486400" cy="4191000"/>
          </a:xfrm>
        </p:spPr>
        <p:txBody>
          <a:bodyPr/>
          <a:lstStyle/>
          <a:p>
            <a:r>
              <a:rPr lang="en-US" dirty="0" smtClean="0"/>
              <a:t>The ESSD:</a:t>
            </a:r>
          </a:p>
          <a:p>
            <a:pPr lvl="1"/>
            <a:r>
              <a:rPr lang="en-US" dirty="0" smtClean="0"/>
              <a:t>Is a </a:t>
            </a:r>
            <a:r>
              <a:rPr lang="en-US" dirty="0"/>
              <a:t>compilation of </a:t>
            </a:r>
            <a:r>
              <a:rPr lang="en-US" dirty="0" smtClean="0"/>
              <a:t>emergency management information </a:t>
            </a:r>
            <a:r>
              <a:rPr lang="en-US" dirty="0"/>
              <a:t>and resources that would typically be available in any </a:t>
            </a:r>
            <a:r>
              <a:rPr lang="en-US" dirty="0" smtClean="0"/>
              <a:t>community</a:t>
            </a:r>
            <a:endParaRPr lang="en-US" dirty="0"/>
          </a:p>
          <a:p>
            <a:pPr lvl="1"/>
            <a:r>
              <a:rPr lang="en-US" dirty="0" smtClean="0"/>
              <a:t>Provides </a:t>
            </a:r>
            <a:r>
              <a:rPr lang="en-US" dirty="0"/>
              <a:t>support for exercises</a:t>
            </a:r>
            <a:endParaRPr lang="en-US" dirty="0" smtClean="0"/>
          </a:p>
          <a:p>
            <a:r>
              <a:rPr lang="en-US" dirty="0" smtClean="0"/>
              <a:t>Not </a:t>
            </a:r>
            <a:r>
              <a:rPr lang="en-US" dirty="0"/>
              <a:t>ALL Communities are set up like the community described in the </a:t>
            </a:r>
            <a:r>
              <a:rPr lang="en-US" dirty="0" smtClean="0"/>
              <a:t>ESSD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2.</a:t>
            </a:r>
            <a:fld id="{AABC80B5-9D81-458C-976F-659B9695CDDC}" type="slidenum">
              <a:rPr lang="en-US" smtClean="0"/>
              <a:pPr/>
              <a:t>4</a:t>
            </a:fld>
            <a:endParaRPr lang="en-US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752600"/>
            <a:ext cx="2672686" cy="3443653"/>
          </a:xfrm>
          <a:prstGeom prst="rect">
            <a:avLst/>
          </a:prstGeom>
          <a:ln w="38100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3462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8229600" cy="838200"/>
          </a:xfrm>
        </p:spPr>
        <p:txBody>
          <a:bodyPr/>
          <a:lstStyle/>
          <a:p>
            <a:r>
              <a:rPr lang="en-US" dirty="0" smtClean="0"/>
              <a:t>Group Assignments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4833450"/>
              </p:ext>
            </p:extLst>
          </p:nvPr>
        </p:nvGraphicFramePr>
        <p:xfrm>
          <a:off x="448730" y="1447801"/>
          <a:ext cx="8390468" cy="411480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03752"/>
                <a:gridCol w="3643358"/>
                <a:gridCol w="3643358"/>
              </a:tblGrid>
              <a:tr h="51084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Group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Assigned Core Capability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Chosen</a:t>
                      </a:r>
                      <a:r>
                        <a:rPr lang="en-US" baseline="0" dirty="0" smtClean="0"/>
                        <a:t> Core Capability</a:t>
                      </a:r>
                    </a:p>
                  </a:txBody>
                  <a:tcPr/>
                </a:tc>
              </a:tr>
              <a:tr h="107239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Group 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Critical Transportation                                                                                    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</a:tr>
              <a:tr h="88172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Group 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Logistics and Supply Chain Management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</a:tr>
              <a:tr h="74242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Group</a:t>
                      </a:r>
                      <a:r>
                        <a:rPr lang="en-US" sz="2000" baseline="0" dirty="0" smtClean="0"/>
                        <a:t> 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Mass Care Services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</a:tr>
              <a:tr h="90741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Group</a:t>
                      </a:r>
                      <a:r>
                        <a:rPr lang="en-US" sz="2000" baseline="0" dirty="0" smtClean="0"/>
                        <a:t> 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Public Health, Healthcare, and Emergency Medical Services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2.</a:t>
            </a:r>
            <a:fld id="{AABC80B5-9D81-458C-976F-659B9695CDDC}" type="slidenum">
              <a:rPr lang="en-US" smtClean="0"/>
              <a:pPr/>
              <a:t>5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6133362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3.0 – Hazard Vulnerability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Review the HVA in Section 3.0 (including the After Action Report) </a:t>
            </a:r>
          </a:p>
          <a:p>
            <a:r>
              <a:rPr lang="en-US" dirty="0" smtClean="0"/>
              <a:t>Identify what core capabilities you would consider including in your exercise plan</a:t>
            </a:r>
          </a:p>
          <a:p>
            <a:r>
              <a:rPr lang="en-US" dirty="0" smtClean="0"/>
              <a:t>List and describe why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2.</a:t>
            </a:r>
            <a:fld id="{AABC80B5-9D81-458C-976F-659B9695CDDC}" type="slidenum">
              <a:rPr lang="en-US" smtClean="0"/>
              <a:pPr/>
              <a:t>6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0675513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8.0 – Basic Emergency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Review the EOP for Central City/Liberty County.</a:t>
            </a:r>
          </a:p>
          <a:p>
            <a:r>
              <a:rPr lang="en-US" dirty="0" smtClean="0"/>
              <a:t>Identify what aspects of the basic EOP are relevant to your exercise plan</a:t>
            </a:r>
          </a:p>
          <a:p>
            <a:r>
              <a:rPr lang="en-US" dirty="0" smtClean="0"/>
              <a:t>List and describe why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2.</a:t>
            </a:r>
            <a:fld id="{AABC80B5-9D81-458C-976F-659B9695CDDC}" type="slidenum">
              <a:rPr lang="en-US" smtClean="0"/>
              <a:pPr/>
              <a:t>7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54393764"/>
      </p:ext>
    </p:extLst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Appendix K – Private Sector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Review Appendix K.</a:t>
            </a:r>
          </a:p>
          <a:p>
            <a:r>
              <a:rPr lang="en-US" dirty="0" smtClean="0"/>
              <a:t>Identify what private sector resources would be essential to your exercise plan</a:t>
            </a:r>
          </a:p>
          <a:p>
            <a:r>
              <a:rPr lang="en-US" dirty="0" smtClean="0"/>
              <a:t>List and describe why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2.</a:t>
            </a:r>
            <a:fld id="{AABC80B5-9D81-458C-976F-659B9695CDDC}" type="slidenum">
              <a:rPr lang="en-US" smtClean="0"/>
              <a:pPr/>
              <a:t>8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17686714"/>
      </p:ext>
    </p:extLst>
  </p:cSld>
  <p:clrMapOvr>
    <a:masterClrMapping/>
  </p:clrMapOvr>
  <p:transition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Appendix N – Mass Care, Housing and Human Services </a:t>
            </a:r>
            <a:br>
              <a:rPr lang="en-US" sz="2400" dirty="0" smtClean="0"/>
            </a:br>
            <a:r>
              <a:rPr lang="en-US" sz="2400" dirty="0" smtClean="0"/>
              <a:t>Appendix P - Shelter Info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Review Appendix N &amp; Appendix P</a:t>
            </a:r>
          </a:p>
          <a:p>
            <a:r>
              <a:rPr lang="en-US" dirty="0" smtClean="0"/>
              <a:t>Identify what mass care and sheltering resources are essential to your exercise plan</a:t>
            </a:r>
          </a:p>
          <a:p>
            <a:r>
              <a:rPr lang="en-US" dirty="0" smtClean="0"/>
              <a:t>List and describe why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2.</a:t>
            </a:r>
            <a:fld id="{AABC80B5-9D81-458C-976F-659B9695CDDC}" type="slidenum">
              <a:rPr lang="en-US" smtClean="0"/>
              <a:pPr/>
              <a:t>9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70210669"/>
      </p:ext>
    </p:extLst>
  </p:cSld>
  <p:clrMapOvr>
    <a:masterClrMapping/>
  </p:clrMapOvr>
  <p:transition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Appendix AA – Org Charts, Checklists and Forms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Review Appendix AA</a:t>
            </a:r>
          </a:p>
          <a:p>
            <a:r>
              <a:rPr lang="en-US" dirty="0" smtClean="0"/>
              <a:t>Identify what organization charts, checklists and/or forms are essential to your exercise plan</a:t>
            </a:r>
          </a:p>
          <a:p>
            <a:r>
              <a:rPr lang="en-US" dirty="0" smtClean="0"/>
              <a:t>List and describe why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2.</a:t>
            </a:r>
            <a:fld id="{AABC80B5-9D81-458C-976F-659B9695CDDC}" type="slidenum">
              <a:rPr lang="en-US" smtClean="0"/>
              <a:pPr/>
              <a:t>10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84744832"/>
      </p:ext>
    </p:extLst>
  </p:cSld>
  <p:clrMapOvr>
    <a:masterClrMapping/>
  </p:clrMapOvr>
  <p:transition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Summary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191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In this unit you learned:</a:t>
            </a:r>
          </a:p>
          <a:p>
            <a:pPr lvl="1"/>
            <a:r>
              <a:rPr lang="en-US" dirty="0" smtClean="0"/>
              <a:t>About the </a:t>
            </a:r>
            <a:r>
              <a:rPr lang="en-US" dirty="0"/>
              <a:t>Exercise Simulation System Document (ESSD) </a:t>
            </a:r>
            <a:endParaRPr lang="en-US" dirty="0" smtClean="0"/>
          </a:p>
          <a:p>
            <a:pPr lvl="1"/>
            <a:r>
              <a:rPr lang="en-US" dirty="0" smtClean="0"/>
              <a:t>About FEMA’s </a:t>
            </a:r>
            <a:r>
              <a:rPr lang="en-US" dirty="0"/>
              <a:t>fictional state, Columbia</a:t>
            </a:r>
            <a:endParaRPr lang="en-US" dirty="0" smtClean="0"/>
          </a:p>
          <a:p>
            <a:pPr lvl="1"/>
            <a:r>
              <a:rPr lang="en-US" dirty="0" smtClean="0"/>
              <a:t>Where in the ESSD specific information is located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2.</a:t>
            </a:r>
            <a:fld id="{AABC80B5-9D81-458C-976F-659B9695CDDC}" type="slidenum">
              <a:rPr lang="en-US" smtClean="0"/>
              <a:pPr/>
              <a:t>11</a:t>
            </a:fld>
            <a:endParaRPr lang="en-US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Visual 2.</a:t>
            </a:r>
            <a:fld id="{AABC80B5-9D81-458C-976F-659B9695CDDC}" type="slidenum">
              <a:rPr lang="en-US" smtClean="0"/>
              <a:pPr/>
              <a:t>12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38372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Times New Roman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D4A14D06AFE54790B16CFC8BDB1621" ma:contentTypeVersion="1" ma:contentTypeDescription="Create a new document." ma:contentTypeScope="" ma:versionID="3bf36b3a4c30f10f2eab5cd1744d8cf0">
  <xsd:schema xmlns:xsd="http://www.w3.org/2001/XMLSchema" xmlns:p="http://schemas.microsoft.com/office/2006/metadata/properties" xmlns:ns2="57cfa848-76d7-4fa5-825b-d37a1166a4af" targetNamespace="http://schemas.microsoft.com/office/2006/metadata/properties" ma:root="true" ma:fieldsID="3e631809a7ba0d72361dc97029eafe2e" ns2:_="">
    <xsd:import namespace="57cfa848-76d7-4fa5-825b-d37a1166a4af"/>
    <xsd:element name="properties">
      <xsd:complexType>
        <xsd:sequence>
          <xsd:element name="documentManagement">
            <xsd:complexType>
              <xsd:all>
                <xsd:element ref="ns2:Unit_x0020_Number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57cfa848-76d7-4fa5-825b-d37a1166a4af" elementFormDefault="qualified">
    <xsd:import namespace="http://schemas.microsoft.com/office/2006/documentManagement/types"/>
    <xsd:element name="Unit_x0020_Number" ma:index="8" nillable="true" ma:displayName="Unit Number" ma:decimals="0" ma:internalName="Unit_x0020_Number">
      <xsd:simpleType>
        <xsd:restriction base="dms:Number">
          <xsd:minInclusive value="0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Document Note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>
  <documentManagement>
    <Unit_x0020_Number xmlns="57cfa848-76d7-4fa5-825b-d37a1166a4af">1</Unit_x0020_Number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32851B5-71FC-4DC3-91D6-9418EEAA97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7cfa848-76d7-4fa5-825b-d37a1166a4af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F7CA6080-A6E3-46B8-A5A6-3B87354F488C}">
  <ds:schemaRefs>
    <ds:schemaRef ds:uri="http://schemas.microsoft.com/office/2006/documentManagement/types"/>
    <ds:schemaRef ds:uri="http://schemas.microsoft.com/office/2006/metadata/properties"/>
    <ds:schemaRef ds:uri="57cfa848-76d7-4fa5-825b-d37a1166a4af"/>
    <ds:schemaRef ds:uri="http://schemas.openxmlformats.org/package/2006/metadata/core-properties"/>
    <ds:schemaRef ds:uri="http://purl.org/dc/dcmitype/"/>
    <ds:schemaRef ds:uri="http://www.w3.org/XML/1998/namespace"/>
    <ds:schemaRef ds:uri="http://purl.org/dc/elements/1.1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12E58511-CDAB-4366-BB3E-046CEEDBD46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9227</TotalTime>
  <Words>336</Words>
  <Application>Microsoft Office PowerPoint</Application>
  <PresentationFormat>On-screen Show (4:3)</PresentationFormat>
  <Paragraphs>65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Courier New</vt:lpstr>
      <vt:lpstr>Times New Roman</vt:lpstr>
      <vt:lpstr>Wingdings</vt:lpstr>
      <vt:lpstr>1_Default Design</vt:lpstr>
      <vt:lpstr>E132: DISCUSSION-BASED EXERCISE DESIGN  AND EVALUATION COURSE</vt:lpstr>
      <vt:lpstr>Unit Objectives</vt:lpstr>
      <vt:lpstr>Activity #1:  Welcome to the State of Columbia  </vt:lpstr>
      <vt:lpstr>About the ESSD</vt:lpstr>
      <vt:lpstr>Group Assignments</vt:lpstr>
      <vt:lpstr>Section 3.0 – Hazard Vulnerability Analysis</vt:lpstr>
      <vt:lpstr>Section 8.0 – Basic Emergency Plan</vt:lpstr>
      <vt:lpstr>Appendix K – Private Sector Resources</vt:lpstr>
      <vt:lpstr>Appendix N – Mass Care, Housing and Human Services  Appendix P - Shelter Info</vt:lpstr>
      <vt:lpstr>Appendix AA – Org Charts, Checklists and Forms</vt:lpstr>
      <vt:lpstr>Unit Summary</vt:lpstr>
      <vt:lpstr>Questions?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Master Exercise Practitioner Program (MEPP)-132</dc:title>
  <dc:creator>Tamara Alexander</dc:creator>
  <cp:lastModifiedBy>mvanaken</cp:lastModifiedBy>
  <cp:revision>416</cp:revision>
  <dcterms:created xsi:type="dcterms:W3CDTF">2009-01-22T14:40:21Z</dcterms:created>
  <dcterms:modified xsi:type="dcterms:W3CDTF">2016-07-25T18:43:55Z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0x0101009AD4A14D06AFE54790B16CFC8BDB1621</vt:lpwstr>
  </property>
</Properties>
</file>