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72" r:id="rId6"/>
    <p:sldId id="261" r:id="rId7"/>
    <p:sldId id="273" r:id="rId8"/>
    <p:sldId id="278" r:id="rId9"/>
    <p:sldId id="283" r:id="rId10"/>
    <p:sldId id="285" r:id="rId11"/>
    <p:sldId id="276" r:id="rId12"/>
    <p:sldId id="277" r:id="rId13"/>
    <p:sldId id="284" r:id="rId14"/>
    <p:sldId id="274" r:id="rId15"/>
    <p:sldId id="275" r:id="rId16"/>
    <p:sldId id="279" r:id="rId17"/>
    <p:sldId id="280" r:id="rId18"/>
    <p:sldId id="281" r:id="rId19"/>
    <p:sldId id="282" r:id="rId20"/>
    <p:sldId id="266" r:id="rId21"/>
    <p:sldId id="267" r:id="rId22"/>
    <p:sldId id="268" r:id="rId23"/>
    <p:sldId id="269" r:id="rId24"/>
    <p:sldId id="270" r:id="rId25"/>
    <p:sldId id="271" r:id="rId2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  <p:cmAuthor id="2" name="Greg Prince" initials="GP" lastIdx="2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E5"/>
    <a:srgbClr val="93404C"/>
    <a:srgbClr val="E9F090"/>
    <a:srgbClr val="888834"/>
    <a:srgbClr val="E2E7B7"/>
    <a:srgbClr val="FF9900"/>
    <a:srgbClr val="3C848C"/>
    <a:srgbClr val="003366"/>
    <a:srgbClr val="00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8" autoAdjust="0"/>
    <p:restoredTop sz="86353" autoAdjust="0"/>
  </p:normalViewPr>
  <p:slideViewPr>
    <p:cSldViewPr>
      <p:cViewPr varScale="1">
        <p:scale>
          <a:sx n="65" d="100"/>
          <a:sy n="65" d="100"/>
        </p:scale>
        <p:origin x="1404" y="78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70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BDF2A-59CB-45DB-988C-1C8DA2A5EA82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9352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3FC737-732E-4BDB-93FC-8FD69BFCE725}" type="slidenum">
              <a:rPr lang="en-US"/>
              <a:pPr/>
              <a:t>4</a:t>
            </a:fld>
            <a:r>
              <a:rPr lang="en-US" dirty="0"/>
              <a:t>1</a:t>
            </a: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426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9557C-4436-49E7-B45A-B6D75991383E}" type="slidenum">
              <a:rPr lang="en-US"/>
              <a:pPr/>
              <a:t>6</a:t>
            </a:fld>
            <a:r>
              <a:rPr lang="en-US" dirty="0"/>
              <a:t>1</a:t>
            </a: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356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7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388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8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545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9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643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11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185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12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5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13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4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14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3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15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646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870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337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19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854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35117-7A99-468F-B9A2-BD11FA3BE88F}" type="slidenum">
              <a:rPr lang="en-US" smtClean="0"/>
              <a:pPr/>
              <a:t>20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41744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23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9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24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03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b="0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b="0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b="0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b="0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7/29/2016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Graphic of a stylized question mark on top of a puzzle piece.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886" y="143510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6888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127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38402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3" r:id="rId13"/>
    <p:sldLayoutId id="2147483681" r:id="rId14"/>
    <p:sldLayoutId id="2147483682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1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1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1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1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E132: DISCUSSION-BASED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sz="3600" dirty="0" smtClean="0"/>
              <a:t>Unit 1: MEPP Introduction and </a:t>
            </a:r>
            <a:br>
              <a:rPr lang="en-US" sz="3600" dirty="0" smtClean="0"/>
            </a:br>
            <a:r>
              <a:rPr lang="en-US" sz="3600" dirty="0" smtClean="0"/>
              <a:t>Course Overview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90468"/>
            <a:ext cx="6172200" cy="219113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06945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 smtClean="0"/>
              <a:t>Identify requirements for the MEPP </a:t>
            </a:r>
            <a:r>
              <a:rPr lang="en-US" dirty="0" smtClean="0"/>
              <a:t>certificate</a:t>
            </a:r>
            <a:endParaRPr lang="en-US" dirty="0" smtClean="0"/>
          </a:p>
          <a:p>
            <a:pPr lvl="1"/>
            <a:r>
              <a:rPr lang="en-US" dirty="0" smtClean="0"/>
              <a:t>Describe the agenda for the E132: Discussion-Based Exercise Design and Evaluation Course</a:t>
            </a:r>
          </a:p>
          <a:p>
            <a:pPr lvl="1"/>
            <a:r>
              <a:rPr lang="en-US" dirty="0" smtClean="0"/>
              <a:t>Identify appropriate course conduct policies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98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15 seconds or less: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Position title and organization</a:t>
            </a:r>
          </a:p>
          <a:p>
            <a:pPr lvl="1"/>
            <a:r>
              <a:rPr lang="en-US" dirty="0" smtClean="0"/>
              <a:t>Work location</a:t>
            </a:r>
          </a:p>
          <a:p>
            <a:pPr lvl="1"/>
            <a:r>
              <a:rPr lang="en-US" dirty="0" smtClean="0"/>
              <a:t>Exercise experience—select all that apply:</a:t>
            </a:r>
          </a:p>
          <a:p>
            <a:pPr lvl="2"/>
            <a:r>
              <a:rPr lang="en-US" dirty="0" smtClean="0"/>
              <a:t>Planner</a:t>
            </a:r>
          </a:p>
          <a:p>
            <a:pPr lvl="2"/>
            <a:r>
              <a:rPr lang="en-US" dirty="0" smtClean="0"/>
              <a:t>Controller</a:t>
            </a:r>
          </a:p>
          <a:p>
            <a:pPr lvl="2"/>
            <a:r>
              <a:rPr lang="en-US" dirty="0" smtClean="0"/>
              <a:t>Player</a:t>
            </a:r>
          </a:p>
          <a:p>
            <a:pPr lvl="2"/>
            <a:r>
              <a:rPr lang="en-US" dirty="0" smtClean="0"/>
              <a:t>Evaluator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420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Exercise Practitioner Program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MEPP </a:t>
            </a:r>
            <a:r>
              <a:rPr lang="en-US" dirty="0" smtClean="0"/>
              <a:t>is NOT a master’s degree in exercises because EMI is NOT an academic degree-granting institution</a:t>
            </a:r>
          </a:p>
          <a:p>
            <a:r>
              <a:rPr lang="en-US" dirty="0" smtClean="0"/>
              <a:t>EMI awards individuals 2.5 Continuing Education Units (CEUs) (7.5 total CEUs for the MEPP series)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212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MEPP </a:t>
            </a:r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 bwMode="auto">
          <a:xfrm>
            <a:off x="457200" y="2270234"/>
            <a:ext cx="8229600" cy="2987566"/>
          </a:xfrm>
          <a:prstGeom prst="roundRect">
            <a:avLst/>
          </a:prstGeom>
          <a:gradFill>
            <a:gsLst>
              <a:gs pos="100000">
                <a:srgbClr val="93404C"/>
              </a:gs>
              <a:gs pos="1000">
                <a:schemeClr val="bg1"/>
              </a:gs>
            </a:gsLst>
            <a:lin ang="5400000" scaled="0"/>
          </a:gra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0906" y="2743200"/>
            <a:ext cx="2200894" cy="2057400"/>
          </a:xfrm>
          <a:prstGeom prst="roundRect">
            <a:avLst>
              <a:gd name="adj" fmla="val 2030"/>
            </a:avLst>
          </a:prstGeom>
          <a:gradFill flip="none" rotWithShape="1">
            <a:gsLst>
              <a:gs pos="0">
                <a:srgbClr val="122A46"/>
              </a:gs>
              <a:gs pos="99000">
                <a:srgbClr val="375FA7"/>
              </a:gs>
            </a:gsLst>
            <a:lin ang="16200000" scaled="1"/>
            <a:tileRect/>
          </a:gradFill>
          <a:ln w="12700">
            <a:gradFill>
              <a:gsLst>
                <a:gs pos="0">
                  <a:srgbClr val="29467B"/>
                </a:gs>
                <a:gs pos="50000">
                  <a:srgbClr val="182948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07950" dist="12700" dir="5400000" algn="ctr">
              <a:srgbClr val="000000"/>
            </a:outerShdw>
            <a:softEdge rad="635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ngle"/>
            <a:contourClr>
              <a:srgbClr val="FFFFFF"/>
            </a:contourClr>
          </a:sp3d>
        </p:spPr>
        <p:txBody>
          <a:bodyPr wrap="none" lIns="45720" tIns="137160" rIns="45720" rtlCol="0">
            <a:no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E132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Resident 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Course</a:t>
            </a:r>
            <a:endParaRPr 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072064" y="3724275"/>
            <a:ext cx="304800" cy="9525"/>
          </a:xfrm>
          <a:prstGeom prst="straightConnector1">
            <a:avLst/>
          </a:prstGeom>
          <a:ln w="38100">
            <a:solidFill>
              <a:srgbClr val="0D1D3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05514" y="2743200"/>
            <a:ext cx="2200894" cy="2057400"/>
          </a:xfrm>
          <a:prstGeom prst="roundRect">
            <a:avLst>
              <a:gd name="adj" fmla="val 2030"/>
            </a:avLst>
          </a:prstGeom>
          <a:gradFill flip="none" rotWithShape="1">
            <a:gsLst>
              <a:gs pos="0">
                <a:srgbClr val="122A46"/>
              </a:gs>
              <a:gs pos="99000">
                <a:srgbClr val="375FA7"/>
              </a:gs>
            </a:gsLst>
            <a:lin ang="16200000" scaled="1"/>
            <a:tileRect/>
          </a:gradFill>
          <a:ln w="12700">
            <a:gradFill>
              <a:gsLst>
                <a:gs pos="0">
                  <a:srgbClr val="29467B"/>
                </a:gs>
                <a:gs pos="50000">
                  <a:srgbClr val="182948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07950" dist="12700" dir="5400000" algn="ctr">
              <a:srgbClr val="000000"/>
            </a:outerShdw>
            <a:softEdge rad="635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45720" tIns="137160" rIns="45720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E133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Resident 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Course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nd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TTX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Proficiency 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Demonstration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(Take-Home)</a:t>
            </a:r>
          </a:p>
          <a:p>
            <a:pPr algn="ctr">
              <a:spcBef>
                <a:spcPts val="600"/>
              </a:spcBef>
            </a:pPr>
            <a:endParaRPr 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831304" y="3724275"/>
            <a:ext cx="304800" cy="9525"/>
          </a:xfrm>
          <a:prstGeom prst="straightConnector1">
            <a:avLst/>
          </a:prstGeom>
          <a:ln w="38100">
            <a:solidFill>
              <a:srgbClr val="0D1D3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57306" y="2743200"/>
            <a:ext cx="2200894" cy="2057400"/>
          </a:xfrm>
          <a:prstGeom prst="roundRect">
            <a:avLst>
              <a:gd name="adj" fmla="val 2030"/>
            </a:avLst>
          </a:prstGeom>
          <a:gradFill flip="none" rotWithShape="1">
            <a:gsLst>
              <a:gs pos="0">
                <a:srgbClr val="122A46"/>
              </a:gs>
              <a:gs pos="99000">
                <a:srgbClr val="375FA7"/>
              </a:gs>
            </a:gsLst>
            <a:lin ang="16200000" scaled="1"/>
            <a:tileRect/>
          </a:gradFill>
          <a:ln w="12700">
            <a:gradFill>
              <a:gsLst>
                <a:gs pos="0">
                  <a:srgbClr val="29467B"/>
                </a:gs>
                <a:gs pos="50000">
                  <a:srgbClr val="182948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07950" dist="12700" dir="5400000" algn="ctr">
              <a:srgbClr val="000000"/>
            </a:outerShdw>
            <a:softEdge rad="635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45720" tIns="137160" rIns="45720" rtlCol="0">
            <a:no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E136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Resident 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Course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nd</a:t>
            </a:r>
          </a:p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Functional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Proficiency </a:t>
            </a: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Demonstration </a:t>
            </a: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(Take-Home)</a:t>
            </a:r>
          </a:p>
          <a:p>
            <a:pPr algn="ctr">
              <a:spcBef>
                <a:spcPts val="600"/>
              </a:spcBef>
            </a:pPr>
            <a:endParaRPr lang="en-US" sz="1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788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Foundation for MEPP is HSEEP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foundation for instruction/activities is HSEEP</a:t>
            </a:r>
          </a:p>
          <a:p>
            <a:r>
              <a:rPr lang="en-US" dirty="0" smtClean="0"/>
              <a:t>HSEEP standardizes methodology and terminology for exercise design and development, conduct, evaluation, and improvement planning</a:t>
            </a:r>
          </a:p>
          <a:p>
            <a:r>
              <a:rPr lang="en-US" dirty="0" smtClean="0"/>
              <a:t>HSEEP provides guidelines to support the whole community initiative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52293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Demonstrations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pPr marL="282575" lvl="1" indent="-282575">
              <a:lnSpc>
                <a:spcPts val="2900"/>
              </a:lnSpc>
              <a:spcBef>
                <a:spcPts val="1200"/>
              </a:spcBef>
              <a:buSzPct val="121000"/>
              <a:buFont typeface="Arial" panose="020B0604020202020204" pitchFamily="34" charset="0"/>
              <a:buChar char="•"/>
            </a:pPr>
            <a:r>
              <a:rPr lang="en-US" sz="2800" dirty="0"/>
              <a:t>The means to demonstrate mastery of </a:t>
            </a:r>
            <a:r>
              <a:rPr lang="en-US" sz="2800" dirty="0" smtClean="0"/>
              <a:t>the exercise principles taught in MEPP</a:t>
            </a:r>
            <a:endParaRPr lang="en-US" dirty="0" smtClean="0"/>
          </a:p>
          <a:p>
            <a:r>
              <a:rPr lang="en-US" dirty="0" smtClean="0"/>
              <a:t>The completion </a:t>
            </a:r>
            <a:r>
              <a:rPr lang="en-US" dirty="0"/>
              <a:t>of exercise tasks that produce exercise products, activities, and outcomes</a:t>
            </a:r>
          </a:p>
          <a:p>
            <a:r>
              <a:rPr lang="en-US" dirty="0" smtClean="0"/>
              <a:t>Require </a:t>
            </a:r>
            <a:r>
              <a:rPr lang="en-US" dirty="0"/>
              <a:t>action and meaningful </a:t>
            </a:r>
            <a:r>
              <a:rPr lang="en-US" dirty="0" smtClean="0"/>
              <a:t>participation</a:t>
            </a:r>
          </a:p>
          <a:p>
            <a:r>
              <a:rPr lang="en-US" dirty="0" smtClean="0"/>
              <a:t>Must </a:t>
            </a:r>
            <a:r>
              <a:rPr lang="en-US" dirty="0"/>
              <a:t>be completed to receive a MEPP certificate of </a:t>
            </a:r>
            <a:r>
              <a:rPr lang="en-US" dirty="0" smtClean="0"/>
              <a:t>completion 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068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Demonstrations (cont’d.)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r>
              <a:rPr lang="en-US" dirty="0" smtClean="0"/>
              <a:t>Following a progressive approach, during MEPP you will develop, conduct, and/or evaluate:</a:t>
            </a:r>
          </a:p>
          <a:p>
            <a:pPr lvl="1"/>
            <a:r>
              <a:rPr lang="en-US" dirty="0" smtClean="0"/>
              <a:t>Multi-Year Training and </a:t>
            </a:r>
            <a:br>
              <a:rPr lang="en-US" dirty="0" smtClean="0"/>
            </a:br>
            <a:r>
              <a:rPr lang="en-US" dirty="0" smtClean="0"/>
              <a:t>Exercise Program (TEP)</a:t>
            </a:r>
          </a:p>
          <a:p>
            <a:pPr lvl="1"/>
            <a:r>
              <a:rPr lang="en-US" dirty="0" smtClean="0"/>
              <a:t>Seminar</a:t>
            </a:r>
          </a:p>
          <a:p>
            <a:pPr lvl="1"/>
            <a:r>
              <a:rPr lang="en-US" dirty="0" smtClean="0"/>
              <a:t>Tabletop Exercise (TTX)</a:t>
            </a:r>
          </a:p>
          <a:p>
            <a:pPr lvl="1"/>
            <a:r>
              <a:rPr lang="en-US" dirty="0"/>
              <a:t>SimCell Simulation</a:t>
            </a:r>
          </a:p>
          <a:p>
            <a:pPr lvl="1"/>
            <a:r>
              <a:rPr lang="en-US" dirty="0"/>
              <a:t>Functional Exercise (FE)</a:t>
            </a:r>
          </a:p>
          <a:p>
            <a:pPr lvl="1"/>
            <a:r>
              <a:rPr lang="en-US" dirty="0"/>
              <a:t>AAR/IP</a:t>
            </a:r>
          </a:p>
          <a:p>
            <a:pPr lvl="1"/>
            <a:r>
              <a:rPr lang="en-US" dirty="0" smtClean="0"/>
              <a:t>Full-scale exercise (FSE)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Right Brace 1"/>
          <p:cNvSpPr/>
          <p:nvPr/>
        </p:nvSpPr>
        <p:spPr bwMode="auto">
          <a:xfrm>
            <a:off x="4648200" y="2362200"/>
            <a:ext cx="457200" cy="1447800"/>
          </a:xfrm>
          <a:prstGeom prst="rightBrace">
            <a:avLst>
              <a:gd name="adj1" fmla="val 36904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noFill/>
              <a:effectLst/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3761" y="2824490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E132</a:t>
            </a:r>
            <a:endParaRPr lang="en-US" sz="2800" dirty="0"/>
          </a:p>
        </p:txBody>
      </p:sp>
      <p:sp>
        <p:nvSpPr>
          <p:cNvPr id="6" name="Right Brace 5"/>
          <p:cNvSpPr/>
          <p:nvPr/>
        </p:nvSpPr>
        <p:spPr bwMode="auto">
          <a:xfrm>
            <a:off x="4648200" y="3886200"/>
            <a:ext cx="457200" cy="1066800"/>
          </a:xfrm>
          <a:prstGeom prst="rightBrace">
            <a:avLst>
              <a:gd name="adj1" fmla="val 36904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noFill/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3760" y="4191000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E133</a:t>
            </a:r>
            <a:endParaRPr lang="en-US" sz="2800" dirty="0"/>
          </a:p>
        </p:txBody>
      </p:sp>
      <p:sp>
        <p:nvSpPr>
          <p:cNvPr id="7" name="Right Brace 6"/>
          <p:cNvSpPr/>
          <p:nvPr/>
        </p:nvSpPr>
        <p:spPr bwMode="auto">
          <a:xfrm>
            <a:off x="4648200" y="5029200"/>
            <a:ext cx="457200" cy="381000"/>
          </a:xfrm>
          <a:prstGeom prst="rightBrace">
            <a:avLst>
              <a:gd name="adj1" fmla="val 36904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noFill/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3761" y="4953000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E136</a:t>
            </a:r>
            <a:endParaRPr lang="en-US" sz="28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2274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Demonstrations (cont’d.)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r>
              <a:rPr lang="en-US" dirty="0"/>
              <a:t>The Proficiency Demonstrations belong to </a:t>
            </a:r>
            <a:r>
              <a:rPr lang="en-US" dirty="0" smtClean="0"/>
              <a:t>you </a:t>
            </a:r>
          </a:p>
          <a:p>
            <a:r>
              <a:rPr lang="en-US" dirty="0" smtClean="0"/>
              <a:t>A </a:t>
            </a:r>
            <a:r>
              <a:rPr lang="en-US" dirty="0" smtClean="0"/>
              <a:t>core capability will be provided </a:t>
            </a:r>
            <a:r>
              <a:rPr lang="en-US" dirty="0" smtClean="0"/>
              <a:t>to each group; the </a:t>
            </a:r>
            <a:r>
              <a:rPr lang="en-US" dirty="0"/>
              <a:t>rest is up to </a:t>
            </a:r>
            <a:r>
              <a:rPr lang="en-US" dirty="0" smtClean="0"/>
              <a:t>you</a:t>
            </a:r>
          </a:p>
          <a:p>
            <a:r>
              <a:rPr lang="en-US" dirty="0" smtClean="0"/>
              <a:t>Each group </a:t>
            </a:r>
            <a:r>
              <a:rPr lang="en-US" dirty="0"/>
              <a:t>will create their own </a:t>
            </a:r>
            <a:r>
              <a:rPr lang="en-US" dirty="0" smtClean="0"/>
              <a:t>exercises/materials </a:t>
            </a:r>
            <a:r>
              <a:rPr lang="en-US" dirty="0"/>
              <a:t>based on their </a:t>
            </a:r>
            <a:r>
              <a:rPr lang="en-US" dirty="0" smtClean="0"/>
              <a:t>core capabilities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5489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Capability Assignments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1.</a:t>
            </a:r>
            <a:fld id="{167A036F-738C-4416-983E-5B04119587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492315"/>
              </p:ext>
            </p:extLst>
          </p:nvPr>
        </p:nvGraphicFramePr>
        <p:xfrm>
          <a:off x="457200" y="1295400"/>
          <a:ext cx="8229600" cy="39709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600"/>
                <a:gridCol w="3284495"/>
                <a:gridCol w="3573505"/>
              </a:tblGrid>
              <a:tr h="11944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Exercise Planning</a:t>
                      </a:r>
                      <a:r>
                        <a:rPr lang="en-US" sz="1800" baseline="0" dirty="0" smtClean="0"/>
                        <a:t> Team</a:t>
                      </a:r>
                      <a:endParaRPr lang="en-US" sz="180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Assigned</a:t>
                      </a:r>
                      <a:r>
                        <a:rPr lang="en-US" baseline="0" dirty="0" smtClean="0"/>
                        <a:t> Core Capability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Chosen Core Capability</a:t>
                      </a:r>
                      <a:endParaRPr lang="en-US" dirty="0"/>
                    </a:p>
                  </a:txBody>
                  <a:tcPr/>
                </a:tc>
              </a:tr>
              <a:tr h="6320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Critical Transportation                                                                                    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57235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Logistics and Supply Chain Management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43754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Mass Care Services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821206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Public Health, Healthcare, and Emergency Medical Services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519336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Demonstrations – Take Home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r>
              <a:rPr lang="en-US" dirty="0" smtClean="0"/>
              <a:t>Most </a:t>
            </a:r>
            <a:r>
              <a:rPr lang="en-US" dirty="0"/>
              <a:t>Proficiency Demonstrations are </a:t>
            </a:r>
            <a:r>
              <a:rPr lang="en-US" dirty="0" smtClean="0"/>
              <a:t>completed </a:t>
            </a:r>
            <a:r>
              <a:rPr lang="en-US" dirty="0"/>
              <a:t>in group settings in </a:t>
            </a:r>
            <a:r>
              <a:rPr lang="en-US" dirty="0" smtClean="0"/>
              <a:t>class</a:t>
            </a:r>
          </a:p>
          <a:p>
            <a:r>
              <a:rPr lang="en-US" dirty="0"/>
              <a:t>T</a:t>
            </a:r>
            <a:r>
              <a:rPr lang="en-US" dirty="0" smtClean="0"/>
              <a:t>wo take-home, between-class Proficiency </a:t>
            </a:r>
            <a:r>
              <a:rPr lang="en-US" dirty="0"/>
              <a:t>Demonstrations </a:t>
            </a:r>
            <a:r>
              <a:rPr lang="en-US" dirty="0" smtClean="0"/>
              <a:t>are </a:t>
            </a:r>
            <a:r>
              <a:rPr lang="en-US" dirty="0"/>
              <a:t>completed individually, outside of </a:t>
            </a:r>
            <a:r>
              <a:rPr lang="en-US" dirty="0" smtClean="0"/>
              <a:t>class</a:t>
            </a:r>
          </a:p>
          <a:p>
            <a:pPr lvl="1"/>
            <a:r>
              <a:rPr lang="en-US" dirty="0" smtClean="0"/>
              <a:t>Between </a:t>
            </a:r>
            <a:r>
              <a:rPr lang="en-US" dirty="0"/>
              <a:t>courses E132 and </a:t>
            </a:r>
            <a:r>
              <a:rPr lang="en-US" dirty="0" smtClean="0"/>
              <a:t>E133, </a:t>
            </a:r>
            <a:r>
              <a:rPr lang="en-US" dirty="0"/>
              <a:t>and between courses E133 and </a:t>
            </a:r>
            <a:r>
              <a:rPr lang="en-US" dirty="0" smtClean="0"/>
              <a:t>E136</a:t>
            </a:r>
          </a:p>
          <a:p>
            <a:r>
              <a:rPr lang="en-US" dirty="0" smtClean="0"/>
              <a:t>The take-home </a:t>
            </a:r>
            <a:r>
              <a:rPr lang="en-US" dirty="0"/>
              <a:t>Proficiency Demonstrations</a:t>
            </a:r>
            <a:r>
              <a:rPr lang="en-US" dirty="0" smtClean="0"/>
              <a:t> </a:t>
            </a:r>
            <a:r>
              <a:rPr lang="en-US" dirty="0"/>
              <a:t>are </a:t>
            </a:r>
            <a:r>
              <a:rPr lang="en-US" dirty="0" smtClean="0"/>
              <a:t>to be submitted </a:t>
            </a:r>
            <a:r>
              <a:rPr lang="en-US" dirty="0" smtClean="0"/>
              <a:t>3-weeks prior </a:t>
            </a:r>
            <a:r>
              <a:rPr lang="en-US" dirty="0"/>
              <a:t>to the start of the next </a:t>
            </a:r>
            <a:r>
              <a:rPr lang="en-US" dirty="0" smtClean="0"/>
              <a:t>course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6523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</a:t>
            </a:r>
            <a:r>
              <a:rPr lang="en-US" dirty="0" smtClean="0"/>
              <a:t>Demonstrations</a:t>
            </a:r>
            <a:endParaRPr lang="en-US" dirty="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r>
              <a:rPr lang="en-US" dirty="0" smtClean="0"/>
              <a:t>You will be graded using a scored rubric</a:t>
            </a:r>
          </a:p>
          <a:p>
            <a:r>
              <a:rPr lang="en-US" dirty="0" smtClean="0"/>
              <a:t>A passing score is 75</a:t>
            </a:r>
          </a:p>
          <a:p>
            <a:r>
              <a:rPr lang="en-US" dirty="0" smtClean="0"/>
              <a:t>Anything over a 90 qualifies for the Learning Resource Center’s archive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6226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HSEEP Templates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en-US" sz="2400" dirty="0" smtClean="0"/>
              <a:t>For the purposes of MEPP, all Proficiency Demonstrations and activities should use the current HSEEP templates, when available</a:t>
            </a:r>
          </a:p>
          <a:p>
            <a:pPr lvl="1">
              <a:lnSpc>
                <a:spcPct val="100000"/>
              </a:lnSpc>
              <a:spcBef>
                <a:spcPts val="120"/>
              </a:spcBef>
            </a:pPr>
            <a:r>
              <a:rPr lang="en-US" sz="2000" dirty="0"/>
              <a:t>Do not customize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en-US" sz="2400" dirty="0" smtClean="0"/>
              <a:t>Benefits of using the templates:</a:t>
            </a:r>
          </a:p>
          <a:p>
            <a:pPr lvl="1">
              <a:lnSpc>
                <a:spcPct val="100000"/>
              </a:lnSpc>
              <a:spcBef>
                <a:spcPts val="120"/>
              </a:spcBef>
            </a:pPr>
            <a:r>
              <a:rPr lang="en-US" sz="2000" dirty="0" smtClean="0"/>
              <a:t>Demonstrates an understanding of the template content</a:t>
            </a:r>
          </a:p>
          <a:p>
            <a:pPr lvl="1">
              <a:lnSpc>
                <a:spcPct val="100000"/>
              </a:lnSpc>
              <a:spcBef>
                <a:spcPts val="120"/>
              </a:spcBef>
            </a:pPr>
            <a:r>
              <a:rPr lang="en-US" sz="2000" dirty="0" smtClean="0"/>
              <a:t>Ensures that everyone is speaking the same language</a:t>
            </a:r>
          </a:p>
          <a:p>
            <a:pPr lvl="1">
              <a:lnSpc>
                <a:spcPct val="100000"/>
              </a:lnSpc>
              <a:spcBef>
                <a:spcPts val="120"/>
              </a:spcBef>
            </a:pPr>
            <a:r>
              <a:rPr lang="en-US" sz="2000" dirty="0" smtClean="0"/>
              <a:t>Manages expectations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en-US" sz="2400" dirty="0" smtClean="0"/>
              <a:t>One exception: Participant Feedback Form</a:t>
            </a:r>
          </a:p>
          <a:p>
            <a:pPr lvl="1">
              <a:lnSpc>
                <a:spcPct val="100000"/>
              </a:lnSpc>
              <a:spcBef>
                <a:spcPts val="120"/>
              </a:spcBef>
            </a:pPr>
            <a:r>
              <a:rPr lang="en-US" sz="2000" dirty="0" smtClean="0"/>
              <a:t>You may customize this form </a:t>
            </a:r>
            <a:r>
              <a:rPr lang="en-US" sz="2000" dirty="0"/>
              <a:t>to capture the exact kind of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information </a:t>
            </a:r>
            <a:r>
              <a:rPr lang="en-US" sz="2000" dirty="0"/>
              <a:t>you </a:t>
            </a:r>
            <a:r>
              <a:rPr lang="en-US" sz="2000" dirty="0" smtClean="0"/>
              <a:t>need</a:t>
            </a:r>
          </a:p>
          <a:p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1517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Review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r>
              <a:rPr lang="en-US" dirty="0"/>
              <a:t>The MEP Program centers on learning and growing from each </a:t>
            </a:r>
            <a:r>
              <a:rPr lang="en-US" dirty="0" smtClean="0"/>
              <a:t>other</a:t>
            </a:r>
          </a:p>
          <a:p>
            <a:r>
              <a:rPr lang="en-US" dirty="0"/>
              <a:t>D</a:t>
            </a:r>
            <a:r>
              <a:rPr lang="en-US" dirty="0" smtClean="0"/>
              <a:t>uring </a:t>
            </a:r>
            <a:r>
              <a:rPr lang="en-US" dirty="0"/>
              <a:t>the </a:t>
            </a:r>
            <a:r>
              <a:rPr lang="en-US" dirty="0" smtClean="0"/>
              <a:t>course, you will </a:t>
            </a:r>
            <a:r>
              <a:rPr lang="en-US" dirty="0"/>
              <a:t>be given opportunities to provide feedback to your </a:t>
            </a:r>
            <a:r>
              <a:rPr lang="en-US" dirty="0" smtClean="0"/>
              <a:t>peers</a:t>
            </a:r>
            <a:endParaRPr lang="en-US" dirty="0"/>
          </a:p>
          <a:p>
            <a:r>
              <a:rPr lang="en-US" dirty="0" smtClean="0"/>
              <a:t>Keep </a:t>
            </a:r>
            <a:r>
              <a:rPr lang="en-US" dirty="0"/>
              <a:t>in mind the following ground rules:</a:t>
            </a:r>
          </a:p>
          <a:p>
            <a:pPr lvl="1"/>
            <a:r>
              <a:rPr lang="en-US" dirty="0" smtClean="0"/>
              <a:t>Treat </a:t>
            </a:r>
            <a:r>
              <a:rPr lang="en-US" dirty="0"/>
              <a:t>others as you want to be treated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professional in everything you say and do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prepared to provide a possible solution to any item you identify as needing improvement</a:t>
            </a:r>
          </a:p>
          <a:p>
            <a:pPr lvl="1"/>
            <a:r>
              <a:rPr lang="en-US" dirty="0" smtClean="0"/>
              <a:t>Be open </a:t>
            </a:r>
            <a:r>
              <a:rPr lang="en-US" dirty="0"/>
              <a:t>to suggestions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5331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Review (cont’d.)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r>
              <a:rPr lang="en-US" dirty="0"/>
              <a:t>This is a no-fault learning environment where we have an opportunity to expand our </a:t>
            </a:r>
            <a:r>
              <a:rPr lang="en-US" dirty="0" smtClean="0"/>
              <a:t>knowledge </a:t>
            </a:r>
            <a:endParaRPr lang="en-US" dirty="0"/>
          </a:p>
          <a:p>
            <a:r>
              <a:rPr lang="en-US" dirty="0"/>
              <a:t>Remember: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are all in this </a:t>
            </a:r>
            <a:r>
              <a:rPr lang="en-US" dirty="0" smtClean="0"/>
              <a:t>together</a:t>
            </a:r>
            <a:endParaRPr lang="en-US" dirty="0"/>
          </a:p>
          <a:p>
            <a:pPr lvl="1"/>
            <a:r>
              <a:rPr lang="en-US" dirty="0" smtClean="0"/>
              <a:t>Some </a:t>
            </a:r>
            <a:r>
              <a:rPr lang="en-US" dirty="0"/>
              <a:t>of us have more experience and knowledge than others—none of us </a:t>
            </a:r>
            <a:r>
              <a:rPr lang="en-US" dirty="0" smtClean="0"/>
              <a:t>knows everything </a:t>
            </a:r>
            <a:endParaRPr lang="en-US" dirty="0"/>
          </a:p>
          <a:p>
            <a:pPr lvl="1"/>
            <a:r>
              <a:rPr lang="en-US" dirty="0" smtClean="0"/>
              <a:t>Share </a:t>
            </a:r>
            <a:r>
              <a:rPr lang="en-US" dirty="0"/>
              <a:t>when you </a:t>
            </a:r>
            <a:r>
              <a:rPr lang="en-US" dirty="0" smtClean="0"/>
              <a:t>can; </a:t>
            </a:r>
            <a:r>
              <a:rPr lang="en-US" dirty="0"/>
              <a:t>learn when you </a:t>
            </a:r>
            <a:r>
              <a:rPr lang="en-US" dirty="0" smtClean="0"/>
              <a:t>can</a:t>
            </a:r>
            <a:endParaRPr lang="en-US" dirty="0"/>
          </a:p>
          <a:p>
            <a:pPr lvl="1"/>
            <a:r>
              <a:rPr lang="en-US" dirty="0" smtClean="0"/>
              <a:t>A </a:t>
            </a:r>
            <a:r>
              <a:rPr lang="en-US" dirty="0"/>
              <a:t>rising tide raises all </a:t>
            </a:r>
            <a:r>
              <a:rPr lang="en-US" dirty="0" smtClean="0"/>
              <a:t>boats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98730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E132 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goals of this course are for participants </a:t>
            </a:r>
            <a:br>
              <a:rPr lang="en-US" dirty="0" smtClean="0"/>
            </a:br>
            <a:r>
              <a:rPr lang="en-US" dirty="0" smtClean="0"/>
              <a:t>to better:</a:t>
            </a:r>
          </a:p>
          <a:p>
            <a:pPr lvl="1"/>
            <a:r>
              <a:rPr lang="en-US" dirty="0" smtClean="0"/>
              <a:t>Develop a multi-year training and exercise program that coordinates exercise operations with counterparts from the whole community</a:t>
            </a:r>
          </a:p>
          <a:p>
            <a:pPr lvl="1"/>
            <a:r>
              <a:rPr lang="en-US" dirty="0" smtClean="0"/>
              <a:t>Apply the four phases of the exercise cycle—design </a:t>
            </a:r>
            <a:r>
              <a:rPr lang="en-US" dirty="0"/>
              <a:t>and development, conduct, evaluation, and improvement planning</a:t>
            </a:r>
            <a:r>
              <a:rPr lang="en-US" dirty="0" smtClean="0"/>
              <a:t>—to discussion-based exercises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036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E132 </a:t>
            </a:r>
            <a:r>
              <a:rPr lang="en-US" dirty="0"/>
              <a:t>Course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Upon completion of this course, you will be able to:</a:t>
            </a:r>
          </a:p>
          <a:p>
            <a:pPr lvl="1"/>
            <a:r>
              <a:rPr lang="en-US" dirty="0" smtClean="0"/>
              <a:t>Apply the principles and associated resources of the HSEEP as they relate to discussion-based exercises</a:t>
            </a:r>
          </a:p>
          <a:p>
            <a:pPr lvl="1"/>
            <a:r>
              <a:rPr lang="en-US" dirty="0" smtClean="0"/>
              <a:t>Develop and implement a progressive exercise program for your jurisdiction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34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E132 </a:t>
            </a:r>
            <a:r>
              <a:rPr lang="en-US" dirty="0"/>
              <a:t>Course </a:t>
            </a:r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 Guide</a:t>
            </a:r>
          </a:p>
          <a:p>
            <a:pPr lvl="1"/>
            <a:r>
              <a:rPr lang="en-US" dirty="0" smtClean="0"/>
              <a:t>Course units</a:t>
            </a:r>
          </a:p>
          <a:p>
            <a:pPr lvl="1"/>
            <a:r>
              <a:rPr lang="en-US" dirty="0" smtClean="0"/>
              <a:t>Acronym list</a:t>
            </a:r>
          </a:p>
          <a:p>
            <a:r>
              <a:rPr lang="en-US" dirty="0" smtClean="0"/>
              <a:t>Liberty County/Central City “Exercise Simulation System Document” (ESSD)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152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E132 </a:t>
            </a:r>
            <a:r>
              <a:rPr lang="en-US" dirty="0"/>
              <a:t>Course </a:t>
            </a:r>
            <a:r>
              <a:rPr lang="en-US" dirty="0" smtClean="0"/>
              <a:t>Agenda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E132 Discussion-Based Exercise Design and Evaluation</a:t>
            </a:r>
          </a:p>
          <a:p>
            <a:pPr lvl="1"/>
            <a:r>
              <a:rPr lang="en-US" dirty="0" smtClean="0"/>
              <a:t>Course units and Proficiency Demonstrations</a:t>
            </a:r>
          </a:p>
          <a:p>
            <a:pPr lvl="1"/>
            <a:r>
              <a:rPr lang="en-US" dirty="0" smtClean="0"/>
              <a:t>Schedule variations may occur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6800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Campus Administration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registration</a:t>
            </a:r>
          </a:p>
          <a:p>
            <a:r>
              <a:rPr lang="en-US" dirty="0" smtClean="0"/>
              <a:t>Classrooms</a:t>
            </a:r>
          </a:p>
          <a:p>
            <a:r>
              <a:rPr lang="en-US" dirty="0" smtClean="0"/>
              <a:t>Parking</a:t>
            </a:r>
          </a:p>
          <a:p>
            <a:r>
              <a:rPr lang="en-US" dirty="0" smtClean="0"/>
              <a:t>Meals</a:t>
            </a:r>
          </a:p>
          <a:p>
            <a:r>
              <a:rPr lang="en-US" dirty="0" smtClean="0"/>
              <a:t>Emergency procedures</a:t>
            </a:r>
          </a:p>
          <a:p>
            <a:r>
              <a:rPr lang="en-US" dirty="0" smtClean="0"/>
              <a:t>Walking around campus</a:t>
            </a:r>
          </a:p>
          <a:p>
            <a:r>
              <a:rPr lang="en-US" dirty="0" smtClean="0"/>
              <a:t>Recreation</a:t>
            </a:r>
          </a:p>
          <a:p>
            <a:r>
              <a:rPr lang="en-US" dirty="0" smtClean="0"/>
              <a:t>NETC evaluations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" name="Picture 1" descr="Photo of EMI campus buildings.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935253"/>
            <a:ext cx="3655423" cy="2381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 rot="545003">
            <a:off x="5043481" y="4145053"/>
            <a:ext cx="3274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FEMA/Jocelyn </a:t>
            </a:r>
            <a:r>
              <a:rPr lang="en-US" sz="1000" dirty="0"/>
              <a:t>Augustino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3344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NETC Evaluation</a:t>
            </a:r>
            <a:r>
              <a:rPr lang="en-US" baseline="0" dirty="0" smtClean="0">
                <a:solidFill>
                  <a:schemeClr val="bg1"/>
                </a:solidFill>
              </a:rPr>
              <a:t> Form:  Block #3 – Work Location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266" name="Rectangle 109" descr="A graphic orall 50 states and 6 territories containing work location number designations.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8" name="Freeform 3"/>
          <p:cNvSpPr>
            <a:spLocks/>
          </p:cNvSpPr>
          <p:nvPr/>
        </p:nvSpPr>
        <p:spPr bwMode="auto">
          <a:xfrm>
            <a:off x="6781800" y="2322513"/>
            <a:ext cx="828675" cy="592137"/>
          </a:xfrm>
          <a:custGeom>
            <a:avLst/>
            <a:gdLst>
              <a:gd name="T0" fmla="*/ 0 w 522"/>
              <a:gd name="T1" fmla="*/ 111125 h 373"/>
              <a:gd name="T2" fmla="*/ 117475 w 522"/>
              <a:gd name="T3" fmla="*/ 0 h 373"/>
              <a:gd name="T4" fmla="*/ 117475 w 522"/>
              <a:gd name="T5" fmla="*/ 106362 h 373"/>
              <a:gd name="T6" fmla="*/ 733425 w 522"/>
              <a:gd name="T7" fmla="*/ 106362 h 373"/>
              <a:gd name="T8" fmla="*/ 827088 w 522"/>
              <a:gd name="T9" fmla="*/ 280987 h 373"/>
              <a:gd name="T10" fmla="*/ 771525 w 522"/>
              <a:gd name="T11" fmla="*/ 333375 h 373"/>
              <a:gd name="T12" fmla="*/ 822325 w 522"/>
              <a:gd name="T13" fmla="*/ 481012 h 373"/>
              <a:gd name="T14" fmla="*/ 773112 w 522"/>
              <a:gd name="T15" fmla="*/ 544512 h 373"/>
              <a:gd name="T16" fmla="*/ 628650 w 522"/>
              <a:gd name="T17" fmla="*/ 544512 h 373"/>
              <a:gd name="T18" fmla="*/ 628650 w 522"/>
              <a:gd name="T19" fmla="*/ 590550 h 373"/>
              <a:gd name="T20" fmla="*/ 0 w 522"/>
              <a:gd name="T21" fmla="*/ 590550 h 373"/>
              <a:gd name="T22" fmla="*/ 0 w 522"/>
              <a:gd name="T23" fmla="*/ 111125 h 37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22"/>
              <a:gd name="T37" fmla="*/ 0 h 373"/>
              <a:gd name="T38" fmla="*/ 522 w 522"/>
              <a:gd name="T39" fmla="*/ 373 h 37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22" h="373">
                <a:moveTo>
                  <a:pt x="0" y="70"/>
                </a:moveTo>
                <a:lnTo>
                  <a:pt x="74" y="0"/>
                </a:lnTo>
                <a:lnTo>
                  <a:pt x="74" y="67"/>
                </a:lnTo>
                <a:lnTo>
                  <a:pt x="462" y="67"/>
                </a:lnTo>
                <a:lnTo>
                  <a:pt x="521" y="177"/>
                </a:lnTo>
                <a:lnTo>
                  <a:pt x="486" y="210"/>
                </a:lnTo>
                <a:lnTo>
                  <a:pt x="518" y="303"/>
                </a:lnTo>
                <a:lnTo>
                  <a:pt x="487" y="343"/>
                </a:lnTo>
                <a:lnTo>
                  <a:pt x="396" y="343"/>
                </a:lnTo>
                <a:lnTo>
                  <a:pt x="396" y="372"/>
                </a:lnTo>
                <a:lnTo>
                  <a:pt x="0" y="372"/>
                </a:lnTo>
                <a:lnTo>
                  <a:pt x="0" y="7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69" name="Freeform 4"/>
          <p:cNvSpPr>
            <a:spLocks/>
          </p:cNvSpPr>
          <p:nvPr/>
        </p:nvSpPr>
        <p:spPr bwMode="auto">
          <a:xfrm>
            <a:off x="6897688" y="1714500"/>
            <a:ext cx="931862" cy="963613"/>
          </a:xfrm>
          <a:custGeom>
            <a:avLst/>
            <a:gdLst>
              <a:gd name="T0" fmla="*/ 0 w 587"/>
              <a:gd name="T1" fmla="*/ 608013 h 607"/>
              <a:gd name="T2" fmla="*/ 0 w 587"/>
              <a:gd name="T3" fmla="*/ 709613 h 607"/>
              <a:gd name="T4" fmla="*/ 611187 w 587"/>
              <a:gd name="T5" fmla="*/ 709613 h 607"/>
              <a:gd name="T6" fmla="*/ 709612 w 587"/>
              <a:gd name="T7" fmla="*/ 884238 h 607"/>
              <a:gd name="T8" fmla="*/ 823912 w 587"/>
              <a:gd name="T9" fmla="*/ 909638 h 607"/>
              <a:gd name="T10" fmla="*/ 827087 w 587"/>
              <a:gd name="T11" fmla="*/ 962025 h 607"/>
              <a:gd name="T12" fmla="*/ 908050 w 587"/>
              <a:gd name="T13" fmla="*/ 889000 h 607"/>
              <a:gd name="T14" fmla="*/ 930275 w 587"/>
              <a:gd name="T15" fmla="*/ 566738 h 607"/>
              <a:gd name="T16" fmla="*/ 930275 w 587"/>
              <a:gd name="T17" fmla="*/ 346075 h 607"/>
              <a:gd name="T18" fmla="*/ 895350 w 587"/>
              <a:gd name="T19" fmla="*/ 309563 h 607"/>
              <a:gd name="T20" fmla="*/ 912812 w 587"/>
              <a:gd name="T21" fmla="*/ 0 h 607"/>
              <a:gd name="T22" fmla="*/ 714375 w 587"/>
              <a:gd name="T23" fmla="*/ 0 h 607"/>
              <a:gd name="T24" fmla="*/ 500062 w 587"/>
              <a:gd name="T25" fmla="*/ 247650 h 607"/>
              <a:gd name="T26" fmla="*/ 534987 w 587"/>
              <a:gd name="T27" fmla="*/ 330200 h 607"/>
              <a:gd name="T28" fmla="*/ 403225 w 587"/>
              <a:gd name="T29" fmla="*/ 441325 h 607"/>
              <a:gd name="T30" fmla="*/ 238125 w 587"/>
              <a:gd name="T31" fmla="*/ 415925 h 607"/>
              <a:gd name="T32" fmla="*/ 93662 w 587"/>
              <a:gd name="T33" fmla="*/ 415925 h 607"/>
              <a:gd name="T34" fmla="*/ 61912 w 587"/>
              <a:gd name="T35" fmla="*/ 530225 h 607"/>
              <a:gd name="T36" fmla="*/ 0 w 587"/>
              <a:gd name="T37" fmla="*/ 608013 h 6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87"/>
              <a:gd name="T58" fmla="*/ 0 h 607"/>
              <a:gd name="T59" fmla="*/ 587 w 587"/>
              <a:gd name="T60" fmla="*/ 607 h 6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87" h="607">
                <a:moveTo>
                  <a:pt x="0" y="383"/>
                </a:moveTo>
                <a:lnTo>
                  <a:pt x="0" y="447"/>
                </a:lnTo>
                <a:lnTo>
                  <a:pt x="385" y="447"/>
                </a:lnTo>
                <a:lnTo>
                  <a:pt x="447" y="557"/>
                </a:lnTo>
                <a:lnTo>
                  <a:pt x="519" y="573"/>
                </a:lnTo>
                <a:lnTo>
                  <a:pt x="521" y="606"/>
                </a:lnTo>
                <a:lnTo>
                  <a:pt x="572" y="560"/>
                </a:lnTo>
                <a:lnTo>
                  <a:pt x="586" y="357"/>
                </a:lnTo>
                <a:lnTo>
                  <a:pt x="586" y="218"/>
                </a:lnTo>
                <a:lnTo>
                  <a:pt x="564" y="195"/>
                </a:lnTo>
                <a:lnTo>
                  <a:pt x="575" y="0"/>
                </a:lnTo>
                <a:lnTo>
                  <a:pt x="450" y="0"/>
                </a:lnTo>
                <a:lnTo>
                  <a:pt x="315" y="156"/>
                </a:lnTo>
                <a:lnTo>
                  <a:pt x="337" y="208"/>
                </a:lnTo>
                <a:lnTo>
                  <a:pt x="254" y="278"/>
                </a:lnTo>
                <a:lnTo>
                  <a:pt x="150" y="262"/>
                </a:lnTo>
                <a:lnTo>
                  <a:pt x="59" y="262"/>
                </a:lnTo>
                <a:lnTo>
                  <a:pt x="39" y="334"/>
                </a:lnTo>
                <a:lnTo>
                  <a:pt x="0" y="383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0" name="Freeform 5"/>
          <p:cNvSpPr>
            <a:spLocks/>
          </p:cNvSpPr>
          <p:nvPr/>
        </p:nvSpPr>
        <p:spPr bwMode="auto">
          <a:xfrm>
            <a:off x="7786688" y="1724025"/>
            <a:ext cx="347662" cy="492125"/>
          </a:xfrm>
          <a:custGeom>
            <a:avLst/>
            <a:gdLst>
              <a:gd name="T0" fmla="*/ 22225 w 219"/>
              <a:gd name="T1" fmla="*/ 0 h 310"/>
              <a:gd name="T2" fmla="*/ 346075 w 219"/>
              <a:gd name="T3" fmla="*/ 0 h 310"/>
              <a:gd name="T4" fmla="*/ 333375 w 219"/>
              <a:gd name="T5" fmla="*/ 119063 h 310"/>
              <a:gd name="T6" fmla="*/ 274637 w 219"/>
              <a:gd name="T7" fmla="*/ 146050 h 310"/>
              <a:gd name="T8" fmla="*/ 185737 w 219"/>
              <a:gd name="T9" fmla="*/ 490538 h 310"/>
              <a:gd name="T10" fmla="*/ 39687 w 219"/>
              <a:gd name="T11" fmla="*/ 490538 h 310"/>
              <a:gd name="T12" fmla="*/ 39687 w 219"/>
              <a:gd name="T13" fmla="*/ 338137 h 310"/>
              <a:gd name="T14" fmla="*/ 0 w 219"/>
              <a:gd name="T15" fmla="*/ 301625 h 310"/>
              <a:gd name="T16" fmla="*/ 22225 w 219"/>
              <a:gd name="T17" fmla="*/ 0 h 3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9"/>
              <a:gd name="T28" fmla="*/ 0 h 310"/>
              <a:gd name="T29" fmla="*/ 219 w 219"/>
              <a:gd name="T30" fmla="*/ 310 h 3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9" h="310">
                <a:moveTo>
                  <a:pt x="14" y="0"/>
                </a:moveTo>
                <a:lnTo>
                  <a:pt x="218" y="0"/>
                </a:lnTo>
                <a:lnTo>
                  <a:pt x="210" y="75"/>
                </a:lnTo>
                <a:lnTo>
                  <a:pt x="173" y="92"/>
                </a:lnTo>
                <a:lnTo>
                  <a:pt x="117" y="309"/>
                </a:lnTo>
                <a:lnTo>
                  <a:pt x="25" y="309"/>
                </a:lnTo>
                <a:lnTo>
                  <a:pt x="25" y="213"/>
                </a:lnTo>
                <a:lnTo>
                  <a:pt x="0" y="190"/>
                </a:lnTo>
                <a:lnTo>
                  <a:pt x="14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1" name="Freeform 6"/>
          <p:cNvSpPr>
            <a:spLocks/>
          </p:cNvSpPr>
          <p:nvPr/>
        </p:nvSpPr>
        <p:spPr bwMode="auto">
          <a:xfrm>
            <a:off x="7974013" y="1547813"/>
            <a:ext cx="258762" cy="668337"/>
          </a:xfrm>
          <a:custGeom>
            <a:avLst/>
            <a:gdLst>
              <a:gd name="T0" fmla="*/ 160337 w 163"/>
              <a:gd name="T1" fmla="*/ 174625 h 421"/>
              <a:gd name="T2" fmla="*/ 257175 w 163"/>
              <a:gd name="T3" fmla="*/ 0 h 421"/>
              <a:gd name="T4" fmla="*/ 257175 w 163"/>
              <a:gd name="T5" fmla="*/ 609600 h 421"/>
              <a:gd name="T6" fmla="*/ 163512 w 163"/>
              <a:gd name="T7" fmla="*/ 666750 h 421"/>
              <a:gd name="T8" fmla="*/ 0 w 163"/>
              <a:gd name="T9" fmla="*/ 661987 h 421"/>
              <a:gd name="T10" fmla="*/ 88900 w 163"/>
              <a:gd name="T11" fmla="*/ 325437 h 421"/>
              <a:gd name="T12" fmla="*/ 150812 w 163"/>
              <a:gd name="T13" fmla="*/ 293687 h 421"/>
              <a:gd name="T14" fmla="*/ 160337 w 163"/>
              <a:gd name="T15" fmla="*/ 174625 h 4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3"/>
              <a:gd name="T25" fmla="*/ 0 h 421"/>
              <a:gd name="T26" fmla="*/ 163 w 163"/>
              <a:gd name="T27" fmla="*/ 421 h 4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3" h="421">
                <a:moveTo>
                  <a:pt x="101" y="110"/>
                </a:moveTo>
                <a:lnTo>
                  <a:pt x="162" y="0"/>
                </a:lnTo>
                <a:lnTo>
                  <a:pt x="162" y="384"/>
                </a:lnTo>
                <a:lnTo>
                  <a:pt x="103" y="420"/>
                </a:lnTo>
                <a:lnTo>
                  <a:pt x="0" y="417"/>
                </a:lnTo>
                <a:lnTo>
                  <a:pt x="56" y="205"/>
                </a:lnTo>
                <a:lnTo>
                  <a:pt x="95" y="185"/>
                </a:lnTo>
                <a:lnTo>
                  <a:pt x="101" y="11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2" name="Freeform 7"/>
          <p:cNvSpPr>
            <a:spLocks/>
          </p:cNvSpPr>
          <p:nvPr/>
        </p:nvSpPr>
        <p:spPr bwMode="auto">
          <a:xfrm>
            <a:off x="8231188" y="1182688"/>
            <a:ext cx="550862" cy="969962"/>
          </a:xfrm>
          <a:custGeom>
            <a:avLst/>
            <a:gdLst>
              <a:gd name="T0" fmla="*/ 0 w 347"/>
              <a:gd name="T1" fmla="*/ 376237 h 611"/>
              <a:gd name="T2" fmla="*/ 0 w 347"/>
              <a:gd name="T3" fmla="*/ 968375 h 611"/>
              <a:gd name="T4" fmla="*/ 131762 w 347"/>
              <a:gd name="T5" fmla="*/ 882650 h 611"/>
              <a:gd name="T6" fmla="*/ 141287 w 347"/>
              <a:gd name="T7" fmla="*/ 804862 h 611"/>
              <a:gd name="T8" fmla="*/ 549275 w 347"/>
              <a:gd name="T9" fmla="*/ 458787 h 611"/>
              <a:gd name="T10" fmla="*/ 527050 w 347"/>
              <a:gd name="T11" fmla="*/ 330200 h 611"/>
              <a:gd name="T12" fmla="*/ 455612 w 347"/>
              <a:gd name="T13" fmla="*/ 293687 h 611"/>
              <a:gd name="T14" fmla="*/ 406400 w 347"/>
              <a:gd name="T15" fmla="*/ 15875 h 611"/>
              <a:gd name="T16" fmla="*/ 296862 w 347"/>
              <a:gd name="T17" fmla="*/ 52387 h 611"/>
              <a:gd name="T18" fmla="*/ 238125 w 347"/>
              <a:gd name="T19" fmla="*/ 0 h 611"/>
              <a:gd name="T20" fmla="*/ 131762 w 347"/>
              <a:gd name="T21" fmla="*/ 98425 h 611"/>
              <a:gd name="T22" fmla="*/ 0 w 347"/>
              <a:gd name="T23" fmla="*/ 376237 h 6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47"/>
              <a:gd name="T37" fmla="*/ 0 h 611"/>
              <a:gd name="T38" fmla="*/ 347 w 347"/>
              <a:gd name="T39" fmla="*/ 611 h 61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47" h="611">
                <a:moveTo>
                  <a:pt x="0" y="237"/>
                </a:moveTo>
                <a:lnTo>
                  <a:pt x="0" y="610"/>
                </a:lnTo>
                <a:lnTo>
                  <a:pt x="83" y="556"/>
                </a:lnTo>
                <a:lnTo>
                  <a:pt x="89" y="507"/>
                </a:lnTo>
                <a:lnTo>
                  <a:pt x="346" y="289"/>
                </a:lnTo>
                <a:lnTo>
                  <a:pt x="332" y="208"/>
                </a:lnTo>
                <a:lnTo>
                  <a:pt x="287" y="185"/>
                </a:lnTo>
                <a:lnTo>
                  <a:pt x="256" y="10"/>
                </a:lnTo>
                <a:lnTo>
                  <a:pt x="187" y="33"/>
                </a:lnTo>
                <a:lnTo>
                  <a:pt x="150" y="0"/>
                </a:lnTo>
                <a:lnTo>
                  <a:pt x="83" y="62"/>
                </a:lnTo>
                <a:lnTo>
                  <a:pt x="0" y="237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3" name="Freeform 8"/>
          <p:cNvSpPr>
            <a:spLocks/>
          </p:cNvSpPr>
          <p:nvPr/>
        </p:nvSpPr>
        <p:spPr bwMode="auto">
          <a:xfrm>
            <a:off x="7816850" y="2173288"/>
            <a:ext cx="533400" cy="354012"/>
          </a:xfrm>
          <a:custGeom>
            <a:avLst/>
            <a:gdLst>
              <a:gd name="T0" fmla="*/ 12700 w 336"/>
              <a:gd name="T1" fmla="*/ 41275 h 223"/>
              <a:gd name="T2" fmla="*/ 319087 w 336"/>
              <a:gd name="T3" fmla="*/ 41275 h 223"/>
              <a:gd name="T4" fmla="*/ 395287 w 336"/>
              <a:gd name="T5" fmla="*/ 0 h 223"/>
              <a:gd name="T6" fmla="*/ 431800 w 336"/>
              <a:gd name="T7" fmla="*/ 93662 h 223"/>
              <a:gd name="T8" fmla="*/ 382587 w 336"/>
              <a:gd name="T9" fmla="*/ 150812 h 223"/>
              <a:gd name="T10" fmla="*/ 454025 w 336"/>
              <a:gd name="T11" fmla="*/ 300037 h 223"/>
              <a:gd name="T12" fmla="*/ 531813 w 336"/>
              <a:gd name="T13" fmla="*/ 300037 h 223"/>
              <a:gd name="T14" fmla="*/ 417513 w 336"/>
              <a:gd name="T15" fmla="*/ 352425 h 223"/>
              <a:gd name="T16" fmla="*/ 314325 w 336"/>
              <a:gd name="T17" fmla="*/ 233362 h 223"/>
              <a:gd name="T18" fmla="*/ 0 w 336"/>
              <a:gd name="T19" fmla="*/ 233362 h 223"/>
              <a:gd name="T20" fmla="*/ 12700 w 336"/>
              <a:gd name="T21" fmla="*/ 41275 h 22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36"/>
              <a:gd name="T34" fmla="*/ 0 h 223"/>
              <a:gd name="T35" fmla="*/ 336 w 336"/>
              <a:gd name="T36" fmla="*/ 223 h 22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36" h="223">
                <a:moveTo>
                  <a:pt x="8" y="26"/>
                </a:moveTo>
                <a:lnTo>
                  <a:pt x="201" y="26"/>
                </a:lnTo>
                <a:lnTo>
                  <a:pt x="249" y="0"/>
                </a:lnTo>
                <a:lnTo>
                  <a:pt x="272" y="59"/>
                </a:lnTo>
                <a:lnTo>
                  <a:pt x="241" y="95"/>
                </a:lnTo>
                <a:lnTo>
                  <a:pt x="286" y="189"/>
                </a:lnTo>
                <a:lnTo>
                  <a:pt x="335" y="189"/>
                </a:lnTo>
                <a:lnTo>
                  <a:pt x="263" y="222"/>
                </a:lnTo>
                <a:lnTo>
                  <a:pt x="198" y="147"/>
                </a:lnTo>
                <a:lnTo>
                  <a:pt x="0" y="147"/>
                </a:lnTo>
                <a:lnTo>
                  <a:pt x="8" y="26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4" name="Freeform 9"/>
          <p:cNvSpPr>
            <a:spLocks/>
          </p:cNvSpPr>
          <p:nvPr/>
        </p:nvSpPr>
        <p:spPr bwMode="auto">
          <a:xfrm>
            <a:off x="8062913" y="2406650"/>
            <a:ext cx="109537" cy="155575"/>
          </a:xfrm>
          <a:custGeom>
            <a:avLst/>
            <a:gdLst>
              <a:gd name="T0" fmla="*/ 0 w 69"/>
              <a:gd name="T1" fmla="*/ 0 h 98"/>
              <a:gd name="T2" fmla="*/ 71437 w 69"/>
              <a:gd name="T3" fmla="*/ 0 h 98"/>
              <a:gd name="T4" fmla="*/ 107950 w 69"/>
              <a:gd name="T5" fmla="*/ 42862 h 98"/>
              <a:gd name="T6" fmla="*/ 68262 w 69"/>
              <a:gd name="T7" fmla="*/ 144463 h 98"/>
              <a:gd name="T8" fmla="*/ 0 w 69"/>
              <a:gd name="T9" fmla="*/ 153988 h 98"/>
              <a:gd name="T10" fmla="*/ 0 w 69"/>
              <a:gd name="T11" fmla="*/ 0 h 9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9"/>
              <a:gd name="T19" fmla="*/ 0 h 98"/>
              <a:gd name="T20" fmla="*/ 69 w 69"/>
              <a:gd name="T21" fmla="*/ 98 h 9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9" h="98">
                <a:moveTo>
                  <a:pt x="0" y="0"/>
                </a:moveTo>
                <a:lnTo>
                  <a:pt x="45" y="0"/>
                </a:lnTo>
                <a:lnTo>
                  <a:pt x="68" y="27"/>
                </a:lnTo>
                <a:lnTo>
                  <a:pt x="43" y="91"/>
                </a:lnTo>
                <a:lnTo>
                  <a:pt x="0" y="97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5" name="Freeform 10"/>
          <p:cNvSpPr>
            <a:spLocks/>
          </p:cNvSpPr>
          <p:nvPr/>
        </p:nvSpPr>
        <p:spPr bwMode="auto">
          <a:xfrm>
            <a:off x="7805738" y="2401888"/>
            <a:ext cx="258762" cy="206375"/>
          </a:xfrm>
          <a:custGeom>
            <a:avLst/>
            <a:gdLst>
              <a:gd name="T0" fmla="*/ 12700 w 163"/>
              <a:gd name="T1" fmla="*/ 0 h 130"/>
              <a:gd name="T2" fmla="*/ 257175 w 163"/>
              <a:gd name="T3" fmla="*/ 0 h 130"/>
              <a:gd name="T4" fmla="*/ 257175 w 163"/>
              <a:gd name="T5" fmla="*/ 163512 h 130"/>
              <a:gd name="T6" fmla="*/ 0 w 163"/>
              <a:gd name="T7" fmla="*/ 204788 h 130"/>
              <a:gd name="T8" fmla="*/ 12700 w 163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3"/>
              <a:gd name="T16" fmla="*/ 0 h 130"/>
              <a:gd name="T17" fmla="*/ 163 w 163"/>
              <a:gd name="T18" fmla="*/ 130 h 1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3" h="130">
                <a:moveTo>
                  <a:pt x="8" y="0"/>
                </a:moveTo>
                <a:lnTo>
                  <a:pt x="162" y="0"/>
                </a:lnTo>
                <a:lnTo>
                  <a:pt x="162" y="103"/>
                </a:lnTo>
                <a:lnTo>
                  <a:pt x="0" y="129"/>
                </a:lnTo>
                <a:lnTo>
                  <a:pt x="8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6" name="Freeform 11"/>
          <p:cNvSpPr>
            <a:spLocks/>
          </p:cNvSpPr>
          <p:nvPr/>
        </p:nvSpPr>
        <p:spPr bwMode="auto">
          <a:xfrm>
            <a:off x="7507288" y="2606675"/>
            <a:ext cx="223837" cy="493713"/>
          </a:xfrm>
          <a:custGeom>
            <a:avLst/>
            <a:gdLst>
              <a:gd name="T0" fmla="*/ 101600 w 141"/>
              <a:gd name="T1" fmla="*/ 0 h 311"/>
              <a:gd name="T2" fmla="*/ 49212 w 141"/>
              <a:gd name="T3" fmla="*/ 53975 h 311"/>
              <a:gd name="T4" fmla="*/ 95250 w 141"/>
              <a:gd name="T5" fmla="*/ 196850 h 311"/>
              <a:gd name="T6" fmla="*/ 49212 w 141"/>
              <a:gd name="T7" fmla="*/ 263525 h 311"/>
              <a:gd name="T8" fmla="*/ 0 w 141"/>
              <a:gd name="T9" fmla="*/ 339725 h 311"/>
              <a:gd name="T10" fmla="*/ 95250 w 141"/>
              <a:gd name="T11" fmla="*/ 492125 h 311"/>
              <a:gd name="T12" fmla="*/ 193675 w 141"/>
              <a:gd name="T13" fmla="*/ 339725 h 311"/>
              <a:gd name="T14" fmla="*/ 222250 w 141"/>
              <a:gd name="T15" fmla="*/ 165100 h 311"/>
              <a:gd name="T16" fmla="*/ 187325 w 141"/>
              <a:gd name="T17" fmla="*/ 158750 h 311"/>
              <a:gd name="T18" fmla="*/ 220662 w 141"/>
              <a:gd name="T19" fmla="*/ 69850 h 311"/>
              <a:gd name="T20" fmla="*/ 212725 w 141"/>
              <a:gd name="T21" fmla="*/ 20638 h 311"/>
              <a:gd name="T22" fmla="*/ 101600 w 141"/>
              <a:gd name="T23" fmla="*/ 0 h 31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41"/>
              <a:gd name="T37" fmla="*/ 0 h 311"/>
              <a:gd name="T38" fmla="*/ 141 w 141"/>
              <a:gd name="T39" fmla="*/ 311 h 31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41" h="311">
                <a:moveTo>
                  <a:pt x="64" y="0"/>
                </a:moveTo>
                <a:lnTo>
                  <a:pt x="31" y="34"/>
                </a:lnTo>
                <a:lnTo>
                  <a:pt x="60" y="124"/>
                </a:lnTo>
                <a:lnTo>
                  <a:pt x="31" y="166"/>
                </a:lnTo>
                <a:lnTo>
                  <a:pt x="0" y="214"/>
                </a:lnTo>
                <a:lnTo>
                  <a:pt x="60" y="310"/>
                </a:lnTo>
                <a:lnTo>
                  <a:pt x="122" y="214"/>
                </a:lnTo>
                <a:lnTo>
                  <a:pt x="140" y="104"/>
                </a:lnTo>
                <a:lnTo>
                  <a:pt x="118" y="100"/>
                </a:lnTo>
                <a:lnTo>
                  <a:pt x="139" y="44"/>
                </a:lnTo>
                <a:lnTo>
                  <a:pt x="134" y="13"/>
                </a:lnTo>
                <a:lnTo>
                  <a:pt x="64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7" name="Freeform 12"/>
          <p:cNvSpPr>
            <a:spLocks/>
          </p:cNvSpPr>
          <p:nvPr/>
        </p:nvSpPr>
        <p:spPr bwMode="auto">
          <a:xfrm>
            <a:off x="7410450" y="2862263"/>
            <a:ext cx="173038" cy="350837"/>
          </a:xfrm>
          <a:custGeom>
            <a:avLst/>
            <a:gdLst>
              <a:gd name="T0" fmla="*/ 147638 w 109"/>
              <a:gd name="T1" fmla="*/ 0 h 221"/>
              <a:gd name="T2" fmla="*/ 0 w 109"/>
              <a:gd name="T3" fmla="*/ 0 h 221"/>
              <a:gd name="T4" fmla="*/ 0 w 109"/>
              <a:gd name="T5" fmla="*/ 349250 h 221"/>
              <a:gd name="T6" fmla="*/ 142875 w 109"/>
              <a:gd name="T7" fmla="*/ 349250 h 221"/>
              <a:gd name="T8" fmla="*/ 171450 w 109"/>
              <a:gd name="T9" fmla="*/ 295275 h 221"/>
              <a:gd name="T10" fmla="*/ 98425 w 109"/>
              <a:gd name="T11" fmla="*/ 185737 h 221"/>
              <a:gd name="T12" fmla="*/ 100013 w 109"/>
              <a:gd name="T13" fmla="*/ 88900 h 221"/>
              <a:gd name="T14" fmla="*/ 147638 w 109"/>
              <a:gd name="T15" fmla="*/ 0 h 2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9"/>
              <a:gd name="T25" fmla="*/ 0 h 221"/>
              <a:gd name="T26" fmla="*/ 109 w 109"/>
              <a:gd name="T27" fmla="*/ 221 h 2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9" h="221">
                <a:moveTo>
                  <a:pt x="93" y="0"/>
                </a:moveTo>
                <a:lnTo>
                  <a:pt x="0" y="0"/>
                </a:lnTo>
                <a:lnTo>
                  <a:pt x="0" y="220"/>
                </a:lnTo>
                <a:lnTo>
                  <a:pt x="90" y="220"/>
                </a:lnTo>
                <a:lnTo>
                  <a:pt x="108" y="186"/>
                </a:lnTo>
                <a:lnTo>
                  <a:pt x="62" y="117"/>
                </a:lnTo>
                <a:lnTo>
                  <a:pt x="63" y="56"/>
                </a:lnTo>
                <a:lnTo>
                  <a:pt x="93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8" name="Freeform 13"/>
          <p:cNvSpPr>
            <a:spLocks/>
          </p:cNvSpPr>
          <p:nvPr/>
        </p:nvSpPr>
        <p:spPr bwMode="auto">
          <a:xfrm>
            <a:off x="6913563" y="2914650"/>
            <a:ext cx="644525" cy="484188"/>
          </a:xfrm>
          <a:custGeom>
            <a:avLst/>
            <a:gdLst>
              <a:gd name="T0" fmla="*/ 0 w 406"/>
              <a:gd name="T1" fmla="*/ 0 h 305"/>
              <a:gd name="T2" fmla="*/ 500063 w 406"/>
              <a:gd name="T3" fmla="*/ 0 h 305"/>
              <a:gd name="T4" fmla="*/ 500063 w 406"/>
              <a:gd name="T5" fmla="*/ 300038 h 305"/>
              <a:gd name="T6" fmla="*/ 642938 w 406"/>
              <a:gd name="T7" fmla="*/ 300038 h 305"/>
              <a:gd name="T8" fmla="*/ 561975 w 406"/>
              <a:gd name="T9" fmla="*/ 482600 h 305"/>
              <a:gd name="T10" fmla="*/ 392112 w 406"/>
              <a:gd name="T11" fmla="*/ 430213 h 305"/>
              <a:gd name="T12" fmla="*/ 336550 w 406"/>
              <a:gd name="T13" fmla="*/ 190500 h 305"/>
              <a:gd name="T14" fmla="*/ 315913 w 406"/>
              <a:gd name="T15" fmla="*/ 133350 h 305"/>
              <a:gd name="T16" fmla="*/ 192087 w 406"/>
              <a:gd name="T17" fmla="*/ 88900 h 305"/>
              <a:gd name="T18" fmla="*/ 0 w 406"/>
              <a:gd name="T19" fmla="*/ 195263 h 305"/>
              <a:gd name="T20" fmla="*/ 0 w 406"/>
              <a:gd name="T21" fmla="*/ 0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6"/>
              <a:gd name="T34" fmla="*/ 0 h 305"/>
              <a:gd name="T35" fmla="*/ 406 w 406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6" h="305">
                <a:moveTo>
                  <a:pt x="0" y="0"/>
                </a:moveTo>
                <a:lnTo>
                  <a:pt x="315" y="0"/>
                </a:lnTo>
                <a:lnTo>
                  <a:pt x="315" y="189"/>
                </a:lnTo>
                <a:lnTo>
                  <a:pt x="405" y="189"/>
                </a:lnTo>
                <a:lnTo>
                  <a:pt x="354" y="304"/>
                </a:lnTo>
                <a:lnTo>
                  <a:pt x="247" y="271"/>
                </a:lnTo>
                <a:lnTo>
                  <a:pt x="212" y="120"/>
                </a:lnTo>
                <a:lnTo>
                  <a:pt x="199" y="84"/>
                </a:lnTo>
                <a:lnTo>
                  <a:pt x="121" y="56"/>
                </a:lnTo>
                <a:lnTo>
                  <a:pt x="0" y="12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79" name="Freeform 14"/>
          <p:cNvSpPr>
            <a:spLocks/>
          </p:cNvSpPr>
          <p:nvPr/>
        </p:nvSpPr>
        <p:spPr bwMode="auto">
          <a:xfrm>
            <a:off x="3536950" y="2871788"/>
            <a:ext cx="1084263" cy="657225"/>
          </a:xfrm>
          <a:custGeom>
            <a:avLst/>
            <a:gdLst>
              <a:gd name="T0" fmla="*/ 0 w 682"/>
              <a:gd name="T1" fmla="*/ 0 h 414"/>
              <a:gd name="T2" fmla="*/ 1023850 w 682"/>
              <a:gd name="T3" fmla="*/ 0 h 414"/>
              <a:gd name="T4" fmla="*/ 1055646 w 682"/>
              <a:gd name="T5" fmla="*/ 47625 h 414"/>
              <a:gd name="T6" fmla="*/ 1011131 w 682"/>
              <a:gd name="T7" fmla="*/ 104775 h 414"/>
              <a:gd name="T8" fmla="*/ 1082673 w 682"/>
              <a:gd name="T9" fmla="*/ 182562 h 414"/>
              <a:gd name="T10" fmla="*/ 1082673 w 682"/>
              <a:gd name="T11" fmla="*/ 655638 h 414"/>
              <a:gd name="T12" fmla="*/ 0 w 682"/>
              <a:gd name="T13" fmla="*/ 655638 h 414"/>
              <a:gd name="T14" fmla="*/ 0 w 682"/>
              <a:gd name="T15" fmla="*/ 0 h 4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82"/>
              <a:gd name="T25" fmla="*/ 0 h 414"/>
              <a:gd name="T26" fmla="*/ 682 w 682"/>
              <a:gd name="T27" fmla="*/ 414 h 41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82" h="414">
                <a:moveTo>
                  <a:pt x="0" y="0"/>
                </a:moveTo>
                <a:lnTo>
                  <a:pt x="644" y="0"/>
                </a:lnTo>
                <a:lnTo>
                  <a:pt x="664" y="30"/>
                </a:lnTo>
                <a:lnTo>
                  <a:pt x="636" y="66"/>
                </a:lnTo>
                <a:lnTo>
                  <a:pt x="681" y="115"/>
                </a:lnTo>
                <a:lnTo>
                  <a:pt x="681" y="413"/>
                </a:lnTo>
                <a:lnTo>
                  <a:pt x="0" y="413"/>
                </a:lnTo>
                <a:lnTo>
                  <a:pt x="0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0" name="Freeform 15"/>
          <p:cNvSpPr>
            <a:spLocks/>
          </p:cNvSpPr>
          <p:nvPr/>
        </p:nvSpPr>
        <p:spPr bwMode="auto">
          <a:xfrm>
            <a:off x="3262313" y="1479550"/>
            <a:ext cx="1125537" cy="831850"/>
          </a:xfrm>
          <a:custGeom>
            <a:avLst/>
            <a:gdLst>
              <a:gd name="T0" fmla="*/ 0 w 709"/>
              <a:gd name="T1" fmla="*/ 0 h 524"/>
              <a:gd name="T2" fmla="*/ 1101725 w 709"/>
              <a:gd name="T3" fmla="*/ 0 h 524"/>
              <a:gd name="T4" fmla="*/ 1101725 w 709"/>
              <a:gd name="T5" fmla="*/ 65087 h 524"/>
              <a:gd name="T6" fmla="*/ 1052512 w 709"/>
              <a:gd name="T7" fmla="*/ 133350 h 524"/>
              <a:gd name="T8" fmla="*/ 1123950 w 709"/>
              <a:gd name="T9" fmla="*/ 231775 h 524"/>
              <a:gd name="T10" fmla="*/ 1123950 w 709"/>
              <a:gd name="T11" fmla="*/ 593725 h 524"/>
              <a:gd name="T12" fmla="*/ 1074737 w 709"/>
              <a:gd name="T13" fmla="*/ 593725 h 524"/>
              <a:gd name="T14" fmla="*/ 1074737 w 709"/>
              <a:gd name="T15" fmla="*/ 830263 h 524"/>
              <a:gd name="T16" fmla="*/ 882650 w 709"/>
              <a:gd name="T17" fmla="*/ 757237 h 524"/>
              <a:gd name="T18" fmla="*/ 804862 w 709"/>
              <a:gd name="T19" fmla="*/ 703262 h 524"/>
              <a:gd name="T20" fmla="*/ 0 w 709"/>
              <a:gd name="T21" fmla="*/ 703262 h 524"/>
              <a:gd name="T22" fmla="*/ 0 w 709"/>
              <a:gd name="T23" fmla="*/ 0 h 5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09"/>
              <a:gd name="T37" fmla="*/ 0 h 524"/>
              <a:gd name="T38" fmla="*/ 709 w 709"/>
              <a:gd name="T39" fmla="*/ 524 h 52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09" h="524">
                <a:moveTo>
                  <a:pt x="0" y="0"/>
                </a:moveTo>
                <a:lnTo>
                  <a:pt x="694" y="0"/>
                </a:lnTo>
                <a:lnTo>
                  <a:pt x="694" y="41"/>
                </a:lnTo>
                <a:lnTo>
                  <a:pt x="663" y="84"/>
                </a:lnTo>
                <a:lnTo>
                  <a:pt x="708" y="146"/>
                </a:lnTo>
                <a:lnTo>
                  <a:pt x="708" y="374"/>
                </a:lnTo>
                <a:lnTo>
                  <a:pt x="677" y="374"/>
                </a:lnTo>
                <a:lnTo>
                  <a:pt x="677" y="523"/>
                </a:lnTo>
                <a:lnTo>
                  <a:pt x="556" y="477"/>
                </a:lnTo>
                <a:lnTo>
                  <a:pt x="507" y="443"/>
                </a:lnTo>
                <a:lnTo>
                  <a:pt x="0" y="44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1" name="Freeform 16"/>
          <p:cNvSpPr>
            <a:spLocks/>
          </p:cNvSpPr>
          <p:nvPr/>
        </p:nvSpPr>
        <p:spPr bwMode="auto">
          <a:xfrm>
            <a:off x="4335463" y="2073275"/>
            <a:ext cx="1150937" cy="646113"/>
          </a:xfrm>
          <a:custGeom>
            <a:avLst/>
            <a:gdLst>
              <a:gd name="T0" fmla="*/ 0 w 621"/>
              <a:gd name="T1" fmla="*/ 0 h 407"/>
              <a:gd name="T2" fmla="*/ 978575 w 621"/>
              <a:gd name="T3" fmla="*/ 0 h 407"/>
              <a:gd name="T4" fmla="*/ 1010082 w 621"/>
              <a:gd name="T5" fmla="*/ 73025 h 407"/>
              <a:gd name="T6" fmla="*/ 1004522 w 621"/>
              <a:gd name="T7" fmla="*/ 161925 h 407"/>
              <a:gd name="T8" fmla="*/ 1099043 w 621"/>
              <a:gd name="T9" fmla="*/ 249238 h 407"/>
              <a:gd name="T10" fmla="*/ 1149084 w 621"/>
              <a:gd name="T11" fmla="*/ 355600 h 407"/>
              <a:gd name="T12" fmla="*/ 1010082 w 621"/>
              <a:gd name="T13" fmla="*/ 457200 h 407"/>
              <a:gd name="T14" fmla="*/ 1036029 w 621"/>
              <a:gd name="T15" fmla="*/ 525463 h 407"/>
              <a:gd name="T16" fmla="*/ 921120 w 621"/>
              <a:gd name="T17" fmla="*/ 644525 h 407"/>
              <a:gd name="T18" fmla="*/ 135295 w 621"/>
              <a:gd name="T19" fmla="*/ 644525 h 407"/>
              <a:gd name="T20" fmla="*/ 0 w 621"/>
              <a:gd name="T21" fmla="*/ 233363 h 407"/>
              <a:gd name="T22" fmla="*/ 0 w 621"/>
              <a:gd name="T23" fmla="*/ 0 h 40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21"/>
              <a:gd name="T37" fmla="*/ 0 h 407"/>
              <a:gd name="T38" fmla="*/ 621 w 621"/>
              <a:gd name="T39" fmla="*/ 407 h 40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21" h="407">
                <a:moveTo>
                  <a:pt x="0" y="0"/>
                </a:moveTo>
                <a:lnTo>
                  <a:pt x="528" y="0"/>
                </a:lnTo>
                <a:lnTo>
                  <a:pt x="545" y="46"/>
                </a:lnTo>
                <a:lnTo>
                  <a:pt x="542" y="102"/>
                </a:lnTo>
                <a:lnTo>
                  <a:pt x="593" y="157"/>
                </a:lnTo>
                <a:lnTo>
                  <a:pt x="620" y="224"/>
                </a:lnTo>
                <a:lnTo>
                  <a:pt x="545" y="288"/>
                </a:lnTo>
                <a:lnTo>
                  <a:pt x="559" y="331"/>
                </a:lnTo>
                <a:lnTo>
                  <a:pt x="497" y="406"/>
                </a:lnTo>
                <a:lnTo>
                  <a:pt x="73" y="406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2" name="Freeform 17"/>
          <p:cNvSpPr>
            <a:spLocks/>
          </p:cNvSpPr>
          <p:nvPr/>
        </p:nvSpPr>
        <p:spPr bwMode="auto">
          <a:xfrm>
            <a:off x="4252913" y="792163"/>
            <a:ext cx="1006475" cy="1289050"/>
          </a:xfrm>
          <a:custGeom>
            <a:avLst/>
            <a:gdLst>
              <a:gd name="T0" fmla="*/ 0 w 634"/>
              <a:gd name="T1" fmla="*/ 0 h 812"/>
              <a:gd name="T2" fmla="*/ 336550 w 634"/>
              <a:gd name="T3" fmla="*/ 0 h 812"/>
              <a:gd name="T4" fmla="*/ 1004888 w 634"/>
              <a:gd name="T5" fmla="*/ 155575 h 812"/>
              <a:gd name="T6" fmla="*/ 774700 w 634"/>
              <a:gd name="T7" fmla="*/ 407988 h 812"/>
              <a:gd name="T8" fmla="*/ 677862 w 634"/>
              <a:gd name="T9" fmla="*/ 790575 h 812"/>
              <a:gd name="T10" fmla="*/ 677862 w 634"/>
              <a:gd name="T11" fmla="*/ 993775 h 812"/>
              <a:gd name="T12" fmla="*/ 906463 w 634"/>
              <a:gd name="T13" fmla="*/ 1189038 h 812"/>
              <a:gd name="T14" fmla="*/ 920750 w 634"/>
              <a:gd name="T15" fmla="*/ 1287463 h 812"/>
              <a:gd name="T16" fmla="*/ 133350 w 634"/>
              <a:gd name="T17" fmla="*/ 1287463 h 812"/>
              <a:gd name="T18" fmla="*/ 133350 w 634"/>
              <a:gd name="T19" fmla="*/ 915988 h 812"/>
              <a:gd name="T20" fmla="*/ 66675 w 634"/>
              <a:gd name="T21" fmla="*/ 822325 h 812"/>
              <a:gd name="T22" fmla="*/ 111125 w 634"/>
              <a:gd name="T23" fmla="*/ 765175 h 812"/>
              <a:gd name="T24" fmla="*/ 111125 w 634"/>
              <a:gd name="T25" fmla="*/ 684212 h 812"/>
              <a:gd name="T26" fmla="*/ 84137 w 634"/>
              <a:gd name="T27" fmla="*/ 460375 h 812"/>
              <a:gd name="T28" fmla="*/ 0 w 634"/>
              <a:gd name="T29" fmla="*/ 0 h 8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34"/>
              <a:gd name="T46" fmla="*/ 0 h 812"/>
              <a:gd name="T47" fmla="*/ 634 w 634"/>
              <a:gd name="T48" fmla="*/ 812 h 81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34" h="812">
                <a:moveTo>
                  <a:pt x="0" y="0"/>
                </a:moveTo>
                <a:lnTo>
                  <a:pt x="212" y="0"/>
                </a:lnTo>
                <a:lnTo>
                  <a:pt x="633" y="98"/>
                </a:lnTo>
                <a:lnTo>
                  <a:pt x="488" y="257"/>
                </a:lnTo>
                <a:lnTo>
                  <a:pt x="427" y="498"/>
                </a:lnTo>
                <a:lnTo>
                  <a:pt x="427" y="626"/>
                </a:lnTo>
                <a:lnTo>
                  <a:pt x="571" y="749"/>
                </a:lnTo>
                <a:lnTo>
                  <a:pt x="580" y="811"/>
                </a:lnTo>
                <a:lnTo>
                  <a:pt x="84" y="811"/>
                </a:lnTo>
                <a:lnTo>
                  <a:pt x="84" y="577"/>
                </a:lnTo>
                <a:lnTo>
                  <a:pt x="42" y="518"/>
                </a:lnTo>
                <a:lnTo>
                  <a:pt x="70" y="482"/>
                </a:lnTo>
                <a:lnTo>
                  <a:pt x="70" y="431"/>
                </a:lnTo>
                <a:lnTo>
                  <a:pt x="53" y="29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3" name="Freeform 18"/>
          <p:cNvSpPr>
            <a:spLocks/>
          </p:cNvSpPr>
          <p:nvPr/>
        </p:nvSpPr>
        <p:spPr bwMode="auto">
          <a:xfrm>
            <a:off x="4929188" y="1270000"/>
            <a:ext cx="879475" cy="1049338"/>
          </a:xfrm>
          <a:custGeom>
            <a:avLst/>
            <a:gdLst>
              <a:gd name="T0" fmla="*/ 55663 w 553"/>
              <a:gd name="T1" fmla="*/ 77788 h 661"/>
              <a:gd name="T2" fmla="*/ 279905 w 553"/>
              <a:gd name="T3" fmla="*/ 0 h 661"/>
              <a:gd name="T4" fmla="*/ 324436 w 553"/>
              <a:gd name="T5" fmla="*/ 98425 h 661"/>
              <a:gd name="T6" fmla="*/ 625016 w 553"/>
              <a:gd name="T7" fmla="*/ 273050 h 661"/>
              <a:gd name="T8" fmla="*/ 694992 w 553"/>
              <a:gd name="T9" fmla="*/ 371475 h 661"/>
              <a:gd name="T10" fmla="*/ 717257 w 553"/>
              <a:gd name="T11" fmla="*/ 468313 h 661"/>
              <a:gd name="T12" fmla="*/ 833354 w 553"/>
              <a:gd name="T13" fmla="*/ 444500 h 661"/>
              <a:gd name="T14" fmla="*/ 877885 w 553"/>
              <a:gd name="T15" fmla="*/ 488950 h 661"/>
              <a:gd name="T16" fmla="*/ 779281 w 553"/>
              <a:gd name="T17" fmla="*/ 655638 h 661"/>
              <a:gd name="T18" fmla="*/ 729980 w 553"/>
              <a:gd name="T19" fmla="*/ 1047750 h 661"/>
              <a:gd name="T20" fmla="*/ 341930 w 553"/>
              <a:gd name="T21" fmla="*/ 1047750 h 661"/>
              <a:gd name="T22" fmla="*/ 265592 w 553"/>
              <a:gd name="T23" fmla="*/ 974725 h 661"/>
              <a:gd name="T24" fmla="*/ 270363 w 553"/>
              <a:gd name="T25" fmla="*/ 881063 h 661"/>
              <a:gd name="T26" fmla="*/ 238556 w 553"/>
              <a:gd name="T27" fmla="*/ 795338 h 661"/>
              <a:gd name="T28" fmla="*/ 230604 w 553"/>
              <a:gd name="T29" fmla="*/ 706438 h 661"/>
              <a:gd name="T30" fmla="*/ 0 w 553"/>
              <a:gd name="T31" fmla="*/ 514350 h 661"/>
              <a:gd name="T32" fmla="*/ 0 w 553"/>
              <a:gd name="T33" fmla="*/ 319088 h 661"/>
              <a:gd name="T34" fmla="*/ 55663 w 553"/>
              <a:gd name="T35" fmla="*/ 77788 h 66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53"/>
              <a:gd name="T55" fmla="*/ 0 h 661"/>
              <a:gd name="T56" fmla="*/ 553 w 553"/>
              <a:gd name="T57" fmla="*/ 661 h 66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53" h="661">
                <a:moveTo>
                  <a:pt x="35" y="49"/>
                </a:moveTo>
                <a:lnTo>
                  <a:pt x="176" y="0"/>
                </a:lnTo>
                <a:lnTo>
                  <a:pt x="204" y="62"/>
                </a:lnTo>
                <a:lnTo>
                  <a:pt x="393" y="172"/>
                </a:lnTo>
                <a:lnTo>
                  <a:pt x="437" y="234"/>
                </a:lnTo>
                <a:lnTo>
                  <a:pt x="451" y="295"/>
                </a:lnTo>
                <a:lnTo>
                  <a:pt x="524" y="280"/>
                </a:lnTo>
                <a:lnTo>
                  <a:pt x="552" y="308"/>
                </a:lnTo>
                <a:lnTo>
                  <a:pt x="490" y="413"/>
                </a:lnTo>
                <a:lnTo>
                  <a:pt x="459" y="660"/>
                </a:lnTo>
                <a:lnTo>
                  <a:pt x="215" y="660"/>
                </a:lnTo>
                <a:lnTo>
                  <a:pt x="167" y="614"/>
                </a:lnTo>
                <a:lnTo>
                  <a:pt x="170" y="555"/>
                </a:lnTo>
                <a:lnTo>
                  <a:pt x="150" y="501"/>
                </a:lnTo>
                <a:lnTo>
                  <a:pt x="145" y="445"/>
                </a:lnTo>
                <a:lnTo>
                  <a:pt x="0" y="324"/>
                </a:lnTo>
                <a:lnTo>
                  <a:pt x="0" y="201"/>
                </a:lnTo>
                <a:lnTo>
                  <a:pt x="35" y="49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4" name="Freeform 19"/>
          <p:cNvSpPr>
            <a:spLocks/>
          </p:cNvSpPr>
          <p:nvPr/>
        </p:nvSpPr>
        <p:spPr bwMode="auto">
          <a:xfrm>
            <a:off x="5249863" y="1160463"/>
            <a:ext cx="1011237" cy="573087"/>
          </a:xfrm>
          <a:custGeom>
            <a:avLst/>
            <a:gdLst>
              <a:gd name="T0" fmla="*/ 0 w 637"/>
              <a:gd name="T1" fmla="*/ 196850 h 361"/>
              <a:gd name="T2" fmla="*/ 314325 w 637"/>
              <a:gd name="T3" fmla="*/ 392112 h 361"/>
              <a:gd name="T4" fmla="*/ 373062 w 637"/>
              <a:gd name="T5" fmla="*/ 485775 h 361"/>
              <a:gd name="T6" fmla="*/ 395287 w 637"/>
              <a:gd name="T7" fmla="*/ 571500 h 361"/>
              <a:gd name="T8" fmla="*/ 569912 w 637"/>
              <a:gd name="T9" fmla="*/ 371475 h 361"/>
              <a:gd name="T10" fmla="*/ 1009650 w 637"/>
              <a:gd name="T11" fmla="*/ 293687 h 361"/>
              <a:gd name="T12" fmla="*/ 815975 w 637"/>
              <a:gd name="T13" fmla="*/ 150812 h 361"/>
              <a:gd name="T14" fmla="*/ 555625 w 637"/>
              <a:gd name="T15" fmla="*/ 282575 h 361"/>
              <a:gd name="T16" fmla="*/ 309562 w 637"/>
              <a:gd name="T17" fmla="*/ 166687 h 361"/>
              <a:gd name="T18" fmla="*/ 454025 w 637"/>
              <a:gd name="T19" fmla="*/ 25400 h 361"/>
              <a:gd name="T20" fmla="*/ 327025 w 637"/>
              <a:gd name="T21" fmla="*/ 0 h 361"/>
              <a:gd name="T22" fmla="*/ 0 w 637"/>
              <a:gd name="T23" fmla="*/ 196850 h 3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7"/>
              <a:gd name="T37" fmla="*/ 0 h 361"/>
              <a:gd name="T38" fmla="*/ 637 w 637"/>
              <a:gd name="T39" fmla="*/ 361 h 3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7" h="361">
                <a:moveTo>
                  <a:pt x="0" y="124"/>
                </a:moveTo>
                <a:lnTo>
                  <a:pt x="198" y="247"/>
                </a:lnTo>
                <a:lnTo>
                  <a:pt x="235" y="306"/>
                </a:lnTo>
                <a:lnTo>
                  <a:pt x="249" y="360"/>
                </a:lnTo>
                <a:lnTo>
                  <a:pt x="359" y="234"/>
                </a:lnTo>
                <a:lnTo>
                  <a:pt x="636" y="185"/>
                </a:lnTo>
                <a:lnTo>
                  <a:pt x="514" y="95"/>
                </a:lnTo>
                <a:lnTo>
                  <a:pt x="350" y="178"/>
                </a:lnTo>
                <a:lnTo>
                  <a:pt x="195" y="105"/>
                </a:lnTo>
                <a:lnTo>
                  <a:pt x="286" y="16"/>
                </a:lnTo>
                <a:lnTo>
                  <a:pt x="206" y="0"/>
                </a:lnTo>
                <a:lnTo>
                  <a:pt x="0" y="124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5" name="Freeform 20"/>
          <p:cNvSpPr>
            <a:spLocks/>
          </p:cNvSpPr>
          <p:nvPr/>
        </p:nvSpPr>
        <p:spPr bwMode="auto">
          <a:xfrm>
            <a:off x="5829300" y="1595438"/>
            <a:ext cx="660400" cy="890587"/>
          </a:xfrm>
          <a:custGeom>
            <a:avLst/>
            <a:gdLst>
              <a:gd name="T0" fmla="*/ 314325 w 416"/>
              <a:gd name="T1" fmla="*/ 0 h 561"/>
              <a:gd name="T2" fmla="*/ 525463 w 416"/>
              <a:gd name="T3" fmla="*/ 73025 h 561"/>
              <a:gd name="T4" fmla="*/ 569913 w 416"/>
              <a:gd name="T5" fmla="*/ 247650 h 561"/>
              <a:gd name="T6" fmla="*/ 446088 w 416"/>
              <a:gd name="T7" fmla="*/ 392112 h 561"/>
              <a:gd name="T8" fmla="*/ 477838 w 416"/>
              <a:gd name="T9" fmla="*/ 460375 h 561"/>
              <a:gd name="T10" fmla="*/ 596900 w 416"/>
              <a:gd name="T11" fmla="*/ 382587 h 561"/>
              <a:gd name="T12" fmla="*/ 646113 w 416"/>
              <a:gd name="T13" fmla="*/ 398462 h 561"/>
              <a:gd name="T14" fmla="*/ 658813 w 416"/>
              <a:gd name="T15" fmla="*/ 639762 h 561"/>
              <a:gd name="T16" fmla="*/ 528638 w 416"/>
              <a:gd name="T17" fmla="*/ 839787 h 561"/>
              <a:gd name="T18" fmla="*/ 528638 w 416"/>
              <a:gd name="T19" fmla="*/ 889000 h 561"/>
              <a:gd name="T20" fmla="*/ 0 w 416"/>
              <a:gd name="T21" fmla="*/ 889000 h 561"/>
              <a:gd name="T22" fmla="*/ 76200 w 416"/>
              <a:gd name="T23" fmla="*/ 639762 h 561"/>
              <a:gd name="T24" fmla="*/ 36513 w 416"/>
              <a:gd name="T25" fmla="*/ 444500 h 561"/>
              <a:gd name="T26" fmla="*/ 104775 w 416"/>
              <a:gd name="T27" fmla="*/ 236537 h 561"/>
              <a:gd name="T28" fmla="*/ 314325 w 416"/>
              <a:gd name="T29" fmla="*/ 0 h 56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16"/>
              <a:gd name="T46" fmla="*/ 0 h 561"/>
              <a:gd name="T47" fmla="*/ 416 w 416"/>
              <a:gd name="T48" fmla="*/ 561 h 56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16" h="561">
                <a:moveTo>
                  <a:pt x="198" y="0"/>
                </a:moveTo>
                <a:lnTo>
                  <a:pt x="331" y="46"/>
                </a:lnTo>
                <a:lnTo>
                  <a:pt x="359" y="156"/>
                </a:lnTo>
                <a:lnTo>
                  <a:pt x="281" y="247"/>
                </a:lnTo>
                <a:lnTo>
                  <a:pt x="301" y="290"/>
                </a:lnTo>
                <a:lnTo>
                  <a:pt x="376" y="241"/>
                </a:lnTo>
                <a:lnTo>
                  <a:pt x="407" y="251"/>
                </a:lnTo>
                <a:lnTo>
                  <a:pt x="415" y="403"/>
                </a:lnTo>
                <a:lnTo>
                  <a:pt x="333" y="529"/>
                </a:lnTo>
                <a:lnTo>
                  <a:pt x="333" y="560"/>
                </a:lnTo>
                <a:lnTo>
                  <a:pt x="0" y="560"/>
                </a:lnTo>
                <a:lnTo>
                  <a:pt x="48" y="403"/>
                </a:lnTo>
                <a:lnTo>
                  <a:pt x="23" y="280"/>
                </a:lnTo>
                <a:lnTo>
                  <a:pt x="66" y="149"/>
                </a:lnTo>
                <a:lnTo>
                  <a:pt x="198" y="0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6" name="Freeform 21"/>
          <p:cNvSpPr>
            <a:spLocks/>
          </p:cNvSpPr>
          <p:nvPr/>
        </p:nvSpPr>
        <p:spPr bwMode="auto">
          <a:xfrm>
            <a:off x="5122863" y="2317750"/>
            <a:ext cx="598487" cy="1189038"/>
          </a:xfrm>
          <a:custGeom>
            <a:avLst/>
            <a:gdLst>
              <a:gd name="T0" fmla="*/ 150812 w 377"/>
              <a:gd name="T1" fmla="*/ 0 h 749"/>
              <a:gd name="T2" fmla="*/ 542925 w 377"/>
              <a:gd name="T3" fmla="*/ 0 h 749"/>
              <a:gd name="T4" fmla="*/ 592137 w 377"/>
              <a:gd name="T5" fmla="*/ 176213 h 749"/>
              <a:gd name="T6" fmla="*/ 592137 w 377"/>
              <a:gd name="T7" fmla="*/ 787400 h 749"/>
              <a:gd name="T8" fmla="*/ 596900 w 377"/>
              <a:gd name="T9" fmla="*/ 841375 h 749"/>
              <a:gd name="T10" fmla="*/ 520700 w 377"/>
              <a:gd name="T11" fmla="*/ 946150 h 749"/>
              <a:gd name="T12" fmla="*/ 503237 w 377"/>
              <a:gd name="T13" fmla="*/ 1069975 h 749"/>
              <a:gd name="T14" fmla="*/ 358775 w 377"/>
              <a:gd name="T15" fmla="*/ 1187450 h 749"/>
              <a:gd name="T16" fmla="*/ 292100 w 377"/>
              <a:gd name="T17" fmla="*/ 1162050 h 749"/>
              <a:gd name="T18" fmla="*/ 142875 w 377"/>
              <a:gd name="T19" fmla="*/ 909638 h 749"/>
              <a:gd name="T20" fmla="*/ 184150 w 377"/>
              <a:gd name="T21" fmla="*/ 831850 h 749"/>
              <a:gd name="T22" fmla="*/ 125412 w 377"/>
              <a:gd name="T23" fmla="*/ 782638 h 749"/>
              <a:gd name="T24" fmla="*/ 0 w 377"/>
              <a:gd name="T25" fmla="*/ 542925 h 749"/>
              <a:gd name="T26" fmla="*/ 9525 w 377"/>
              <a:gd name="T27" fmla="*/ 395288 h 749"/>
              <a:gd name="T28" fmla="*/ 98425 w 377"/>
              <a:gd name="T29" fmla="*/ 274638 h 749"/>
              <a:gd name="T30" fmla="*/ 76200 w 377"/>
              <a:gd name="T31" fmla="*/ 207963 h 749"/>
              <a:gd name="T32" fmla="*/ 188912 w 377"/>
              <a:gd name="T33" fmla="*/ 111125 h 749"/>
              <a:gd name="T34" fmla="*/ 150812 w 377"/>
              <a:gd name="T35" fmla="*/ 0 h 74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77"/>
              <a:gd name="T55" fmla="*/ 0 h 749"/>
              <a:gd name="T56" fmla="*/ 377 w 377"/>
              <a:gd name="T57" fmla="*/ 749 h 749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77" h="749">
                <a:moveTo>
                  <a:pt x="95" y="0"/>
                </a:moveTo>
                <a:lnTo>
                  <a:pt x="342" y="0"/>
                </a:lnTo>
                <a:lnTo>
                  <a:pt x="373" y="111"/>
                </a:lnTo>
                <a:lnTo>
                  <a:pt x="373" y="496"/>
                </a:lnTo>
                <a:lnTo>
                  <a:pt x="376" y="530"/>
                </a:lnTo>
                <a:lnTo>
                  <a:pt x="328" y="596"/>
                </a:lnTo>
                <a:lnTo>
                  <a:pt x="317" y="674"/>
                </a:lnTo>
                <a:lnTo>
                  <a:pt x="226" y="748"/>
                </a:lnTo>
                <a:lnTo>
                  <a:pt x="184" y="732"/>
                </a:lnTo>
                <a:lnTo>
                  <a:pt x="90" y="573"/>
                </a:lnTo>
                <a:lnTo>
                  <a:pt x="116" y="524"/>
                </a:lnTo>
                <a:lnTo>
                  <a:pt x="79" y="493"/>
                </a:lnTo>
                <a:lnTo>
                  <a:pt x="0" y="342"/>
                </a:lnTo>
                <a:lnTo>
                  <a:pt x="6" y="249"/>
                </a:lnTo>
                <a:lnTo>
                  <a:pt x="62" y="173"/>
                </a:lnTo>
                <a:lnTo>
                  <a:pt x="48" y="131"/>
                </a:lnTo>
                <a:lnTo>
                  <a:pt x="119" y="70"/>
                </a:lnTo>
                <a:lnTo>
                  <a:pt x="95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7" name="Freeform 22"/>
          <p:cNvSpPr>
            <a:spLocks/>
          </p:cNvSpPr>
          <p:nvPr/>
        </p:nvSpPr>
        <p:spPr bwMode="auto">
          <a:xfrm>
            <a:off x="4452938" y="2717800"/>
            <a:ext cx="1031875" cy="1038225"/>
          </a:xfrm>
          <a:custGeom>
            <a:avLst/>
            <a:gdLst>
              <a:gd name="T0" fmla="*/ 0 w 649"/>
              <a:gd name="T1" fmla="*/ 0 h 654"/>
              <a:gd name="T2" fmla="*/ 678907 w 649"/>
              <a:gd name="T3" fmla="*/ 0 h 654"/>
              <a:gd name="T4" fmla="*/ 670957 w 649"/>
              <a:gd name="T5" fmla="*/ 138112 h 654"/>
              <a:gd name="T6" fmla="*/ 794973 w 649"/>
              <a:gd name="T7" fmla="*/ 387350 h 654"/>
              <a:gd name="T8" fmla="*/ 855391 w 649"/>
              <a:gd name="T9" fmla="*/ 431800 h 654"/>
              <a:gd name="T10" fmla="*/ 817232 w 649"/>
              <a:gd name="T11" fmla="*/ 503238 h 654"/>
              <a:gd name="T12" fmla="*/ 963507 w 649"/>
              <a:gd name="T13" fmla="*/ 762000 h 654"/>
              <a:gd name="T14" fmla="*/ 1030285 w 649"/>
              <a:gd name="T15" fmla="*/ 787400 h 654"/>
              <a:gd name="T16" fmla="*/ 941248 w 649"/>
              <a:gd name="T17" fmla="*/ 1036638 h 654"/>
              <a:gd name="T18" fmla="*/ 852211 w 649"/>
              <a:gd name="T19" fmla="*/ 1036638 h 654"/>
              <a:gd name="T20" fmla="*/ 877650 w 649"/>
              <a:gd name="T21" fmla="*/ 927100 h 654"/>
              <a:gd name="T22" fmla="*/ 193973 w 649"/>
              <a:gd name="T23" fmla="*/ 927100 h 654"/>
              <a:gd name="T24" fmla="*/ 160585 w 649"/>
              <a:gd name="T25" fmla="*/ 812800 h 654"/>
              <a:gd name="T26" fmla="*/ 160585 w 649"/>
              <a:gd name="T27" fmla="*/ 330200 h 654"/>
              <a:gd name="T28" fmla="*/ 89037 w 649"/>
              <a:gd name="T29" fmla="*/ 252413 h 654"/>
              <a:gd name="T30" fmla="*/ 133555 w 649"/>
              <a:gd name="T31" fmla="*/ 195262 h 654"/>
              <a:gd name="T32" fmla="*/ 0 w 649"/>
              <a:gd name="T33" fmla="*/ 0 h 65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9"/>
              <a:gd name="T52" fmla="*/ 0 h 654"/>
              <a:gd name="T53" fmla="*/ 649 w 649"/>
              <a:gd name="T54" fmla="*/ 654 h 65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9" h="654">
                <a:moveTo>
                  <a:pt x="0" y="0"/>
                </a:moveTo>
                <a:lnTo>
                  <a:pt x="427" y="0"/>
                </a:lnTo>
                <a:lnTo>
                  <a:pt x="422" y="87"/>
                </a:lnTo>
                <a:lnTo>
                  <a:pt x="500" y="244"/>
                </a:lnTo>
                <a:lnTo>
                  <a:pt x="538" y="272"/>
                </a:lnTo>
                <a:lnTo>
                  <a:pt x="514" y="317"/>
                </a:lnTo>
                <a:lnTo>
                  <a:pt x="606" y="480"/>
                </a:lnTo>
                <a:lnTo>
                  <a:pt x="648" y="496"/>
                </a:lnTo>
                <a:lnTo>
                  <a:pt x="592" y="653"/>
                </a:lnTo>
                <a:lnTo>
                  <a:pt x="536" y="653"/>
                </a:lnTo>
                <a:lnTo>
                  <a:pt x="552" y="584"/>
                </a:lnTo>
                <a:lnTo>
                  <a:pt x="122" y="584"/>
                </a:lnTo>
                <a:lnTo>
                  <a:pt x="101" y="512"/>
                </a:lnTo>
                <a:lnTo>
                  <a:pt x="101" y="208"/>
                </a:lnTo>
                <a:lnTo>
                  <a:pt x="56" y="159"/>
                </a:lnTo>
                <a:lnTo>
                  <a:pt x="84" y="12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8" name="Freeform 23"/>
          <p:cNvSpPr>
            <a:spLocks/>
          </p:cNvSpPr>
          <p:nvPr/>
        </p:nvSpPr>
        <p:spPr bwMode="auto">
          <a:xfrm>
            <a:off x="5626100" y="2478088"/>
            <a:ext cx="487363" cy="922337"/>
          </a:xfrm>
          <a:custGeom>
            <a:avLst/>
            <a:gdLst>
              <a:gd name="T0" fmla="*/ 89191 w 306"/>
              <a:gd name="T1" fmla="*/ 0 h 581"/>
              <a:gd name="T2" fmla="*/ 130601 w 306"/>
              <a:gd name="T3" fmla="*/ 31750 h 581"/>
              <a:gd name="T4" fmla="*/ 197493 w 306"/>
              <a:gd name="T5" fmla="*/ 4762 h 581"/>
              <a:gd name="T6" fmla="*/ 485770 w 306"/>
              <a:gd name="T7" fmla="*/ 4762 h 581"/>
              <a:gd name="T8" fmla="*/ 485770 w 306"/>
              <a:gd name="T9" fmla="*/ 554037 h 581"/>
              <a:gd name="T10" fmla="*/ 307389 w 306"/>
              <a:gd name="T11" fmla="*/ 838200 h 581"/>
              <a:gd name="T12" fmla="*/ 0 w 306"/>
              <a:gd name="T13" fmla="*/ 920750 h 581"/>
              <a:gd name="T14" fmla="*/ 22298 w 306"/>
              <a:gd name="T15" fmla="*/ 785812 h 581"/>
              <a:gd name="T16" fmla="*/ 89191 w 306"/>
              <a:gd name="T17" fmla="*/ 687387 h 581"/>
              <a:gd name="T18" fmla="*/ 89191 w 306"/>
              <a:gd name="T19" fmla="*/ 0 h 5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06"/>
              <a:gd name="T31" fmla="*/ 0 h 581"/>
              <a:gd name="T32" fmla="*/ 306 w 306"/>
              <a:gd name="T33" fmla="*/ 581 h 58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06" h="581">
                <a:moveTo>
                  <a:pt x="56" y="0"/>
                </a:moveTo>
                <a:lnTo>
                  <a:pt x="82" y="20"/>
                </a:lnTo>
                <a:lnTo>
                  <a:pt x="124" y="3"/>
                </a:lnTo>
                <a:lnTo>
                  <a:pt x="305" y="3"/>
                </a:lnTo>
                <a:lnTo>
                  <a:pt x="305" y="349"/>
                </a:lnTo>
                <a:lnTo>
                  <a:pt x="193" y="528"/>
                </a:lnTo>
                <a:lnTo>
                  <a:pt x="0" y="580"/>
                </a:lnTo>
                <a:lnTo>
                  <a:pt x="14" y="495"/>
                </a:lnTo>
                <a:lnTo>
                  <a:pt x="56" y="433"/>
                </a:lnTo>
                <a:lnTo>
                  <a:pt x="56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89" name="Freeform 24"/>
          <p:cNvSpPr>
            <a:spLocks/>
          </p:cNvSpPr>
          <p:nvPr/>
        </p:nvSpPr>
        <p:spPr bwMode="auto">
          <a:xfrm>
            <a:off x="6113463" y="2425700"/>
            <a:ext cx="669925" cy="790575"/>
          </a:xfrm>
          <a:custGeom>
            <a:avLst/>
            <a:gdLst>
              <a:gd name="T0" fmla="*/ 0 w 422"/>
              <a:gd name="T1" fmla="*/ 53975 h 498"/>
              <a:gd name="T2" fmla="*/ 250825 w 422"/>
              <a:gd name="T3" fmla="*/ 53975 h 498"/>
              <a:gd name="T4" fmla="*/ 344487 w 422"/>
              <a:gd name="T5" fmla="*/ 106363 h 498"/>
              <a:gd name="T6" fmla="*/ 485775 w 422"/>
              <a:gd name="T7" fmla="*/ 106363 h 498"/>
              <a:gd name="T8" fmla="*/ 668338 w 422"/>
              <a:gd name="T9" fmla="*/ 0 h 498"/>
              <a:gd name="T10" fmla="*/ 668338 w 422"/>
              <a:gd name="T11" fmla="*/ 344488 h 498"/>
              <a:gd name="T12" fmla="*/ 641350 w 422"/>
              <a:gd name="T13" fmla="*/ 358775 h 498"/>
              <a:gd name="T14" fmla="*/ 552450 w 422"/>
              <a:gd name="T15" fmla="*/ 568325 h 498"/>
              <a:gd name="T16" fmla="*/ 503238 w 422"/>
              <a:gd name="T17" fmla="*/ 568325 h 498"/>
              <a:gd name="T18" fmla="*/ 339725 w 422"/>
              <a:gd name="T19" fmla="*/ 788988 h 498"/>
              <a:gd name="T20" fmla="*/ 285750 w 422"/>
              <a:gd name="T21" fmla="*/ 731838 h 498"/>
              <a:gd name="T22" fmla="*/ 203200 w 422"/>
              <a:gd name="T23" fmla="*/ 757238 h 498"/>
              <a:gd name="T24" fmla="*/ 0 w 422"/>
              <a:gd name="T25" fmla="*/ 561975 h 498"/>
              <a:gd name="T26" fmla="*/ 0 w 422"/>
              <a:gd name="T27" fmla="*/ 53975 h 49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2"/>
              <a:gd name="T43" fmla="*/ 0 h 498"/>
              <a:gd name="T44" fmla="*/ 422 w 422"/>
              <a:gd name="T45" fmla="*/ 498 h 49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2" h="498">
                <a:moveTo>
                  <a:pt x="0" y="34"/>
                </a:moveTo>
                <a:lnTo>
                  <a:pt x="158" y="34"/>
                </a:lnTo>
                <a:lnTo>
                  <a:pt x="217" y="67"/>
                </a:lnTo>
                <a:lnTo>
                  <a:pt x="306" y="67"/>
                </a:lnTo>
                <a:lnTo>
                  <a:pt x="421" y="0"/>
                </a:lnTo>
                <a:lnTo>
                  <a:pt x="421" y="217"/>
                </a:lnTo>
                <a:lnTo>
                  <a:pt x="404" y="226"/>
                </a:lnTo>
                <a:lnTo>
                  <a:pt x="348" y="358"/>
                </a:lnTo>
                <a:lnTo>
                  <a:pt x="317" y="358"/>
                </a:lnTo>
                <a:lnTo>
                  <a:pt x="214" y="497"/>
                </a:lnTo>
                <a:lnTo>
                  <a:pt x="180" y="461"/>
                </a:lnTo>
                <a:lnTo>
                  <a:pt x="128" y="477"/>
                </a:lnTo>
                <a:lnTo>
                  <a:pt x="0" y="354"/>
                </a:lnTo>
                <a:lnTo>
                  <a:pt x="0" y="34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0" name="Freeform 25"/>
          <p:cNvSpPr>
            <a:spLocks/>
          </p:cNvSpPr>
          <p:nvPr/>
        </p:nvSpPr>
        <p:spPr bwMode="auto">
          <a:xfrm>
            <a:off x="1474788" y="792163"/>
            <a:ext cx="1789112" cy="1076325"/>
          </a:xfrm>
          <a:custGeom>
            <a:avLst/>
            <a:gdLst>
              <a:gd name="T0" fmla="*/ 4762 w 1127"/>
              <a:gd name="T1" fmla="*/ 0 h 678"/>
              <a:gd name="T2" fmla="*/ 1787525 w 1127"/>
              <a:gd name="T3" fmla="*/ 0 h 678"/>
              <a:gd name="T4" fmla="*/ 1787525 w 1127"/>
              <a:gd name="T5" fmla="*/ 931863 h 678"/>
              <a:gd name="T6" fmla="*/ 735012 w 1127"/>
              <a:gd name="T7" fmla="*/ 931863 h 678"/>
              <a:gd name="T8" fmla="*/ 735012 w 1127"/>
              <a:gd name="T9" fmla="*/ 989013 h 678"/>
              <a:gd name="T10" fmla="*/ 482600 w 1127"/>
              <a:gd name="T11" fmla="*/ 1074738 h 678"/>
              <a:gd name="T12" fmla="*/ 333375 w 1127"/>
              <a:gd name="T13" fmla="*/ 774700 h 678"/>
              <a:gd name="T14" fmla="*/ 242887 w 1127"/>
              <a:gd name="T15" fmla="*/ 817563 h 678"/>
              <a:gd name="T16" fmla="*/ 220662 w 1127"/>
              <a:gd name="T17" fmla="*/ 760412 h 678"/>
              <a:gd name="T18" fmla="*/ 274637 w 1127"/>
              <a:gd name="T19" fmla="*/ 601662 h 678"/>
              <a:gd name="T20" fmla="*/ 0 w 1127"/>
              <a:gd name="T21" fmla="*/ 269875 h 678"/>
              <a:gd name="T22" fmla="*/ 4762 w 1127"/>
              <a:gd name="T23" fmla="*/ 0 h 67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27"/>
              <a:gd name="T37" fmla="*/ 0 h 678"/>
              <a:gd name="T38" fmla="*/ 1127 w 1127"/>
              <a:gd name="T39" fmla="*/ 678 h 67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27" h="678">
                <a:moveTo>
                  <a:pt x="3" y="0"/>
                </a:moveTo>
                <a:lnTo>
                  <a:pt x="1126" y="0"/>
                </a:lnTo>
                <a:lnTo>
                  <a:pt x="1126" y="587"/>
                </a:lnTo>
                <a:lnTo>
                  <a:pt x="463" y="587"/>
                </a:lnTo>
                <a:lnTo>
                  <a:pt x="463" y="623"/>
                </a:lnTo>
                <a:lnTo>
                  <a:pt x="304" y="677"/>
                </a:lnTo>
                <a:lnTo>
                  <a:pt x="210" y="488"/>
                </a:lnTo>
                <a:lnTo>
                  <a:pt x="153" y="515"/>
                </a:lnTo>
                <a:lnTo>
                  <a:pt x="139" y="479"/>
                </a:lnTo>
                <a:lnTo>
                  <a:pt x="173" y="379"/>
                </a:lnTo>
                <a:lnTo>
                  <a:pt x="0" y="170"/>
                </a:lnTo>
                <a:lnTo>
                  <a:pt x="3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1" name="Freeform 26"/>
          <p:cNvSpPr>
            <a:spLocks/>
          </p:cNvSpPr>
          <p:nvPr/>
        </p:nvSpPr>
        <p:spPr bwMode="auto">
          <a:xfrm>
            <a:off x="2209800" y="1727200"/>
            <a:ext cx="1054100" cy="911225"/>
          </a:xfrm>
          <a:custGeom>
            <a:avLst/>
            <a:gdLst>
              <a:gd name="T0" fmla="*/ 0 w 664"/>
              <a:gd name="T1" fmla="*/ 0 h 574"/>
              <a:gd name="T2" fmla="*/ 1052513 w 664"/>
              <a:gd name="T3" fmla="*/ 0 h 574"/>
              <a:gd name="T4" fmla="*/ 1052513 w 664"/>
              <a:gd name="T5" fmla="*/ 909638 h 574"/>
              <a:gd name="T6" fmla="*/ 0 w 664"/>
              <a:gd name="T7" fmla="*/ 909638 h 574"/>
              <a:gd name="T8" fmla="*/ 0 w 664"/>
              <a:gd name="T9" fmla="*/ 0 h 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4"/>
              <a:gd name="T16" fmla="*/ 0 h 574"/>
              <a:gd name="T17" fmla="*/ 664 w 664"/>
              <a:gd name="T18" fmla="*/ 574 h 5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4" h="574">
                <a:moveTo>
                  <a:pt x="0" y="0"/>
                </a:moveTo>
                <a:lnTo>
                  <a:pt x="663" y="0"/>
                </a:lnTo>
                <a:lnTo>
                  <a:pt x="663" y="573"/>
                </a:lnTo>
                <a:lnTo>
                  <a:pt x="0" y="57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2" name="Freeform 27"/>
          <p:cNvSpPr>
            <a:spLocks/>
          </p:cNvSpPr>
          <p:nvPr/>
        </p:nvSpPr>
        <p:spPr bwMode="auto">
          <a:xfrm>
            <a:off x="3257550" y="792163"/>
            <a:ext cx="1106488" cy="688975"/>
          </a:xfrm>
          <a:custGeom>
            <a:avLst/>
            <a:gdLst>
              <a:gd name="T0" fmla="*/ 0 w 697"/>
              <a:gd name="T1" fmla="*/ 0 h 434"/>
              <a:gd name="T2" fmla="*/ 993775 w 697"/>
              <a:gd name="T3" fmla="*/ 0 h 434"/>
              <a:gd name="T4" fmla="*/ 1087438 w 697"/>
              <a:gd name="T5" fmla="*/ 515938 h 434"/>
              <a:gd name="T6" fmla="*/ 1104900 w 697"/>
              <a:gd name="T7" fmla="*/ 687388 h 434"/>
              <a:gd name="T8" fmla="*/ 4763 w 697"/>
              <a:gd name="T9" fmla="*/ 687388 h 434"/>
              <a:gd name="T10" fmla="*/ 0 w 697"/>
              <a:gd name="T11" fmla="*/ 0 h 4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97"/>
              <a:gd name="T19" fmla="*/ 0 h 434"/>
              <a:gd name="T20" fmla="*/ 697 w 697"/>
              <a:gd name="T21" fmla="*/ 434 h 4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97" h="434">
                <a:moveTo>
                  <a:pt x="0" y="0"/>
                </a:moveTo>
                <a:lnTo>
                  <a:pt x="626" y="0"/>
                </a:lnTo>
                <a:lnTo>
                  <a:pt x="685" y="325"/>
                </a:lnTo>
                <a:lnTo>
                  <a:pt x="696" y="433"/>
                </a:lnTo>
                <a:lnTo>
                  <a:pt x="3" y="433"/>
                </a:lnTo>
                <a:lnTo>
                  <a:pt x="0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3" name="Freeform 28"/>
          <p:cNvSpPr>
            <a:spLocks/>
          </p:cNvSpPr>
          <p:nvPr/>
        </p:nvSpPr>
        <p:spPr bwMode="auto">
          <a:xfrm>
            <a:off x="3259138" y="2185988"/>
            <a:ext cx="1298575" cy="684212"/>
          </a:xfrm>
          <a:custGeom>
            <a:avLst/>
            <a:gdLst>
              <a:gd name="T0" fmla="*/ 0 w 817"/>
              <a:gd name="T1" fmla="*/ 0 h 431"/>
              <a:gd name="T2" fmla="*/ 807437 w 817"/>
              <a:gd name="T3" fmla="*/ 0 h 431"/>
              <a:gd name="T4" fmla="*/ 893267 w 817"/>
              <a:gd name="T5" fmla="*/ 52387 h 431"/>
              <a:gd name="T6" fmla="*/ 1077642 w 817"/>
              <a:gd name="T7" fmla="*/ 122237 h 431"/>
              <a:gd name="T8" fmla="*/ 1198440 w 817"/>
              <a:gd name="T9" fmla="*/ 547687 h 431"/>
              <a:gd name="T10" fmla="*/ 1296986 w 817"/>
              <a:gd name="T11" fmla="*/ 682625 h 431"/>
              <a:gd name="T12" fmla="*/ 279742 w 817"/>
              <a:gd name="T13" fmla="*/ 682625 h 431"/>
              <a:gd name="T14" fmla="*/ 279742 w 817"/>
              <a:gd name="T15" fmla="*/ 446087 h 431"/>
              <a:gd name="T16" fmla="*/ 0 w 817"/>
              <a:gd name="T17" fmla="*/ 446087 h 431"/>
              <a:gd name="T18" fmla="*/ 0 w 817"/>
              <a:gd name="T19" fmla="*/ 0 h 4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17"/>
              <a:gd name="T31" fmla="*/ 0 h 431"/>
              <a:gd name="T32" fmla="*/ 817 w 817"/>
              <a:gd name="T33" fmla="*/ 431 h 43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17" h="431">
                <a:moveTo>
                  <a:pt x="0" y="0"/>
                </a:moveTo>
                <a:lnTo>
                  <a:pt x="508" y="0"/>
                </a:lnTo>
                <a:lnTo>
                  <a:pt x="562" y="33"/>
                </a:lnTo>
                <a:lnTo>
                  <a:pt x="678" y="77"/>
                </a:lnTo>
                <a:lnTo>
                  <a:pt x="754" y="345"/>
                </a:lnTo>
                <a:lnTo>
                  <a:pt x="816" y="430"/>
                </a:lnTo>
                <a:lnTo>
                  <a:pt x="176" y="430"/>
                </a:lnTo>
                <a:lnTo>
                  <a:pt x="176" y="281"/>
                </a:lnTo>
                <a:lnTo>
                  <a:pt x="0" y="281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FF00"/>
              </a:gs>
              <a:gs pos="100000">
                <a:srgbClr val="00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4" name="Freeform 29"/>
          <p:cNvSpPr>
            <a:spLocks/>
          </p:cNvSpPr>
          <p:nvPr/>
        </p:nvSpPr>
        <p:spPr bwMode="auto">
          <a:xfrm>
            <a:off x="2514600" y="2636838"/>
            <a:ext cx="1017588" cy="882650"/>
          </a:xfrm>
          <a:custGeom>
            <a:avLst/>
            <a:gdLst>
              <a:gd name="T0" fmla="*/ 0 w 641"/>
              <a:gd name="T1" fmla="*/ 0 h 556"/>
              <a:gd name="T2" fmla="*/ 1016000 w 641"/>
              <a:gd name="T3" fmla="*/ 0 h 556"/>
              <a:gd name="T4" fmla="*/ 1016000 w 641"/>
              <a:gd name="T5" fmla="*/ 881063 h 556"/>
              <a:gd name="T6" fmla="*/ 0 w 641"/>
              <a:gd name="T7" fmla="*/ 881063 h 556"/>
              <a:gd name="T8" fmla="*/ 0 w 641"/>
              <a:gd name="T9" fmla="*/ 0 h 5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1"/>
              <a:gd name="T16" fmla="*/ 0 h 556"/>
              <a:gd name="T17" fmla="*/ 641 w 641"/>
              <a:gd name="T18" fmla="*/ 556 h 5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1" h="556">
                <a:moveTo>
                  <a:pt x="0" y="0"/>
                </a:moveTo>
                <a:lnTo>
                  <a:pt x="640" y="0"/>
                </a:lnTo>
                <a:lnTo>
                  <a:pt x="640" y="555"/>
                </a:lnTo>
                <a:lnTo>
                  <a:pt x="0" y="555"/>
                </a:lnTo>
                <a:lnTo>
                  <a:pt x="0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5" name="Freeform 30"/>
          <p:cNvSpPr>
            <a:spLocks/>
          </p:cNvSpPr>
          <p:nvPr/>
        </p:nvSpPr>
        <p:spPr bwMode="auto">
          <a:xfrm>
            <a:off x="6451600" y="2779713"/>
            <a:ext cx="800100" cy="703262"/>
          </a:xfrm>
          <a:custGeom>
            <a:avLst/>
            <a:gdLst>
              <a:gd name="T0" fmla="*/ 328613 w 504"/>
              <a:gd name="T1" fmla="*/ 0 h 443"/>
              <a:gd name="T2" fmla="*/ 306388 w 504"/>
              <a:gd name="T3" fmla="*/ 0 h 443"/>
              <a:gd name="T4" fmla="*/ 212725 w 504"/>
              <a:gd name="T5" fmla="*/ 212725 h 443"/>
              <a:gd name="T6" fmla="*/ 158750 w 504"/>
              <a:gd name="T7" fmla="*/ 212725 h 443"/>
              <a:gd name="T8" fmla="*/ 0 w 504"/>
              <a:gd name="T9" fmla="*/ 428625 h 443"/>
              <a:gd name="T10" fmla="*/ 69850 w 504"/>
              <a:gd name="T11" fmla="*/ 655637 h 443"/>
              <a:gd name="T12" fmla="*/ 315913 w 504"/>
              <a:gd name="T13" fmla="*/ 701675 h 443"/>
              <a:gd name="T14" fmla="*/ 381000 w 504"/>
              <a:gd name="T15" fmla="*/ 644525 h 443"/>
              <a:gd name="T16" fmla="*/ 452438 w 504"/>
              <a:gd name="T17" fmla="*/ 481012 h 443"/>
              <a:gd name="T18" fmla="*/ 469900 w 504"/>
              <a:gd name="T19" fmla="*/ 465137 h 443"/>
              <a:gd name="T20" fmla="*/ 798513 w 504"/>
              <a:gd name="T21" fmla="*/ 330200 h 443"/>
              <a:gd name="T22" fmla="*/ 776288 w 504"/>
              <a:gd name="T23" fmla="*/ 268287 h 443"/>
              <a:gd name="T24" fmla="*/ 649288 w 504"/>
              <a:gd name="T25" fmla="*/ 219075 h 443"/>
              <a:gd name="T26" fmla="*/ 465138 w 504"/>
              <a:gd name="T27" fmla="*/ 330200 h 443"/>
              <a:gd name="T28" fmla="*/ 465138 w 504"/>
              <a:gd name="T29" fmla="*/ 134937 h 443"/>
              <a:gd name="T30" fmla="*/ 328613 w 504"/>
              <a:gd name="T31" fmla="*/ 134937 h 443"/>
              <a:gd name="T32" fmla="*/ 328613 w 504"/>
              <a:gd name="T33" fmla="*/ 0 h 44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04"/>
              <a:gd name="T52" fmla="*/ 0 h 443"/>
              <a:gd name="T53" fmla="*/ 504 w 504"/>
              <a:gd name="T54" fmla="*/ 443 h 44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04" h="443">
                <a:moveTo>
                  <a:pt x="207" y="0"/>
                </a:moveTo>
                <a:lnTo>
                  <a:pt x="193" y="0"/>
                </a:lnTo>
                <a:lnTo>
                  <a:pt x="134" y="134"/>
                </a:lnTo>
                <a:lnTo>
                  <a:pt x="100" y="134"/>
                </a:lnTo>
                <a:lnTo>
                  <a:pt x="0" y="270"/>
                </a:lnTo>
                <a:lnTo>
                  <a:pt x="44" y="413"/>
                </a:lnTo>
                <a:lnTo>
                  <a:pt x="199" y="442"/>
                </a:lnTo>
                <a:lnTo>
                  <a:pt x="240" y="406"/>
                </a:lnTo>
                <a:lnTo>
                  <a:pt x="285" y="303"/>
                </a:lnTo>
                <a:lnTo>
                  <a:pt x="296" y="293"/>
                </a:lnTo>
                <a:lnTo>
                  <a:pt x="503" y="208"/>
                </a:lnTo>
                <a:lnTo>
                  <a:pt x="489" y="169"/>
                </a:lnTo>
                <a:lnTo>
                  <a:pt x="409" y="138"/>
                </a:lnTo>
                <a:lnTo>
                  <a:pt x="293" y="208"/>
                </a:lnTo>
                <a:lnTo>
                  <a:pt x="293" y="85"/>
                </a:lnTo>
                <a:lnTo>
                  <a:pt x="207" y="85"/>
                </a:lnTo>
                <a:lnTo>
                  <a:pt x="207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6" name="Freeform 31"/>
          <p:cNvSpPr>
            <a:spLocks/>
          </p:cNvSpPr>
          <p:nvPr/>
        </p:nvSpPr>
        <p:spPr bwMode="auto">
          <a:xfrm>
            <a:off x="6196013" y="3109913"/>
            <a:ext cx="1277937" cy="531812"/>
          </a:xfrm>
          <a:custGeom>
            <a:avLst/>
            <a:gdLst>
              <a:gd name="T0" fmla="*/ 0 w 805"/>
              <a:gd name="T1" fmla="*/ 527050 h 335"/>
              <a:gd name="T2" fmla="*/ 39687 w 805"/>
              <a:gd name="T3" fmla="*/ 477837 h 335"/>
              <a:gd name="T4" fmla="*/ 327025 w 805"/>
              <a:gd name="T5" fmla="*/ 325437 h 335"/>
              <a:gd name="T6" fmla="*/ 574675 w 805"/>
              <a:gd name="T7" fmla="*/ 371475 h 335"/>
              <a:gd name="T8" fmla="*/ 641350 w 805"/>
              <a:gd name="T9" fmla="*/ 314325 h 335"/>
              <a:gd name="T10" fmla="*/ 719137 w 805"/>
              <a:gd name="T11" fmla="*/ 138112 h 335"/>
              <a:gd name="T12" fmla="*/ 1057275 w 805"/>
              <a:gd name="T13" fmla="*/ 0 h 335"/>
              <a:gd name="T14" fmla="*/ 1116012 w 805"/>
              <a:gd name="T15" fmla="*/ 236537 h 335"/>
              <a:gd name="T16" fmla="*/ 1276350 w 805"/>
              <a:gd name="T17" fmla="*/ 282575 h 335"/>
              <a:gd name="T18" fmla="*/ 1195387 w 805"/>
              <a:gd name="T19" fmla="*/ 395287 h 335"/>
              <a:gd name="T20" fmla="*/ 1249362 w 805"/>
              <a:gd name="T21" fmla="*/ 530225 h 335"/>
              <a:gd name="T22" fmla="*/ 0 w 805"/>
              <a:gd name="T23" fmla="*/ 527050 h 33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05"/>
              <a:gd name="T37" fmla="*/ 0 h 335"/>
              <a:gd name="T38" fmla="*/ 805 w 805"/>
              <a:gd name="T39" fmla="*/ 335 h 33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05" h="335">
                <a:moveTo>
                  <a:pt x="0" y="332"/>
                </a:moveTo>
                <a:lnTo>
                  <a:pt x="25" y="301"/>
                </a:lnTo>
                <a:lnTo>
                  <a:pt x="206" y="205"/>
                </a:lnTo>
                <a:lnTo>
                  <a:pt x="362" y="234"/>
                </a:lnTo>
                <a:lnTo>
                  <a:pt x="404" y="198"/>
                </a:lnTo>
                <a:lnTo>
                  <a:pt x="453" y="87"/>
                </a:lnTo>
                <a:lnTo>
                  <a:pt x="666" y="0"/>
                </a:lnTo>
                <a:lnTo>
                  <a:pt x="703" y="149"/>
                </a:lnTo>
                <a:lnTo>
                  <a:pt x="804" y="178"/>
                </a:lnTo>
                <a:lnTo>
                  <a:pt x="753" y="249"/>
                </a:lnTo>
                <a:lnTo>
                  <a:pt x="787" y="334"/>
                </a:lnTo>
                <a:lnTo>
                  <a:pt x="0" y="332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7" name="Freeform 32"/>
          <p:cNvSpPr>
            <a:spLocks/>
          </p:cNvSpPr>
          <p:nvPr/>
        </p:nvSpPr>
        <p:spPr bwMode="auto">
          <a:xfrm>
            <a:off x="5421313" y="2995613"/>
            <a:ext cx="1096962" cy="693737"/>
          </a:xfrm>
          <a:custGeom>
            <a:avLst/>
            <a:gdLst>
              <a:gd name="T0" fmla="*/ 0 w 691"/>
              <a:gd name="T1" fmla="*/ 692150 h 437"/>
              <a:gd name="T2" fmla="*/ 61912 w 691"/>
              <a:gd name="T3" fmla="*/ 509587 h 437"/>
              <a:gd name="T4" fmla="*/ 206375 w 691"/>
              <a:gd name="T5" fmla="*/ 398462 h 437"/>
              <a:gd name="T6" fmla="*/ 508000 w 691"/>
              <a:gd name="T7" fmla="*/ 325437 h 437"/>
              <a:gd name="T8" fmla="*/ 690562 w 691"/>
              <a:gd name="T9" fmla="*/ 47625 h 437"/>
              <a:gd name="T10" fmla="*/ 690562 w 691"/>
              <a:gd name="T11" fmla="*/ 0 h 437"/>
              <a:gd name="T12" fmla="*/ 892175 w 691"/>
              <a:gd name="T13" fmla="*/ 190500 h 437"/>
              <a:gd name="T14" fmla="*/ 974725 w 691"/>
              <a:gd name="T15" fmla="*/ 158750 h 437"/>
              <a:gd name="T16" fmla="*/ 1023937 w 691"/>
              <a:gd name="T17" fmla="*/ 215900 h 437"/>
              <a:gd name="T18" fmla="*/ 1095375 w 691"/>
              <a:gd name="T19" fmla="*/ 439737 h 437"/>
              <a:gd name="T20" fmla="*/ 814387 w 691"/>
              <a:gd name="T21" fmla="*/ 593725 h 437"/>
              <a:gd name="T22" fmla="*/ 774700 w 691"/>
              <a:gd name="T23" fmla="*/ 644525 h 437"/>
              <a:gd name="T24" fmla="*/ 228600 w 691"/>
              <a:gd name="T25" fmla="*/ 644525 h 437"/>
              <a:gd name="T26" fmla="*/ 228600 w 691"/>
              <a:gd name="T27" fmla="*/ 692150 h 437"/>
              <a:gd name="T28" fmla="*/ 0 w 691"/>
              <a:gd name="T29" fmla="*/ 692150 h 43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91"/>
              <a:gd name="T46" fmla="*/ 0 h 437"/>
              <a:gd name="T47" fmla="*/ 691 w 691"/>
              <a:gd name="T48" fmla="*/ 437 h 43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91" h="437">
                <a:moveTo>
                  <a:pt x="0" y="436"/>
                </a:moveTo>
                <a:lnTo>
                  <a:pt x="39" y="321"/>
                </a:lnTo>
                <a:lnTo>
                  <a:pt x="130" y="251"/>
                </a:lnTo>
                <a:lnTo>
                  <a:pt x="320" y="205"/>
                </a:lnTo>
                <a:lnTo>
                  <a:pt x="435" y="30"/>
                </a:lnTo>
                <a:lnTo>
                  <a:pt x="435" y="0"/>
                </a:lnTo>
                <a:lnTo>
                  <a:pt x="562" y="120"/>
                </a:lnTo>
                <a:lnTo>
                  <a:pt x="614" y="100"/>
                </a:lnTo>
                <a:lnTo>
                  <a:pt x="645" y="136"/>
                </a:lnTo>
                <a:lnTo>
                  <a:pt x="690" y="277"/>
                </a:lnTo>
                <a:lnTo>
                  <a:pt x="513" y="374"/>
                </a:lnTo>
                <a:lnTo>
                  <a:pt x="488" y="406"/>
                </a:lnTo>
                <a:lnTo>
                  <a:pt x="144" y="406"/>
                </a:lnTo>
                <a:lnTo>
                  <a:pt x="144" y="436"/>
                </a:lnTo>
                <a:lnTo>
                  <a:pt x="0" y="436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8" name="Freeform 33"/>
          <p:cNvSpPr>
            <a:spLocks/>
          </p:cNvSpPr>
          <p:nvPr/>
        </p:nvSpPr>
        <p:spPr bwMode="auto">
          <a:xfrm>
            <a:off x="4646613" y="3646488"/>
            <a:ext cx="758825" cy="784225"/>
          </a:xfrm>
          <a:custGeom>
            <a:avLst/>
            <a:gdLst>
              <a:gd name="T0" fmla="*/ 0 w 478"/>
              <a:gd name="T1" fmla="*/ 0 h 494"/>
              <a:gd name="T2" fmla="*/ 684213 w 478"/>
              <a:gd name="T3" fmla="*/ 0 h 494"/>
              <a:gd name="T4" fmla="*/ 657225 w 478"/>
              <a:gd name="T5" fmla="*/ 103188 h 494"/>
              <a:gd name="T6" fmla="*/ 757238 w 478"/>
              <a:gd name="T7" fmla="*/ 109538 h 494"/>
              <a:gd name="T8" fmla="*/ 660400 w 478"/>
              <a:gd name="T9" fmla="*/ 381000 h 494"/>
              <a:gd name="T10" fmla="*/ 563563 w 478"/>
              <a:gd name="T11" fmla="*/ 523875 h 494"/>
              <a:gd name="T12" fmla="*/ 495300 w 478"/>
              <a:gd name="T13" fmla="*/ 782638 h 494"/>
              <a:gd name="T14" fmla="*/ 100012 w 478"/>
              <a:gd name="T15" fmla="*/ 782638 h 494"/>
              <a:gd name="T16" fmla="*/ 100012 w 478"/>
              <a:gd name="T17" fmla="*/ 663575 h 494"/>
              <a:gd name="T18" fmla="*/ 26988 w 478"/>
              <a:gd name="T19" fmla="*/ 642938 h 494"/>
              <a:gd name="T20" fmla="*/ 26988 w 478"/>
              <a:gd name="T21" fmla="*/ 160338 h 494"/>
              <a:gd name="T22" fmla="*/ 0 w 478"/>
              <a:gd name="T23" fmla="*/ 0 h 4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78"/>
              <a:gd name="T37" fmla="*/ 0 h 494"/>
              <a:gd name="T38" fmla="*/ 478 w 478"/>
              <a:gd name="T39" fmla="*/ 494 h 4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78" h="494">
                <a:moveTo>
                  <a:pt x="0" y="0"/>
                </a:moveTo>
                <a:lnTo>
                  <a:pt x="431" y="0"/>
                </a:lnTo>
                <a:lnTo>
                  <a:pt x="414" y="65"/>
                </a:lnTo>
                <a:lnTo>
                  <a:pt x="477" y="69"/>
                </a:lnTo>
                <a:lnTo>
                  <a:pt x="416" y="240"/>
                </a:lnTo>
                <a:lnTo>
                  <a:pt x="355" y="330"/>
                </a:lnTo>
                <a:lnTo>
                  <a:pt x="312" y="493"/>
                </a:lnTo>
                <a:lnTo>
                  <a:pt x="63" y="493"/>
                </a:lnTo>
                <a:lnTo>
                  <a:pt x="63" y="418"/>
                </a:lnTo>
                <a:lnTo>
                  <a:pt x="17" y="405"/>
                </a:lnTo>
                <a:lnTo>
                  <a:pt x="17" y="101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99" name="Freeform 34"/>
          <p:cNvSpPr>
            <a:spLocks/>
          </p:cNvSpPr>
          <p:nvPr/>
        </p:nvSpPr>
        <p:spPr bwMode="auto">
          <a:xfrm>
            <a:off x="5313363" y="3640138"/>
            <a:ext cx="1284287" cy="382587"/>
          </a:xfrm>
          <a:custGeom>
            <a:avLst/>
            <a:gdLst>
              <a:gd name="T0" fmla="*/ 114300 w 809"/>
              <a:gd name="T1" fmla="*/ 41275 h 241"/>
              <a:gd name="T2" fmla="*/ 336550 w 809"/>
              <a:gd name="T3" fmla="*/ 41275 h 241"/>
              <a:gd name="T4" fmla="*/ 336550 w 809"/>
              <a:gd name="T5" fmla="*/ 0 h 241"/>
              <a:gd name="T6" fmla="*/ 1282700 w 809"/>
              <a:gd name="T7" fmla="*/ 0 h 241"/>
              <a:gd name="T8" fmla="*/ 1265237 w 809"/>
              <a:gd name="T9" fmla="*/ 82550 h 241"/>
              <a:gd name="T10" fmla="*/ 885825 w 809"/>
              <a:gd name="T11" fmla="*/ 271462 h 241"/>
              <a:gd name="T12" fmla="*/ 849312 w 809"/>
              <a:gd name="T13" fmla="*/ 381000 h 241"/>
              <a:gd name="T14" fmla="*/ 0 w 809"/>
              <a:gd name="T15" fmla="*/ 381000 h 241"/>
              <a:gd name="T16" fmla="*/ 114300 w 809"/>
              <a:gd name="T17" fmla="*/ 41275 h 2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09"/>
              <a:gd name="T28" fmla="*/ 0 h 241"/>
              <a:gd name="T29" fmla="*/ 809 w 809"/>
              <a:gd name="T30" fmla="*/ 241 h 24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09" h="241">
                <a:moveTo>
                  <a:pt x="72" y="26"/>
                </a:moveTo>
                <a:lnTo>
                  <a:pt x="212" y="26"/>
                </a:lnTo>
                <a:lnTo>
                  <a:pt x="212" y="0"/>
                </a:lnTo>
                <a:lnTo>
                  <a:pt x="808" y="0"/>
                </a:lnTo>
                <a:lnTo>
                  <a:pt x="797" y="52"/>
                </a:lnTo>
                <a:lnTo>
                  <a:pt x="558" y="171"/>
                </a:lnTo>
                <a:lnTo>
                  <a:pt x="535" y="240"/>
                </a:lnTo>
                <a:lnTo>
                  <a:pt x="0" y="240"/>
                </a:lnTo>
                <a:lnTo>
                  <a:pt x="72" y="26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0" name="Freeform 35"/>
          <p:cNvSpPr>
            <a:spLocks/>
          </p:cNvSpPr>
          <p:nvPr/>
        </p:nvSpPr>
        <p:spPr bwMode="auto">
          <a:xfrm>
            <a:off x="6161088" y="3643313"/>
            <a:ext cx="1344612" cy="608012"/>
          </a:xfrm>
          <a:custGeom>
            <a:avLst/>
            <a:gdLst>
              <a:gd name="T0" fmla="*/ 433387 w 847"/>
              <a:gd name="T1" fmla="*/ 0 h 383"/>
              <a:gd name="T2" fmla="*/ 1284287 w 847"/>
              <a:gd name="T3" fmla="*/ 0 h 383"/>
              <a:gd name="T4" fmla="*/ 1343025 w 847"/>
              <a:gd name="T5" fmla="*/ 187325 h 383"/>
              <a:gd name="T6" fmla="*/ 1195387 w 847"/>
              <a:gd name="T7" fmla="*/ 371475 h 383"/>
              <a:gd name="T8" fmla="*/ 982662 w 847"/>
              <a:gd name="T9" fmla="*/ 450850 h 383"/>
              <a:gd name="T10" fmla="*/ 898525 w 847"/>
              <a:gd name="T11" fmla="*/ 606425 h 383"/>
              <a:gd name="T12" fmla="*/ 690562 w 847"/>
              <a:gd name="T13" fmla="*/ 346075 h 383"/>
              <a:gd name="T14" fmla="*/ 525462 w 847"/>
              <a:gd name="T15" fmla="*/ 346075 h 383"/>
              <a:gd name="T16" fmla="*/ 495300 w 847"/>
              <a:gd name="T17" fmla="*/ 293687 h 383"/>
              <a:gd name="T18" fmla="*/ 273050 w 847"/>
              <a:gd name="T19" fmla="*/ 293687 h 383"/>
              <a:gd name="T20" fmla="*/ 190500 w 847"/>
              <a:gd name="T21" fmla="*/ 382587 h 383"/>
              <a:gd name="T22" fmla="*/ 0 w 847"/>
              <a:gd name="T23" fmla="*/ 382587 h 383"/>
              <a:gd name="T24" fmla="*/ 36512 w 847"/>
              <a:gd name="T25" fmla="*/ 271462 h 383"/>
              <a:gd name="T26" fmla="*/ 415925 w 847"/>
              <a:gd name="T27" fmla="*/ 88900 h 383"/>
              <a:gd name="T28" fmla="*/ 433387 w 847"/>
              <a:gd name="T29" fmla="*/ 0 h 38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47"/>
              <a:gd name="T46" fmla="*/ 0 h 383"/>
              <a:gd name="T47" fmla="*/ 847 w 847"/>
              <a:gd name="T48" fmla="*/ 383 h 38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47" h="383">
                <a:moveTo>
                  <a:pt x="273" y="0"/>
                </a:moveTo>
                <a:lnTo>
                  <a:pt x="809" y="0"/>
                </a:lnTo>
                <a:lnTo>
                  <a:pt x="846" y="118"/>
                </a:lnTo>
                <a:lnTo>
                  <a:pt x="753" y="234"/>
                </a:lnTo>
                <a:lnTo>
                  <a:pt x="619" y="284"/>
                </a:lnTo>
                <a:lnTo>
                  <a:pt x="566" y="382"/>
                </a:lnTo>
                <a:lnTo>
                  <a:pt x="435" y="218"/>
                </a:lnTo>
                <a:lnTo>
                  <a:pt x="331" y="218"/>
                </a:lnTo>
                <a:lnTo>
                  <a:pt x="312" y="185"/>
                </a:lnTo>
                <a:lnTo>
                  <a:pt x="172" y="185"/>
                </a:lnTo>
                <a:lnTo>
                  <a:pt x="120" y="241"/>
                </a:lnTo>
                <a:lnTo>
                  <a:pt x="0" y="241"/>
                </a:lnTo>
                <a:lnTo>
                  <a:pt x="23" y="171"/>
                </a:lnTo>
                <a:lnTo>
                  <a:pt x="262" y="56"/>
                </a:lnTo>
                <a:lnTo>
                  <a:pt x="273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1" name="Freeform 36"/>
          <p:cNvSpPr>
            <a:spLocks/>
          </p:cNvSpPr>
          <p:nvPr/>
        </p:nvSpPr>
        <p:spPr bwMode="auto">
          <a:xfrm>
            <a:off x="6329363" y="3937000"/>
            <a:ext cx="731837" cy="735013"/>
          </a:xfrm>
          <a:custGeom>
            <a:avLst/>
            <a:gdLst>
              <a:gd name="T0" fmla="*/ 28575 w 461"/>
              <a:gd name="T1" fmla="*/ 88900 h 463"/>
              <a:gd name="T2" fmla="*/ 104775 w 461"/>
              <a:gd name="T3" fmla="*/ 0 h 463"/>
              <a:gd name="T4" fmla="*/ 328612 w 461"/>
              <a:gd name="T5" fmla="*/ 0 h 463"/>
              <a:gd name="T6" fmla="*/ 352425 w 461"/>
              <a:gd name="T7" fmla="*/ 52388 h 463"/>
              <a:gd name="T8" fmla="*/ 522287 w 461"/>
              <a:gd name="T9" fmla="*/ 52388 h 463"/>
              <a:gd name="T10" fmla="*/ 730250 w 461"/>
              <a:gd name="T11" fmla="*/ 312738 h 463"/>
              <a:gd name="T12" fmla="*/ 539750 w 461"/>
              <a:gd name="T13" fmla="*/ 542925 h 463"/>
              <a:gd name="T14" fmla="*/ 396875 w 461"/>
              <a:gd name="T15" fmla="*/ 600075 h 463"/>
              <a:gd name="T16" fmla="*/ 379412 w 461"/>
              <a:gd name="T17" fmla="*/ 733425 h 463"/>
              <a:gd name="T18" fmla="*/ 306387 w 461"/>
              <a:gd name="T19" fmla="*/ 579438 h 463"/>
              <a:gd name="T20" fmla="*/ 0 w 461"/>
              <a:gd name="T21" fmla="*/ 161925 h 463"/>
              <a:gd name="T22" fmla="*/ 28575 w 461"/>
              <a:gd name="T23" fmla="*/ 88900 h 46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1"/>
              <a:gd name="T37" fmla="*/ 0 h 463"/>
              <a:gd name="T38" fmla="*/ 461 w 461"/>
              <a:gd name="T39" fmla="*/ 463 h 46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1" h="463">
                <a:moveTo>
                  <a:pt x="18" y="56"/>
                </a:moveTo>
                <a:lnTo>
                  <a:pt x="66" y="0"/>
                </a:lnTo>
                <a:lnTo>
                  <a:pt x="207" y="0"/>
                </a:lnTo>
                <a:lnTo>
                  <a:pt x="222" y="33"/>
                </a:lnTo>
                <a:lnTo>
                  <a:pt x="329" y="33"/>
                </a:lnTo>
                <a:lnTo>
                  <a:pt x="460" y="197"/>
                </a:lnTo>
                <a:lnTo>
                  <a:pt x="340" y="342"/>
                </a:lnTo>
                <a:lnTo>
                  <a:pt x="250" y="378"/>
                </a:lnTo>
                <a:lnTo>
                  <a:pt x="239" y="462"/>
                </a:lnTo>
                <a:lnTo>
                  <a:pt x="193" y="365"/>
                </a:lnTo>
                <a:lnTo>
                  <a:pt x="0" y="102"/>
                </a:lnTo>
                <a:lnTo>
                  <a:pt x="18" y="56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2" name="Freeform 37"/>
          <p:cNvSpPr>
            <a:spLocks/>
          </p:cNvSpPr>
          <p:nvPr/>
        </p:nvSpPr>
        <p:spPr bwMode="auto">
          <a:xfrm>
            <a:off x="6005513" y="4025900"/>
            <a:ext cx="706437" cy="922338"/>
          </a:xfrm>
          <a:custGeom>
            <a:avLst/>
            <a:gdLst>
              <a:gd name="T0" fmla="*/ 0 w 445"/>
              <a:gd name="T1" fmla="*/ 0 h 581"/>
              <a:gd name="T2" fmla="*/ 354012 w 445"/>
              <a:gd name="T3" fmla="*/ 0 h 581"/>
              <a:gd name="T4" fmla="*/ 325437 w 445"/>
              <a:gd name="T5" fmla="*/ 73025 h 581"/>
              <a:gd name="T6" fmla="*/ 631825 w 445"/>
              <a:gd name="T7" fmla="*/ 492125 h 581"/>
              <a:gd name="T8" fmla="*/ 704850 w 445"/>
              <a:gd name="T9" fmla="*/ 644525 h 581"/>
              <a:gd name="T10" fmla="*/ 612775 w 445"/>
              <a:gd name="T11" fmla="*/ 920750 h 581"/>
              <a:gd name="T12" fmla="*/ 127000 w 445"/>
              <a:gd name="T13" fmla="*/ 920750 h 581"/>
              <a:gd name="T14" fmla="*/ 77787 w 445"/>
              <a:gd name="T15" fmla="*/ 806450 h 581"/>
              <a:gd name="T16" fmla="*/ 50800 w 445"/>
              <a:gd name="T17" fmla="*/ 660400 h 581"/>
              <a:gd name="T18" fmla="*/ 100012 w 445"/>
              <a:gd name="T19" fmla="*/ 579438 h 581"/>
              <a:gd name="T20" fmla="*/ 0 w 445"/>
              <a:gd name="T21" fmla="*/ 0 h 58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45"/>
              <a:gd name="T34" fmla="*/ 0 h 581"/>
              <a:gd name="T35" fmla="*/ 445 w 445"/>
              <a:gd name="T36" fmla="*/ 581 h 58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45" h="581">
                <a:moveTo>
                  <a:pt x="0" y="0"/>
                </a:moveTo>
                <a:lnTo>
                  <a:pt x="223" y="0"/>
                </a:lnTo>
                <a:lnTo>
                  <a:pt x="205" y="46"/>
                </a:lnTo>
                <a:lnTo>
                  <a:pt x="398" y="310"/>
                </a:lnTo>
                <a:lnTo>
                  <a:pt x="444" y="406"/>
                </a:lnTo>
                <a:lnTo>
                  <a:pt x="386" y="580"/>
                </a:lnTo>
                <a:lnTo>
                  <a:pt x="80" y="580"/>
                </a:lnTo>
                <a:lnTo>
                  <a:pt x="49" y="508"/>
                </a:lnTo>
                <a:lnTo>
                  <a:pt x="32" y="416"/>
                </a:lnTo>
                <a:lnTo>
                  <a:pt x="63" y="365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3" name="Freeform 38"/>
          <p:cNvSpPr>
            <a:spLocks/>
          </p:cNvSpPr>
          <p:nvPr/>
        </p:nvSpPr>
        <p:spPr bwMode="auto">
          <a:xfrm>
            <a:off x="5535613" y="4021138"/>
            <a:ext cx="569912" cy="963612"/>
          </a:xfrm>
          <a:custGeom>
            <a:avLst/>
            <a:gdLst>
              <a:gd name="T0" fmla="*/ 115887 w 359"/>
              <a:gd name="T1" fmla="*/ 0 h 607"/>
              <a:gd name="T2" fmla="*/ 473075 w 359"/>
              <a:gd name="T3" fmla="*/ 0 h 607"/>
              <a:gd name="T4" fmla="*/ 568325 w 359"/>
              <a:gd name="T5" fmla="*/ 587375 h 607"/>
              <a:gd name="T6" fmla="*/ 522287 w 359"/>
              <a:gd name="T7" fmla="*/ 665162 h 607"/>
              <a:gd name="T8" fmla="*/ 544512 w 359"/>
              <a:gd name="T9" fmla="*/ 803274 h 607"/>
              <a:gd name="T10" fmla="*/ 147637 w 359"/>
              <a:gd name="T11" fmla="*/ 803274 h 607"/>
              <a:gd name="T12" fmla="*/ 139700 w 359"/>
              <a:gd name="T13" fmla="*/ 938212 h 607"/>
              <a:gd name="T14" fmla="*/ 0 w 359"/>
              <a:gd name="T15" fmla="*/ 962025 h 607"/>
              <a:gd name="T16" fmla="*/ 4762 w 359"/>
              <a:gd name="T17" fmla="*/ 692150 h 607"/>
              <a:gd name="T18" fmla="*/ 115887 w 359"/>
              <a:gd name="T19" fmla="*/ 0 h 6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9"/>
              <a:gd name="T31" fmla="*/ 0 h 607"/>
              <a:gd name="T32" fmla="*/ 359 w 359"/>
              <a:gd name="T33" fmla="*/ 607 h 60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9" h="607">
                <a:moveTo>
                  <a:pt x="73" y="0"/>
                </a:moveTo>
                <a:lnTo>
                  <a:pt x="298" y="0"/>
                </a:lnTo>
                <a:lnTo>
                  <a:pt x="358" y="370"/>
                </a:lnTo>
                <a:lnTo>
                  <a:pt x="329" y="419"/>
                </a:lnTo>
                <a:lnTo>
                  <a:pt x="343" y="506"/>
                </a:lnTo>
                <a:lnTo>
                  <a:pt x="93" y="506"/>
                </a:lnTo>
                <a:lnTo>
                  <a:pt x="88" y="591"/>
                </a:lnTo>
                <a:lnTo>
                  <a:pt x="0" y="606"/>
                </a:lnTo>
                <a:lnTo>
                  <a:pt x="3" y="436"/>
                </a:lnTo>
                <a:lnTo>
                  <a:pt x="73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4" name="Freeform 39"/>
          <p:cNvSpPr>
            <a:spLocks/>
          </p:cNvSpPr>
          <p:nvPr/>
        </p:nvSpPr>
        <p:spPr bwMode="auto">
          <a:xfrm>
            <a:off x="5141913" y="4021138"/>
            <a:ext cx="509587" cy="1041400"/>
          </a:xfrm>
          <a:custGeom>
            <a:avLst/>
            <a:gdLst>
              <a:gd name="T0" fmla="*/ 169862 w 321"/>
              <a:gd name="T1" fmla="*/ 0 h 656"/>
              <a:gd name="T2" fmla="*/ 508000 w 321"/>
              <a:gd name="T3" fmla="*/ 0 h 656"/>
              <a:gd name="T4" fmla="*/ 398462 w 321"/>
              <a:gd name="T5" fmla="*/ 692150 h 656"/>
              <a:gd name="T6" fmla="*/ 393700 w 321"/>
              <a:gd name="T7" fmla="*/ 962025 h 656"/>
              <a:gd name="T8" fmla="*/ 288925 w 321"/>
              <a:gd name="T9" fmla="*/ 1039813 h 656"/>
              <a:gd name="T10" fmla="*/ 234950 w 321"/>
              <a:gd name="T11" fmla="*/ 860425 h 656"/>
              <a:gd name="T12" fmla="*/ 0 w 321"/>
              <a:gd name="T13" fmla="*/ 860425 h 656"/>
              <a:gd name="T14" fmla="*/ 74612 w 321"/>
              <a:gd name="T15" fmla="*/ 561975 h 656"/>
              <a:gd name="T16" fmla="*/ 1587 w 321"/>
              <a:gd name="T17" fmla="*/ 404812 h 656"/>
              <a:gd name="T18" fmla="*/ 69850 w 321"/>
              <a:gd name="T19" fmla="*/ 153987 h 656"/>
              <a:gd name="T20" fmla="*/ 169862 w 321"/>
              <a:gd name="T21" fmla="*/ 0 h 6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1"/>
              <a:gd name="T34" fmla="*/ 0 h 656"/>
              <a:gd name="T35" fmla="*/ 321 w 321"/>
              <a:gd name="T36" fmla="*/ 656 h 65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1" h="656">
                <a:moveTo>
                  <a:pt x="107" y="0"/>
                </a:moveTo>
                <a:lnTo>
                  <a:pt x="320" y="0"/>
                </a:lnTo>
                <a:lnTo>
                  <a:pt x="251" y="436"/>
                </a:lnTo>
                <a:lnTo>
                  <a:pt x="248" y="606"/>
                </a:lnTo>
                <a:lnTo>
                  <a:pt x="182" y="655"/>
                </a:lnTo>
                <a:lnTo>
                  <a:pt x="148" y="542"/>
                </a:lnTo>
                <a:lnTo>
                  <a:pt x="0" y="542"/>
                </a:lnTo>
                <a:lnTo>
                  <a:pt x="47" y="354"/>
                </a:lnTo>
                <a:lnTo>
                  <a:pt x="1" y="255"/>
                </a:lnTo>
                <a:lnTo>
                  <a:pt x="44" y="97"/>
                </a:lnTo>
                <a:lnTo>
                  <a:pt x="107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5" name="Freeform 40"/>
          <p:cNvSpPr>
            <a:spLocks/>
          </p:cNvSpPr>
          <p:nvPr/>
        </p:nvSpPr>
        <p:spPr bwMode="auto">
          <a:xfrm>
            <a:off x="5675313" y="4829175"/>
            <a:ext cx="1223962" cy="1243013"/>
          </a:xfrm>
          <a:custGeom>
            <a:avLst/>
            <a:gdLst>
              <a:gd name="T0" fmla="*/ 4762 w 771"/>
              <a:gd name="T1" fmla="*/ 0 h 783"/>
              <a:gd name="T2" fmla="*/ 406400 w 771"/>
              <a:gd name="T3" fmla="*/ 0 h 783"/>
              <a:gd name="T4" fmla="*/ 460375 w 771"/>
              <a:gd name="T5" fmla="*/ 125413 h 783"/>
              <a:gd name="T6" fmla="*/ 947737 w 771"/>
              <a:gd name="T7" fmla="*/ 125413 h 783"/>
              <a:gd name="T8" fmla="*/ 960437 w 771"/>
              <a:gd name="T9" fmla="*/ 233363 h 783"/>
              <a:gd name="T10" fmla="*/ 1133475 w 771"/>
              <a:gd name="T11" fmla="*/ 595313 h 783"/>
              <a:gd name="T12" fmla="*/ 1200150 w 771"/>
              <a:gd name="T13" fmla="*/ 857250 h 783"/>
              <a:gd name="T14" fmla="*/ 1222375 w 771"/>
              <a:gd name="T15" fmla="*/ 1038225 h 783"/>
              <a:gd name="T16" fmla="*/ 1052512 w 771"/>
              <a:gd name="T17" fmla="*/ 1225550 h 783"/>
              <a:gd name="T18" fmla="*/ 911225 w 771"/>
              <a:gd name="T19" fmla="*/ 1241425 h 783"/>
              <a:gd name="T20" fmla="*/ 871537 w 771"/>
              <a:gd name="T21" fmla="*/ 862013 h 783"/>
              <a:gd name="T22" fmla="*/ 827087 w 771"/>
              <a:gd name="T23" fmla="*/ 866775 h 783"/>
              <a:gd name="T24" fmla="*/ 688975 w 771"/>
              <a:gd name="T25" fmla="*/ 638175 h 783"/>
              <a:gd name="T26" fmla="*/ 719137 w 771"/>
              <a:gd name="T27" fmla="*/ 449263 h 783"/>
              <a:gd name="T28" fmla="*/ 563562 w 771"/>
              <a:gd name="T29" fmla="*/ 244475 h 783"/>
              <a:gd name="T30" fmla="*/ 357187 w 771"/>
              <a:gd name="T31" fmla="*/ 303213 h 783"/>
              <a:gd name="T32" fmla="*/ 198437 w 771"/>
              <a:gd name="T33" fmla="*/ 139700 h 783"/>
              <a:gd name="T34" fmla="*/ 0 w 771"/>
              <a:gd name="T35" fmla="*/ 134938 h 783"/>
              <a:gd name="T36" fmla="*/ 4762 w 771"/>
              <a:gd name="T37" fmla="*/ 0 h 7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71"/>
              <a:gd name="T58" fmla="*/ 0 h 783"/>
              <a:gd name="T59" fmla="*/ 771 w 771"/>
              <a:gd name="T60" fmla="*/ 783 h 78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71" h="783">
                <a:moveTo>
                  <a:pt x="3" y="0"/>
                </a:moveTo>
                <a:lnTo>
                  <a:pt x="256" y="0"/>
                </a:lnTo>
                <a:lnTo>
                  <a:pt x="290" y="79"/>
                </a:lnTo>
                <a:lnTo>
                  <a:pt x="597" y="79"/>
                </a:lnTo>
                <a:lnTo>
                  <a:pt x="605" y="147"/>
                </a:lnTo>
                <a:lnTo>
                  <a:pt x="714" y="375"/>
                </a:lnTo>
                <a:lnTo>
                  <a:pt x="756" y="540"/>
                </a:lnTo>
                <a:lnTo>
                  <a:pt x="770" y="654"/>
                </a:lnTo>
                <a:lnTo>
                  <a:pt x="663" y="772"/>
                </a:lnTo>
                <a:lnTo>
                  <a:pt x="574" y="782"/>
                </a:lnTo>
                <a:lnTo>
                  <a:pt x="549" y="543"/>
                </a:lnTo>
                <a:lnTo>
                  <a:pt x="521" y="546"/>
                </a:lnTo>
                <a:lnTo>
                  <a:pt x="434" y="402"/>
                </a:lnTo>
                <a:lnTo>
                  <a:pt x="453" y="283"/>
                </a:lnTo>
                <a:lnTo>
                  <a:pt x="355" y="154"/>
                </a:lnTo>
                <a:lnTo>
                  <a:pt x="225" y="191"/>
                </a:lnTo>
                <a:lnTo>
                  <a:pt x="125" y="88"/>
                </a:lnTo>
                <a:lnTo>
                  <a:pt x="0" y="85"/>
                </a:lnTo>
                <a:lnTo>
                  <a:pt x="3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6" name="Freeform 41"/>
          <p:cNvSpPr>
            <a:spLocks/>
          </p:cNvSpPr>
          <p:nvPr/>
        </p:nvSpPr>
        <p:spPr bwMode="auto">
          <a:xfrm>
            <a:off x="4741863" y="4410075"/>
            <a:ext cx="744537" cy="836613"/>
          </a:xfrm>
          <a:custGeom>
            <a:avLst/>
            <a:gdLst>
              <a:gd name="T0" fmla="*/ 6350 w 469"/>
              <a:gd name="T1" fmla="*/ 0 h 527"/>
              <a:gd name="T2" fmla="*/ 404812 w 469"/>
              <a:gd name="T3" fmla="*/ 0 h 527"/>
              <a:gd name="T4" fmla="*/ 473075 w 469"/>
              <a:gd name="T5" fmla="*/ 160338 h 527"/>
              <a:gd name="T6" fmla="*/ 400050 w 469"/>
              <a:gd name="T7" fmla="*/ 461963 h 527"/>
              <a:gd name="T8" fmla="*/ 633412 w 469"/>
              <a:gd name="T9" fmla="*/ 461963 h 527"/>
              <a:gd name="T10" fmla="*/ 687387 w 469"/>
              <a:gd name="T11" fmla="*/ 646113 h 527"/>
              <a:gd name="T12" fmla="*/ 742950 w 469"/>
              <a:gd name="T13" fmla="*/ 835025 h 527"/>
              <a:gd name="T14" fmla="*/ 428625 w 469"/>
              <a:gd name="T15" fmla="*/ 814388 h 527"/>
              <a:gd name="T16" fmla="*/ 50800 w 469"/>
              <a:gd name="T17" fmla="*/ 647700 h 527"/>
              <a:gd name="T18" fmla="*/ 95250 w 469"/>
              <a:gd name="T19" fmla="*/ 519113 h 527"/>
              <a:gd name="T20" fmla="*/ 0 w 469"/>
              <a:gd name="T21" fmla="*/ 257175 h 527"/>
              <a:gd name="T22" fmla="*/ 6350 w 469"/>
              <a:gd name="T23" fmla="*/ 0 h 52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9"/>
              <a:gd name="T37" fmla="*/ 0 h 527"/>
              <a:gd name="T38" fmla="*/ 469 w 469"/>
              <a:gd name="T39" fmla="*/ 527 h 52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9" h="527">
                <a:moveTo>
                  <a:pt x="4" y="0"/>
                </a:moveTo>
                <a:lnTo>
                  <a:pt x="255" y="0"/>
                </a:lnTo>
                <a:lnTo>
                  <a:pt x="298" y="101"/>
                </a:lnTo>
                <a:lnTo>
                  <a:pt x="252" y="291"/>
                </a:lnTo>
                <a:lnTo>
                  <a:pt x="399" y="291"/>
                </a:lnTo>
                <a:lnTo>
                  <a:pt x="433" y="407"/>
                </a:lnTo>
                <a:lnTo>
                  <a:pt x="468" y="526"/>
                </a:lnTo>
                <a:lnTo>
                  <a:pt x="270" y="513"/>
                </a:lnTo>
                <a:lnTo>
                  <a:pt x="32" y="408"/>
                </a:lnTo>
                <a:lnTo>
                  <a:pt x="60" y="327"/>
                </a:lnTo>
                <a:lnTo>
                  <a:pt x="0" y="162"/>
                </a:lnTo>
                <a:lnTo>
                  <a:pt x="4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7" name="Freeform 42"/>
          <p:cNvSpPr>
            <a:spLocks/>
          </p:cNvSpPr>
          <p:nvPr/>
        </p:nvSpPr>
        <p:spPr bwMode="auto">
          <a:xfrm>
            <a:off x="3386138" y="3527425"/>
            <a:ext cx="1284287" cy="769938"/>
          </a:xfrm>
          <a:custGeom>
            <a:avLst/>
            <a:gdLst>
              <a:gd name="T0" fmla="*/ 0 w 809"/>
              <a:gd name="T1" fmla="*/ 0 h 485"/>
              <a:gd name="T2" fmla="*/ 1231900 w 809"/>
              <a:gd name="T3" fmla="*/ 0 h 485"/>
              <a:gd name="T4" fmla="*/ 1265237 w 809"/>
              <a:gd name="T5" fmla="*/ 139700 h 485"/>
              <a:gd name="T6" fmla="*/ 1282700 w 809"/>
              <a:gd name="T7" fmla="*/ 298450 h 485"/>
              <a:gd name="T8" fmla="*/ 1282700 w 809"/>
              <a:gd name="T9" fmla="*/ 768350 h 485"/>
              <a:gd name="T10" fmla="*/ 1071562 w 809"/>
              <a:gd name="T11" fmla="*/ 706438 h 485"/>
              <a:gd name="T12" fmla="*/ 976312 w 809"/>
              <a:gd name="T13" fmla="*/ 727075 h 485"/>
              <a:gd name="T14" fmla="*/ 439737 w 809"/>
              <a:gd name="T15" fmla="*/ 600075 h 485"/>
              <a:gd name="T16" fmla="*/ 439737 w 809"/>
              <a:gd name="T17" fmla="*/ 228600 h 485"/>
              <a:gd name="T18" fmla="*/ 0 w 809"/>
              <a:gd name="T19" fmla="*/ 223838 h 485"/>
              <a:gd name="T20" fmla="*/ 0 w 809"/>
              <a:gd name="T21" fmla="*/ 0 h 4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09"/>
              <a:gd name="T34" fmla="*/ 0 h 485"/>
              <a:gd name="T35" fmla="*/ 809 w 809"/>
              <a:gd name="T36" fmla="*/ 485 h 4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09" h="485">
                <a:moveTo>
                  <a:pt x="0" y="0"/>
                </a:moveTo>
                <a:lnTo>
                  <a:pt x="776" y="0"/>
                </a:lnTo>
                <a:lnTo>
                  <a:pt x="797" y="88"/>
                </a:lnTo>
                <a:lnTo>
                  <a:pt x="808" y="188"/>
                </a:lnTo>
                <a:lnTo>
                  <a:pt x="808" y="484"/>
                </a:lnTo>
                <a:lnTo>
                  <a:pt x="675" y="445"/>
                </a:lnTo>
                <a:lnTo>
                  <a:pt x="615" y="458"/>
                </a:lnTo>
                <a:lnTo>
                  <a:pt x="277" y="378"/>
                </a:lnTo>
                <a:lnTo>
                  <a:pt x="277" y="144"/>
                </a:lnTo>
                <a:lnTo>
                  <a:pt x="0" y="141"/>
                </a:lnTo>
                <a:lnTo>
                  <a:pt x="0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8" name="Freeform 43"/>
          <p:cNvSpPr>
            <a:spLocks/>
          </p:cNvSpPr>
          <p:nvPr/>
        </p:nvSpPr>
        <p:spPr bwMode="auto">
          <a:xfrm>
            <a:off x="2824163" y="3752850"/>
            <a:ext cx="2016125" cy="2082800"/>
          </a:xfrm>
          <a:custGeom>
            <a:avLst/>
            <a:gdLst>
              <a:gd name="T0" fmla="*/ 561975 w 1270"/>
              <a:gd name="T1" fmla="*/ 0 h 1312"/>
              <a:gd name="T2" fmla="*/ 1001713 w 1270"/>
              <a:gd name="T3" fmla="*/ 0 h 1312"/>
              <a:gd name="T4" fmla="*/ 1001713 w 1270"/>
              <a:gd name="T5" fmla="*/ 371475 h 1312"/>
              <a:gd name="T6" fmla="*/ 1539875 w 1270"/>
              <a:gd name="T7" fmla="*/ 501650 h 1312"/>
              <a:gd name="T8" fmla="*/ 1628775 w 1270"/>
              <a:gd name="T9" fmla="*/ 485775 h 1312"/>
              <a:gd name="T10" fmla="*/ 1844675 w 1270"/>
              <a:gd name="T11" fmla="*/ 546100 h 1312"/>
              <a:gd name="T12" fmla="*/ 1920875 w 1270"/>
              <a:gd name="T13" fmla="*/ 561975 h 1312"/>
              <a:gd name="T14" fmla="*/ 1916113 w 1270"/>
              <a:gd name="T15" fmla="*/ 933450 h 1312"/>
              <a:gd name="T16" fmla="*/ 2014538 w 1270"/>
              <a:gd name="T17" fmla="*/ 1192212 h 1312"/>
              <a:gd name="T18" fmla="*/ 1955800 w 1270"/>
              <a:gd name="T19" fmla="*/ 1319212 h 1312"/>
              <a:gd name="T20" fmla="*/ 1776413 w 1270"/>
              <a:gd name="T21" fmla="*/ 1371600 h 1312"/>
              <a:gd name="T22" fmla="*/ 1495425 w 1270"/>
              <a:gd name="T23" fmla="*/ 1639888 h 1312"/>
              <a:gd name="T24" fmla="*/ 1425575 w 1270"/>
              <a:gd name="T25" fmla="*/ 1852613 h 1312"/>
              <a:gd name="T26" fmla="*/ 1460500 w 1270"/>
              <a:gd name="T27" fmla="*/ 2081213 h 1312"/>
              <a:gd name="T28" fmla="*/ 1100137 w 1270"/>
              <a:gd name="T29" fmla="*/ 1927225 h 1312"/>
              <a:gd name="T30" fmla="*/ 868363 w 1270"/>
              <a:gd name="T31" fmla="*/ 1470025 h 1312"/>
              <a:gd name="T32" fmla="*/ 682625 w 1270"/>
              <a:gd name="T33" fmla="*/ 1403350 h 1312"/>
              <a:gd name="T34" fmla="*/ 579437 w 1270"/>
              <a:gd name="T35" fmla="*/ 1527175 h 1312"/>
              <a:gd name="T36" fmla="*/ 434975 w 1270"/>
              <a:gd name="T37" fmla="*/ 1428750 h 1312"/>
              <a:gd name="T38" fmla="*/ 301625 w 1270"/>
              <a:gd name="T39" fmla="*/ 1146175 h 1312"/>
              <a:gd name="T40" fmla="*/ 0 w 1270"/>
              <a:gd name="T41" fmla="*/ 852488 h 1312"/>
              <a:gd name="T42" fmla="*/ 561975 w 1270"/>
              <a:gd name="T43" fmla="*/ 852488 h 1312"/>
              <a:gd name="T44" fmla="*/ 561975 w 1270"/>
              <a:gd name="T45" fmla="*/ 0 h 13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70"/>
              <a:gd name="T70" fmla="*/ 0 h 1312"/>
              <a:gd name="T71" fmla="*/ 1270 w 1270"/>
              <a:gd name="T72" fmla="*/ 1312 h 131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70" h="1312">
                <a:moveTo>
                  <a:pt x="354" y="0"/>
                </a:moveTo>
                <a:lnTo>
                  <a:pt x="631" y="0"/>
                </a:lnTo>
                <a:lnTo>
                  <a:pt x="631" y="234"/>
                </a:lnTo>
                <a:lnTo>
                  <a:pt x="970" y="316"/>
                </a:lnTo>
                <a:lnTo>
                  <a:pt x="1026" y="306"/>
                </a:lnTo>
                <a:lnTo>
                  <a:pt x="1162" y="344"/>
                </a:lnTo>
                <a:lnTo>
                  <a:pt x="1210" y="354"/>
                </a:lnTo>
                <a:lnTo>
                  <a:pt x="1207" y="588"/>
                </a:lnTo>
                <a:lnTo>
                  <a:pt x="1269" y="751"/>
                </a:lnTo>
                <a:lnTo>
                  <a:pt x="1232" y="831"/>
                </a:lnTo>
                <a:lnTo>
                  <a:pt x="1119" y="864"/>
                </a:lnTo>
                <a:lnTo>
                  <a:pt x="942" y="1033"/>
                </a:lnTo>
                <a:lnTo>
                  <a:pt x="898" y="1167"/>
                </a:lnTo>
                <a:lnTo>
                  <a:pt x="920" y="1311"/>
                </a:lnTo>
                <a:lnTo>
                  <a:pt x="693" y="1214"/>
                </a:lnTo>
                <a:lnTo>
                  <a:pt x="547" y="926"/>
                </a:lnTo>
                <a:lnTo>
                  <a:pt x="430" y="884"/>
                </a:lnTo>
                <a:lnTo>
                  <a:pt x="365" y="962"/>
                </a:lnTo>
                <a:lnTo>
                  <a:pt x="274" y="900"/>
                </a:lnTo>
                <a:lnTo>
                  <a:pt x="190" y="722"/>
                </a:lnTo>
                <a:lnTo>
                  <a:pt x="0" y="537"/>
                </a:lnTo>
                <a:lnTo>
                  <a:pt x="354" y="537"/>
                </a:lnTo>
                <a:lnTo>
                  <a:pt x="354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09" name="Freeform 44"/>
          <p:cNvSpPr>
            <a:spLocks/>
          </p:cNvSpPr>
          <p:nvPr/>
        </p:nvSpPr>
        <p:spPr bwMode="auto">
          <a:xfrm>
            <a:off x="2522538" y="3517900"/>
            <a:ext cx="865187" cy="1265238"/>
          </a:xfrm>
          <a:custGeom>
            <a:avLst/>
            <a:gdLst>
              <a:gd name="T0" fmla="*/ 0 w 545"/>
              <a:gd name="T1" fmla="*/ 0 h 797"/>
              <a:gd name="T2" fmla="*/ 863600 w 545"/>
              <a:gd name="T3" fmla="*/ 0 h 797"/>
              <a:gd name="T4" fmla="*/ 863600 w 545"/>
              <a:gd name="T5" fmla="*/ 1089025 h 797"/>
              <a:gd name="T6" fmla="*/ 301625 w 545"/>
              <a:gd name="T7" fmla="*/ 1089025 h 797"/>
              <a:gd name="T8" fmla="*/ 142875 w 545"/>
              <a:gd name="T9" fmla="*/ 1089025 h 797"/>
              <a:gd name="T10" fmla="*/ 142875 w 545"/>
              <a:gd name="T11" fmla="*/ 1263650 h 797"/>
              <a:gd name="T12" fmla="*/ 0 w 545"/>
              <a:gd name="T13" fmla="*/ 1263650 h 797"/>
              <a:gd name="T14" fmla="*/ 0 w 545"/>
              <a:gd name="T15" fmla="*/ 0 h 7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5"/>
              <a:gd name="T25" fmla="*/ 0 h 797"/>
              <a:gd name="T26" fmla="*/ 545 w 545"/>
              <a:gd name="T27" fmla="*/ 797 h 7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5" h="797">
                <a:moveTo>
                  <a:pt x="0" y="0"/>
                </a:moveTo>
                <a:lnTo>
                  <a:pt x="544" y="0"/>
                </a:lnTo>
                <a:lnTo>
                  <a:pt x="544" y="686"/>
                </a:lnTo>
                <a:lnTo>
                  <a:pt x="190" y="686"/>
                </a:lnTo>
                <a:lnTo>
                  <a:pt x="90" y="686"/>
                </a:lnTo>
                <a:lnTo>
                  <a:pt x="90" y="796"/>
                </a:lnTo>
                <a:lnTo>
                  <a:pt x="0" y="796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7FFF00"/>
              </a:gs>
              <a:gs pos="100000">
                <a:srgbClr val="264C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0" name="Freeform 45"/>
          <p:cNvSpPr>
            <a:spLocks/>
          </p:cNvSpPr>
          <p:nvPr/>
        </p:nvSpPr>
        <p:spPr bwMode="auto">
          <a:xfrm>
            <a:off x="1758950" y="2395538"/>
            <a:ext cx="739775" cy="1109662"/>
          </a:xfrm>
          <a:custGeom>
            <a:avLst/>
            <a:gdLst>
              <a:gd name="T0" fmla="*/ 433388 w 466"/>
              <a:gd name="T1" fmla="*/ 211137 h 699"/>
              <a:gd name="T2" fmla="*/ 738188 w 466"/>
              <a:gd name="T3" fmla="*/ 211137 h 699"/>
              <a:gd name="T4" fmla="*/ 738188 w 466"/>
              <a:gd name="T5" fmla="*/ 1108075 h 699"/>
              <a:gd name="T6" fmla="*/ 0 w 466"/>
              <a:gd name="T7" fmla="*/ 1108075 h 699"/>
              <a:gd name="T8" fmla="*/ 0 w 466"/>
              <a:gd name="T9" fmla="*/ 0 h 699"/>
              <a:gd name="T10" fmla="*/ 433388 w 466"/>
              <a:gd name="T11" fmla="*/ 0 h 699"/>
              <a:gd name="T12" fmla="*/ 433388 w 466"/>
              <a:gd name="T13" fmla="*/ 211137 h 6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6"/>
              <a:gd name="T22" fmla="*/ 0 h 699"/>
              <a:gd name="T23" fmla="*/ 466 w 466"/>
              <a:gd name="T24" fmla="*/ 699 h 69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6" h="699">
                <a:moveTo>
                  <a:pt x="273" y="133"/>
                </a:moveTo>
                <a:lnTo>
                  <a:pt x="465" y="133"/>
                </a:lnTo>
                <a:lnTo>
                  <a:pt x="465" y="698"/>
                </a:lnTo>
                <a:lnTo>
                  <a:pt x="0" y="698"/>
                </a:lnTo>
                <a:lnTo>
                  <a:pt x="0" y="0"/>
                </a:lnTo>
                <a:lnTo>
                  <a:pt x="273" y="0"/>
                </a:lnTo>
                <a:lnTo>
                  <a:pt x="273" y="133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1" name="Freeform 46"/>
          <p:cNvSpPr>
            <a:spLocks/>
          </p:cNvSpPr>
          <p:nvPr/>
        </p:nvSpPr>
        <p:spPr bwMode="auto">
          <a:xfrm>
            <a:off x="230188" y="762000"/>
            <a:ext cx="1071562" cy="776288"/>
          </a:xfrm>
          <a:custGeom>
            <a:avLst/>
            <a:gdLst>
              <a:gd name="T0" fmla="*/ 239712 w 675"/>
              <a:gd name="T1" fmla="*/ 0 h 489"/>
              <a:gd name="T2" fmla="*/ 279400 w 675"/>
              <a:gd name="T3" fmla="*/ 228600 h 489"/>
              <a:gd name="T4" fmla="*/ 257175 w 675"/>
              <a:gd name="T5" fmla="*/ 280988 h 489"/>
              <a:gd name="T6" fmla="*/ 0 w 675"/>
              <a:gd name="T7" fmla="*/ 233363 h 489"/>
              <a:gd name="T8" fmla="*/ 80962 w 675"/>
              <a:gd name="T9" fmla="*/ 641350 h 489"/>
              <a:gd name="T10" fmla="*/ 201612 w 675"/>
              <a:gd name="T11" fmla="*/ 652463 h 489"/>
              <a:gd name="T12" fmla="*/ 225425 w 675"/>
              <a:gd name="T13" fmla="*/ 774700 h 489"/>
              <a:gd name="T14" fmla="*/ 714375 w 675"/>
              <a:gd name="T15" fmla="*/ 663575 h 489"/>
              <a:gd name="T16" fmla="*/ 1069975 w 675"/>
              <a:gd name="T17" fmla="*/ 663575 h 489"/>
              <a:gd name="T18" fmla="*/ 1069975 w 675"/>
              <a:gd name="T19" fmla="*/ 4763 h 489"/>
              <a:gd name="T20" fmla="*/ 239712 w 675"/>
              <a:gd name="T21" fmla="*/ 0 h 4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75"/>
              <a:gd name="T34" fmla="*/ 0 h 489"/>
              <a:gd name="T35" fmla="*/ 675 w 675"/>
              <a:gd name="T36" fmla="*/ 489 h 48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75" h="489">
                <a:moveTo>
                  <a:pt x="151" y="0"/>
                </a:moveTo>
                <a:lnTo>
                  <a:pt x="176" y="144"/>
                </a:lnTo>
                <a:lnTo>
                  <a:pt x="162" y="177"/>
                </a:lnTo>
                <a:lnTo>
                  <a:pt x="0" y="147"/>
                </a:lnTo>
                <a:lnTo>
                  <a:pt x="51" y="404"/>
                </a:lnTo>
                <a:lnTo>
                  <a:pt x="127" y="411"/>
                </a:lnTo>
                <a:lnTo>
                  <a:pt x="142" y="488"/>
                </a:lnTo>
                <a:lnTo>
                  <a:pt x="450" y="418"/>
                </a:lnTo>
                <a:lnTo>
                  <a:pt x="674" y="418"/>
                </a:lnTo>
                <a:lnTo>
                  <a:pt x="674" y="3"/>
                </a:lnTo>
                <a:lnTo>
                  <a:pt x="151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2" name="Freeform 47"/>
          <p:cNvSpPr>
            <a:spLocks/>
          </p:cNvSpPr>
          <p:nvPr/>
        </p:nvSpPr>
        <p:spPr bwMode="auto">
          <a:xfrm>
            <a:off x="234950" y="1404938"/>
            <a:ext cx="1119188" cy="990600"/>
          </a:xfrm>
          <a:custGeom>
            <a:avLst/>
            <a:gdLst>
              <a:gd name="T0" fmla="*/ 71438 w 705"/>
              <a:gd name="T1" fmla="*/ 0 h 624"/>
              <a:gd name="T2" fmla="*/ 196850 w 705"/>
              <a:gd name="T3" fmla="*/ 4762 h 624"/>
              <a:gd name="T4" fmla="*/ 225425 w 705"/>
              <a:gd name="T5" fmla="*/ 131762 h 624"/>
              <a:gd name="T6" fmla="*/ 700088 w 705"/>
              <a:gd name="T7" fmla="*/ 20637 h 624"/>
              <a:gd name="T8" fmla="*/ 1063625 w 705"/>
              <a:gd name="T9" fmla="*/ 20637 h 624"/>
              <a:gd name="T10" fmla="*/ 1117600 w 705"/>
              <a:gd name="T11" fmla="*/ 122238 h 624"/>
              <a:gd name="T12" fmla="*/ 1041400 w 705"/>
              <a:gd name="T13" fmla="*/ 493713 h 624"/>
              <a:gd name="T14" fmla="*/ 1090613 w 705"/>
              <a:gd name="T15" fmla="*/ 508000 h 624"/>
              <a:gd name="T16" fmla="*/ 1090613 w 705"/>
              <a:gd name="T17" fmla="*/ 989013 h 624"/>
              <a:gd name="T18" fmla="*/ 31750 w 705"/>
              <a:gd name="T19" fmla="*/ 989013 h 624"/>
              <a:gd name="T20" fmla="*/ 0 w 705"/>
              <a:gd name="T21" fmla="*/ 776287 h 624"/>
              <a:gd name="T22" fmla="*/ 71438 w 705"/>
              <a:gd name="T23" fmla="*/ 0 h 6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05"/>
              <a:gd name="T37" fmla="*/ 0 h 624"/>
              <a:gd name="T38" fmla="*/ 705 w 705"/>
              <a:gd name="T39" fmla="*/ 624 h 62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05" h="624">
                <a:moveTo>
                  <a:pt x="45" y="0"/>
                </a:moveTo>
                <a:lnTo>
                  <a:pt x="124" y="3"/>
                </a:lnTo>
                <a:lnTo>
                  <a:pt x="142" y="83"/>
                </a:lnTo>
                <a:lnTo>
                  <a:pt x="441" y="13"/>
                </a:lnTo>
                <a:lnTo>
                  <a:pt x="670" y="13"/>
                </a:lnTo>
                <a:lnTo>
                  <a:pt x="704" y="77"/>
                </a:lnTo>
                <a:lnTo>
                  <a:pt x="656" y="311"/>
                </a:lnTo>
                <a:lnTo>
                  <a:pt x="687" y="320"/>
                </a:lnTo>
                <a:lnTo>
                  <a:pt x="687" y="623"/>
                </a:lnTo>
                <a:lnTo>
                  <a:pt x="20" y="623"/>
                </a:lnTo>
                <a:lnTo>
                  <a:pt x="0" y="489"/>
                </a:lnTo>
                <a:lnTo>
                  <a:pt x="45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3" name="Freeform 48"/>
          <p:cNvSpPr>
            <a:spLocks/>
          </p:cNvSpPr>
          <p:nvPr/>
        </p:nvSpPr>
        <p:spPr bwMode="auto">
          <a:xfrm>
            <a:off x="1274763" y="762000"/>
            <a:ext cx="917575" cy="1633538"/>
          </a:xfrm>
          <a:custGeom>
            <a:avLst/>
            <a:gdLst>
              <a:gd name="T0" fmla="*/ 27034 w 577"/>
              <a:gd name="T1" fmla="*/ 0 h 1029"/>
              <a:gd name="T2" fmla="*/ 187650 w 577"/>
              <a:gd name="T3" fmla="*/ 0 h 1029"/>
              <a:gd name="T4" fmla="*/ 187650 w 577"/>
              <a:gd name="T5" fmla="*/ 269875 h 1029"/>
              <a:gd name="T6" fmla="*/ 457992 w 577"/>
              <a:gd name="T7" fmla="*/ 604838 h 1029"/>
              <a:gd name="T8" fmla="*/ 402334 w 577"/>
              <a:gd name="T9" fmla="*/ 754063 h 1029"/>
              <a:gd name="T10" fmla="*/ 424597 w 577"/>
              <a:gd name="T11" fmla="*/ 820738 h 1029"/>
              <a:gd name="T12" fmla="*/ 524783 w 577"/>
              <a:gd name="T13" fmla="*/ 779463 h 1029"/>
              <a:gd name="T14" fmla="*/ 667905 w 577"/>
              <a:gd name="T15" fmla="*/ 1073150 h 1029"/>
              <a:gd name="T16" fmla="*/ 915985 w 577"/>
              <a:gd name="T17" fmla="*/ 987425 h 1029"/>
              <a:gd name="T18" fmla="*/ 915985 w 577"/>
              <a:gd name="T19" fmla="*/ 1631951 h 1029"/>
              <a:gd name="T20" fmla="*/ 470714 w 577"/>
              <a:gd name="T21" fmla="*/ 1631951 h 1029"/>
              <a:gd name="T22" fmla="*/ 54069 w 577"/>
              <a:gd name="T23" fmla="*/ 1631951 h 1029"/>
              <a:gd name="T24" fmla="*/ 54069 w 577"/>
              <a:gd name="T25" fmla="*/ 1150938 h 1029"/>
              <a:gd name="T26" fmla="*/ 0 w 577"/>
              <a:gd name="T27" fmla="*/ 1141413 h 1029"/>
              <a:gd name="T28" fmla="*/ 81103 w 577"/>
              <a:gd name="T29" fmla="*/ 769938 h 1029"/>
              <a:gd name="T30" fmla="*/ 27034 w 577"/>
              <a:gd name="T31" fmla="*/ 657225 h 1029"/>
              <a:gd name="T32" fmla="*/ 27034 w 577"/>
              <a:gd name="T33" fmla="*/ 0 h 102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77"/>
              <a:gd name="T52" fmla="*/ 0 h 1029"/>
              <a:gd name="T53" fmla="*/ 577 w 577"/>
              <a:gd name="T54" fmla="*/ 1029 h 102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77" h="1029">
                <a:moveTo>
                  <a:pt x="17" y="0"/>
                </a:moveTo>
                <a:lnTo>
                  <a:pt x="118" y="0"/>
                </a:lnTo>
                <a:lnTo>
                  <a:pt x="118" y="170"/>
                </a:lnTo>
                <a:lnTo>
                  <a:pt x="288" y="381"/>
                </a:lnTo>
                <a:lnTo>
                  <a:pt x="253" y="475"/>
                </a:lnTo>
                <a:lnTo>
                  <a:pt x="267" y="517"/>
                </a:lnTo>
                <a:lnTo>
                  <a:pt x="330" y="491"/>
                </a:lnTo>
                <a:lnTo>
                  <a:pt x="420" y="676"/>
                </a:lnTo>
                <a:lnTo>
                  <a:pt x="576" y="622"/>
                </a:lnTo>
                <a:lnTo>
                  <a:pt x="576" y="1028"/>
                </a:lnTo>
                <a:lnTo>
                  <a:pt x="296" y="1028"/>
                </a:lnTo>
                <a:lnTo>
                  <a:pt x="34" y="1028"/>
                </a:lnTo>
                <a:lnTo>
                  <a:pt x="34" y="725"/>
                </a:lnTo>
                <a:lnTo>
                  <a:pt x="0" y="719"/>
                </a:lnTo>
                <a:lnTo>
                  <a:pt x="51" y="485"/>
                </a:lnTo>
                <a:lnTo>
                  <a:pt x="17" y="414"/>
                </a:lnTo>
                <a:lnTo>
                  <a:pt x="17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4" name="Freeform 49"/>
          <p:cNvSpPr>
            <a:spLocks/>
          </p:cNvSpPr>
          <p:nvPr/>
        </p:nvSpPr>
        <p:spPr bwMode="auto">
          <a:xfrm>
            <a:off x="890588" y="2395538"/>
            <a:ext cx="866775" cy="1620837"/>
          </a:xfrm>
          <a:custGeom>
            <a:avLst/>
            <a:gdLst>
              <a:gd name="T0" fmla="*/ 0 w 545"/>
              <a:gd name="T1" fmla="*/ 0 h 1021"/>
              <a:gd name="T2" fmla="*/ 865185 w 545"/>
              <a:gd name="T3" fmla="*/ 0 h 1021"/>
              <a:gd name="T4" fmla="*/ 865185 w 545"/>
              <a:gd name="T5" fmla="*/ 1101725 h 1021"/>
              <a:gd name="T6" fmla="*/ 865185 w 545"/>
              <a:gd name="T7" fmla="*/ 1349375 h 1021"/>
              <a:gd name="T8" fmla="*/ 768169 w 545"/>
              <a:gd name="T9" fmla="*/ 1322387 h 1021"/>
              <a:gd name="T10" fmla="*/ 814291 w 545"/>
              <a:gd name="T11" fmla="*/ 1619250 h 1021"/>
              <a:gd name="T12" fmla="*/ 0 w 545"/>
              <a:gd name="T13" fmla="*/ 684212 h 1021"/>
              <a:gd name="T14" fmla="*/ 0 w 545"/>
              <a:gd name="T15" fmla="*/ 0 h 10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5"/>
              <a:gd name="T25" fmla="*/ 0 h 1021"/>
              <a:gd name="T26" fmla="*/ 545 w 545"/>
              <a:gd name="T27" fmla="*/ 1021 h 10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5" h="1021">
                <a:moveTo>
                  <a:pt x="0" y="0"/>
                </a:moveTo>
                <a:lnTo>
                  <a:pt x="544" y="0"/>
                </a:lnTo>
                <a:lnTo>
                  <a:pt x="544" y="694"/>
                </a:lnTo>
                <a:lnTo>
                  <a:pt x="544" y="850"/>
                </a:lnTo>
                <a:lnTo>
                  <a:pt x="483" y="833"/>
                </a:lnTo>
                <a:lnTo>
                  <a:pt x="512" y="1020"/>
                </a:lnTo>
                <a:lnTo>
                  <a:pt x="0" y="431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5FDF00"/>
              </a:gs>
              <a:gs pos="100000">
                <a:srgbClr val="1C4200"/>
              </a:gs>
            </a:gsLst>
            <a:lin ang="5400000" scaled="1"/>
          </a:gra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5" name="Freeform 50"/>
          <p:cNvSpPr>
            <a:spLocks/>
          </p:cNvSpPr>
          <p:nvPr/>
        </p:nvSpPr>
        <p:spPr bwMode="auto">
          <a:xfrm>
            <a:off x="1663700" y="3503613"/>
            <a:ext cx="842963" cy="1254125"/>
          </a:xfrm>
          <a:custGeom>
            <a:avLst/>
            <a:gdLst>
              <a:gd name="T0" fmla="*/ 92075 w 531"/>
              <a:gd name="T1" fmla="*/ 0 h 790"/>
              <a:gd name="T2" fmla="*/ 841375 w 531"/>
              <a:gd name="T3" fmla="*/ 0 h 790"/>
              <a:gd name="T4" fmla="*/ 841375 w 531"/>
              <a:gd name="T5" fmla="*/ 1252538 h 790"/>
              <a:gd name="T6" fmla="*/ 581025 w 531"/>
              <a:gd name="T7" fmla="*/ 1252538 h 790"/>
              <a:gd name="T8" fmla="*/ 82550 w 531"/>
              <a:gd name="T9" fmla="*/ 974725 h 790"/>
              <a:gd name="T10" fmla="*/ 82550 w 531"/>
              <a:gd name="T11" fmla="*/ 885825 h 790"/>
              <a:gd name="T12" fmla="*/ 114300 w 531"/>
              <a:gd name="T13" fmla="*/ 619125 h 790"/>
              <a:gd name="T14" fmla="*/ 34925 w 531"/>
              <a:gd name="T15" fmla="*/ 496888 h 790"/>
              <a:gd name="T16" fmla="*/ 0 w 531"/>
              <a:gd name="T17" fmla="*/ 215900 h 790"/>
              <a:gd name="T18" fmla="*/ 92075 w 531"/>
              <a:gd name="T19" fmla="*/ 241300 h 790"/>
              <a:gd name="T20" fmla="*/ 92075 w 531"/>
              <a:gd name="T21" fmla="*/ 0 h 7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1"/>
              <a:gd name="T34" fmla="*/ 0 h 790"/>
              <a:gd name="T35" fmla="*/ 531 w 531"/>
              <a:gd name="T36" fmla="*/ 790 h 79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1" h="790">
                <a:moveTo>
                  <a:pt x="58" y="0"/>
                </a:moveTo>
                <a:lnTo>
                  <a:pt x="530" y="0"/>
                </a:lnTo>
                <a:lnTo>
                  <a:pt x="530" y="789"/>
                </a:lnTo>
                <a:lnTo>
                  <a:pt x="366" y="789"/>
                </a:lnTo>
                <a:lnTo>
                  <a:pt x="52" y="614"/>
                </a:lnTo>
                <a:lnTo>
                  <a:pt x="52" y="558"/>
                </a:lnTo>
                <a:lnTo>
                  <a:pt x="72" y="390"/>
                </a:lnTo>
                <a:lnTo>
                  <a:pt x="22" y="313"/>
                </a:lnTo>
                <a:lnTo>
                  <a:pt x="0" y="136"/>
                </a:lnTo>
                <a:lnTo>
                  <a:pt x="58" y="152"/>
                </a:lnTo>
                <a:lnTo>
                  <a:pt x="58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316" name="Freeform 51"/>
          <p:cNvSpPr>
            <a:spLocks/>
          </p:cNvSpPr>
          <p:nvPr/>
        </p:nvSpPr>
        <p:spPr bwMode="auto">
          <a:xfrm>
            <a:off x="228600" y="2392363"/>
            <a:ext cx="1550988" cy="2005012"/>
          </a:xfrm>
          <a:custGeom>
            <a:avLst/>
            <a:gdLst>
              <a:gd name="T0" fmla="*/ 36550 w 976"/>
              <a:gd name="T1" fmla="*/ 0 h 1263"/>
              <a:gd name="T2" fmla="*/ 665844 w 976"/>
              <a:gd name="T3" fmla="*/ 0 h 1263"/>
              <a:gd name="T4" fmla="*/ 665844 w 976"/>
              <a:gd name="T5" fmla="*/ 682625 h 1263"/>
              <a:gd name="T6" fmla="*/ 1477888 w 976"/>
              <a:gd name="T7" fmla="*/ 1624012 h 1263"/>
              <a:gd name="T8" fmla="*/ 1549399 w 976"/>
              <a:gd name="T9" fmla="*/ 1730375 h 1263"/>
              <a:gd name="T10" fmla="*/ 1512849 w 976"/>
              <a:gd name="T11" fmla="*/ 2003425 h 1263"/>
              <a:gd name="T12" fmla="*/ 1106033 w 976"/>
              <a:gd name="T13" fmla="*/ 2003425 h 1263"/>
              <a:gd name="T14" fmla="*/ 746890 w 976"/>
              <a:gd name="T15" fmla="*/ 1668462 h 1263"/>
              <a:gd name="T16" fmla="*/ 619760 w 976"/>
              <a:gd name="T17" fmla="*/ 1668462 h 1263"/>
              <a:gd name="T18" fmla="*/ 313058 w 976"/>
              <a:gd name="T19" fmla="*/ 1039812 h 1263"/>
              <a:gd name="T20" fmla="*/ 98526 w 976"/>
              <a:gd name="T21" fmla="*/ 652462 h 1263"/>
              <a:gd name="T22" fmla="*/ 125541 w 976"/>
              <a:gd name="T23" fmla="*/ 504825 h 1263"/>
              <a:gd name="T24" fmla="*/ 0 w 976"/>
              <a:gd name="T25" fmla="*/ 306387 h 1263"/>
              <a:gd name="T26" fmla="*/ 36550 w 976"/>
              <a:gd name="T27" fmla="*/ 0 h 126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76"/>
              <a:gd name="T43" fmla="*/ 0 h 1263"/>
              <a:gd name="T44" fmla="*/ 976 w 976"/>
              <a:gd name="T45" fmla="*/ 1263 h 126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76" h="1263">
                <a:moveTo>
                  <a:pt x="23" y="0"/>
                </a:moveTo>
                <a:lnTo>
                  <a:pt x="419" y="0"/>
                </a:lnTo>
                <a:lnTo>
                  <a:pt x="419" y="430"/>
                </a:lnTo>
                <a:lnTo>
                  <a:pt x="930" y="1023"/>
                </a:lnTo>
                <a:lnTo>
                  <a:pt x="975" y="1090"/>
                </a:lnTo>
                <a:lnTo>
                  <a:pt x="952" y="1262"/>
                </a:lnTo>
                <a:lnTo>
                  <a:pt x="696" y="1262"/>
                </a:lnTo>
                <a:lnTo>
                  <a:pt x="470" y="1051"/>
                </a:lnTo>
                <a:lnTo>
                  <a:pt x="390" y="1051"/>
                </a:lnTo>
                <a:lnTo>
                  <a:pt x="197" y="655"/>
                </a:lnTo>
                <a:lnTo>
                  <a:pt x="62" y="411"/>
                </a:lnTo>
                <a:lnTo>
                  <a:pt x="79" y="318"/>
                </a:lnTo>
                <a:lnTo>
                  <a:pt x="0" y="193"/>
                </a:lnTo>
                <a:lnTo>
                  <a:pt x="23" y="0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297113" y="5043488"/>
            <a:ext cx="863600" cy="665162"/>
            <a:chOff x="1447" y="3177"/>
            <a:chExt cx="543" cy="419"/>
          </a:xfrm>
        </p:grpSpPr>
        <p:grpSp>
          <p:nvGrpSpPr>
            <p:cNvPr id="3" name="Group 53"/>
            <p:cNvGrpSpPr>
              <a:grpSpLocks/>
            </p:cNvGrpSpPr>
            <p:nvPr/>
          </p:nvGrpSpPr>
          <p:grpSpPr bwMode="auto">
            <a:xfrm>
              <a:off x="1447" y="3177"/>
              <a:ext cx="543" cy="419"/>
              <a:chOff x="1447" y="3177"/>
              <a:chExt cx="543" cy="419"/>
            </a:xfrm>
          </p:grpSpPr>
          <p:sp>
            <p:nvSpPr>
              <p:cNvPr id="11367" name="Freeform 54"/>
              <p:cNvSpPr>
                <a:spLocks/>
              </p:cNvSpPr>
              <p:nvPr/>
            </p:nvSpPr>
            <p:spPr bwMode="auto">
              <a:xfrm>
                <a:off x="1447" y="3229"/>
                <a:ext cx="42" cy="62"/>
              </a:xfrm>
              <a:custGeom>
                <a:avLst/>
                <a:gdLst>
                  <a:gd name="T0" fmla="*/ 0 w 42"/>
                  <a:gd name="T1" fmla="*/ 61 h 62"/>
                  <a:gd name="T2" fmla="*/ 0 w 42"/>
                  <a:gd name="T3" fmla="*/ 43 h 62"/>
                  <a:gd name="T4" fmla="*/ 23 w 42"/>
                  <a:gd name="T5" fmla="*/ 0 h 62"/>
                  <a:gd name="T6" fmla="*/ 41 w 42"/>
                  <a:gd name="T7" fmla="*/ 13 h 62"/>
                  <a:gd name="T8" fmla="*/ 21 w 42"/>
                  <a:gd name="T9" fmla="*/ 61 h 62"/>
                  <a:gd name="T10" fmla="*/ 0 w 42"/>
                  <a:gd name="T11" fmla="*/ 61 h 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"/>
                  <a:gd name="T19" fmla="*/ 0 h 62"/>
                  <a:gd name="T20" fmla="*/ 42 w 42"/>
                  <a:gd name="T21" fmla="*/ 62 h 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" h="62">
                    <a:moveTo>
                      <a:pt x="0" y="61"/>
                    </a:moveTo>
                    <a:lnTo>
                      <a:pt x="0" y="43"/>
                    </a:lnTo>
                    <a:lnTo>
                      <a:pt x="23" y="0"/>
                    </a:lnTo>
                    <a:lnTo>
                      <a:pt x="41" y="13"/>
                    </a:lnTo>
                    <a:lnTo>
                      <a:pt x="21" y="61"/>
                    </a:lnTo>
                    <a:lnTo>
                      <a:pt x="0" y="61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68" name="Freeform 55"/>
              <p:cNvSpPr>
                <a:spLocks/>
              </p:cNvSpPr>
              <p:nvPr/>
            </p:nvSpPr>
            <p:spPr bwMode="auto">
              <a:xfrm>
                <a:off x="1507" y="3177"/>
                <a:ext cx="78" cy="77"/>
              </a:xfrm>
              <a:custGeom>
                <a:avLst/>
                <a:gdLst>
                  <a:gd name="T0" fmla="*/ 17 w 78"/>
                  <a:gd name="T1" fmla="*/ 8 h 77"/>
                  <a:gd name="T2" fmla="*/ 0 w 78"/>
                  <a:gd name="T3" fmla="*/ 45 h 77"/>
                  <a:gd name="T4" fmla="*/ 30 w 78"/>
                  <a:gd name="T5" fmla="*/ 69 h 77"/>
                  <a:gd name="T6" fmla="*/ 64 w 78"/>
                  <a:gd name="T7" fmla="*/ 76 h 77"/>
                  <a:gd name="T8" fmla="*/ 77 w 78"/>
                  <a:gd name="T9" fmla="*/ 46 h 77"/>
                  <a:gd name="T10" fmla="*/ 69 w 78"/>
                  <a:gd name="T11" fmla="*/ 0 h 77"/>
                  <a:gd name="T12" fmla="*/ 17 w 78"/>
                  <a:gd name="T13" fmla="*/ 8 h 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77"/>
                  <a:gd name="T23" fmla="*/ 78 w 78"/>
                  <a:gd name="T24" fmla="*/ 77 h 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77">
                    <a:moveTo>
                      <a:pt x="17" y="8"/>
                    </a:moveTo>
                    <a:lnTo>
                      <a:pt x="0" y="45"/>
                    </a:lnTo>
                    <a:lnTo>
                      <a:pt x="30" y="69"/>
                    </a:lnTo>
                    <a:lnTo>
                      <a:pt x="64" y="76"/>
                    </a:lnTo>
                    <a:lnTo>
                      <a:pt x="77" y="46"/>
                    </a:lnTo>
                    <a:lnTo>
                      <a:pt x="69" y="0"/>
                    </a:lnTo>
                    <a:lnTo>
                      <a:pt x="17" y="8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69" name="Freeform 56"/>
              <p:cNvSpPr>
                <a:spLocks/>
              </p:cNvSpPr>
              <p:nvPr/>
            </p:nvSpPr>
            <p:spPr bwMode="auto">
              <a:xfrm>
                <a:off x="1579" y="3229"/>
                <a:ext cx="117" cy="87"/>
              </a:xfrm>
              <a:custGeom>
                <a:avLst/>
                <a:gdLst>
                  <a:gd name="T0" fmla="*/ 0 w 117"/>
                  <a:gd name="T1" fmla="*/ 31 h 87"/>
                  <a:gd name="T2" fmla="*/ 79 w 117"/>
                  <a:gd name="T3" fmla="*/ 0 h 87"/>
                  <a:gd name="T4" fmla="*/ 94 w 117"/>
                  <a:gd name="T5" fmla="*/ 37 h 87"/>
                  <a:gd name="T6" fmla="*/ 109 w 117"/>
                  <a:gd name="T7" fmla="*/ 46 h 87"/>
                  <a:gd name="T8" fmla="*/ 116 w 117"/>
                  <a:gd name="T9" fmla="*/ 76 h 87"/>
                  <a:gd name="T10" fmla="*/ 77 w 117"/>
                  <a:gd name="T11" fmla="*/ 80 h 87"/>
                  <a:gd name="T12" fmla="*/ 48 w 117"/>
                  <a:gd name="T13" fmla="*/ 86 h 87"/>
                  <a:gd name="T14" fmla="*/ 0 w 117"/>
                  <a:gd name="T15" fmla="*/ 31 h 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7"/>
                  <a:gd name="T25" fmla="*/ 0 h 87"/>
                  <a:gd name="T26" fmla="*/ 117 w 117"/>
                  <a:gd name="T27" fmla="*/ 87 h 8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7" h="87">
                    <a:moveTo>
                      <a:pt x="0" y="31"/>
                    </a:moveTo>
                    <a:lnTo>
                      <a:pt x="79" y="0"/>
                    </a:lnTo>
                    <a:lnTo>
                      <a:pt x="94" y="37"/>
                    </a:lnTo>
                    <a:lnTo>
                      <a:pt x="109" y="46"/>
                    </a:lnTo>
                    <a:lnTo>
                      <a:pt x="116" y="76"/>
                    </a:lnTo>
                    <a:lnTo>
                      <a:pt x="77" y="80"/>
                    </a:lnTo>
                    <a:lnTo>
                      <a:pt x="48" y="86"/>
                    </a:lnTo>
                    <a:lnTo>
                      <a:pt x="0" y="31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70" name="Freeform 57"/>
              <p:cNvSpPr>
                <a:spLocks/>
              </p:cNvSpPr>
              <p:nvPr/>
            </p:nvSpPr>
            <p:spPr bwMode="auto">
              <a:xfrm>
                <a:off x="1699" y="3294"/>
                <a:ext cx="93" cy="47"/>
              </a:xfrm>
              <a:custGeom>
                <a:avLst/>
                <a:gdLst>
                  <a:gd name="T0" fmla="*/ 14 w 93"/>
                  <a:gd name="T1" fmla="*/ 2 h 47"/>
                  <a:gd name="T2" fmla="*/ 0 w 93"/>
                  <a:gd name="T3" fmla="*/ 43 h 47"/>
                  <a:gd name="T4" fmla="*/ 24 w 93"/>
                  <a:gd name="T5" fmla="*/ 46 h 47"/>
                  <a:gd name="T6" fmla="*/ 39 w 93"/>
                  <a:gd name="T7" fmla="*/ 36 h 47"/>
                  <a:gd name="T8" fmla="*/ 68 w 93"/>
                  <a:gd name="T9" fmla="*/ 37 h 47"/>
                  <a:gd name="T10" fmla="*/ 92 w 93"/>
                  <a:gd name="T11" fmla="*/ 19 h 47"/>
                  <a:gd name="T12" fmla="*/ 76 w 93"/>
                  <a:gd name="T13" fmla="*/ 13 h 47"/>
                  <a:gd name="T14" fmla="*/ 64 w 93"/>
                  <a:gd name="T15" fmla="*/ 0 h 47"/>
                  <a:gd name="T16" fmla="*/ 14 w 93"/>
                  <a:gd name="T17" fmla="*/ 2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3"/>
                  <a:gd name="T28" fmla="*/ 0 h 47"/>
                  <a:gd name="T29" fmla="*/ 93 w 93"/>
                  <a:gd name="T30" fmla="*/ 47 h 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3" h="47">
                    <a:moveTo>
                      <a:pt x="14" y="2"/>
                    </a:moveTo>
                    <a:lnTo>
                      <a:pt x="0" y="43"/>
                    </a:lnTo>
                    <a:lnTo>
                      <a:pt x="24" y="46"/>
                    </a:lnTo>
                    <a:lnTo>
                      <a:pt x="39" y="36"/>
                    </a:lnTo>
                    <a:lnTo>
                      <a:pt x="68" y="37"/>
                    </a:lnTo>
                    <a:lnTo>
                      <a:pt x="92" y="19"/>
                    </a:lnTo>
                    <a:lnTo>
                      <a:pt x="76" y="13"/>
                    </a:lnTo>
                    <a:lnTo>
                      <a:pt x="64" y="0"/>
                    </a:lnTo>
                    <a:lnTo>
                      <a:pt x="14" y="2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71" name="Freeform 58"/>
              <p:cNvSpPr>
                <a:spLocks/>
              </p:cNvSpPr>
              <p:nvPr/>
            </p:nvSpPr>
            <p:spPr bwMode="auto">
              <a:xfrm>
                <a:off x="1727" y="3358"/>
                <a:ext cx="38" cy="34"/>
              </a:xfrm>
              <a:custGeom>
                <a:avLst/>
                <a:gdLst>
                  <a:gd name="T0" fmla="*/ 32 w 38"/>
                  <a:gd name="T1" fmla="*/ 0 h 34"/>
                  <a:gd name="T2" fmla="*/ 0 w 38"/>
                  <a:gd name="T3" fmla="*/ 3 h 34"/>
                  <a:gd name="T4" fmla="*/ 6 w 38"/>
                  <a:gd name="T5" fmla="*/ 33 h 34"/>
                  <a:gd name="T6" fmla="*/ 37 w 38"/>
                  <a:gd name="T7" fmla="*/ 26 h 34"/>
                  <a:gd name="T8" fmla="*/ 32 w 38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2" y="0"/>
                    </a:moveTo>
                    <a:lnTo>
                      <a:pt x="0" y="3"/>
                    </a:lnTo>
                    <a:lnTo>
                      <a:pt x="6" y="33"/>
                    </a:lnTo>
                    <a:lnTo>
                      <a:pt x="37" y="26"/>
                    </a:lnTo>
                    <a:lnTo>
                      <a:pt x="32" y="0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72" name="Freeform 59"/>
              <p:cNvSpPr>
                <a:spLocks/>
              </p:cNvSpPr>
              <p:nvPr/>
            </p:nvSpPr>
            <p:spPr bwMode="auto">
              <a:xfrm>
                <a:off x="1768" y="3394"/>
                <a:ext cx="26" cy="33"/>
              </a:xfrm>
              <a:custGeom>
                <a:avLst/>
                <a:gdLst>
                  <a:gd name="T0" fmla="*/ 0 w 26"/>
                  <a:gd name="T1" fmla="*/ 12 h 33"/>
                  <a:gd name="T2" fmla="*/ 25 w 26"/>
                  <a:gd name="T3" fmla="*/ 0 h 33"/>
                  <a:gd name="T4" fmla="*/ 25 w 26"/>
                  <a:gd name="T5" fmla="*/ 28 h 33"/>
                  <a:gd name="T6" fmla="*/ 8 w 26"/>
                  <a:gd name="T7" fmla="*/ 32 h 33"/>
                  <a:gd name="T8" fmla="*/ 0 w 26"/>
                  <a:gd name="T9" fmla="*/ 12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33"/>
                  <a:gd name="T17" fmla="*/ 26 w 2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33">
                    <a:moveTo>
                      <a:pt x="0" y="12"/>
                    </a:moveTo>
                    <a:lnTo>
                      <a:pt x="25" y="0"/>
                    </a:lnTo>
                    <a:lnTo>
                      <a:pt x="25" y="28"/>
                    </a:lnTo>
                    <a:lnTo>
                      <a:pt x="8" y="32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73" name="Freeform 60"/>
              <p:cNvSpPr>
                <a:spLocks/>
              </p:cNvSpPr>
              <p:nvPr/>
            </p:nvSpPr>
            <p:spPr bwMode="auto">
              <a:xfrm>
                <a:off x="1832" y="3409"/>
                <a:ext cx="158" cy="187"/>
              </a:xfrm>
              <a:custGeom>
                <a:avLst/>
                <a:gdLst>
                  <a:gd name="T0" fmla="*/ 27 w 158"/>
                  <a:gd name="T1" fmla="*/ 0 h 187"/>
                  <a:gd name="T2" fmla="*/ 0 w 158"/>
                  <a:gd name="T3" fmla="*/ 71 h 187"/>
                  <a:gd name="T4" fmla="*/ 19 w 158"/>
                  <a:gd name="T5" fmla="*/ 106 h 187"/>
                  <a:gd name="T6" fmla="*/ 19 w 158"/>
                  <a:gd name="T7" fmla="*/ 169 h 187"/>
                  <a:gd name="T8" fmla="*/ 57 w 158"/>
                  <a:gd name="T9" fmla="*/ 186 h 187"/>
                  <a:gd name="T10" fmla="*/ 74 w 158"/>
                  <a:gd name="T11" fmla="*/ 149 h 187"/>
                  <a:gd name="T12" fmla="*/ 122 w 158"/>
                  <a:gd name="T13" fmla="*/ 140 h 187"/>
                  <a:gd name="T14" fmla="*/ 157 w 158"/>
                  <a:gd name="T15" fmla="*/ 100 h 187"/>
                  <a:gd name="T16" fmla="*/ 120 w 158"/>
                  <a:gd name="T17" fmla="*/ 37 h 187"/>
                  <a:gd name="T18" fmla="*/ 27 w 158"/>
                  <a:gd name="T19" fmla="*/ 0 h 1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8"/>
                  <a:gd name="T31" fmla="*/ 0 h 187"/>
                  <a:gd name="T32" fmla="*/ 158 w 158"/>
                  <a:gd name="T33" fmla="*/ 187 h 1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8" h="187">
                    <a:moveTo>
                      <a:pt x="27" y="0"/>
                    </a:moveTo>
                    <a:lnTo>
                      <a:pt x="0" y="71"/>
                    </a:lnTo>
                    <a:lnTo>
                      <a:pt x="19" y="106"/>
                    </a:lnTo>
                    <a:lnTo>
                      <a:pt x="19" y="169"/>
                    </a:lnTo>
                    <a:lnTo>
                      <a:pt x="57" y="186"/>
                    </a:lnTo>
                    <a:lnTo>
                      <a:pt x="74" y="149"/>
                    </a:lnTo>
                    <a:lnTo>
                      <a:pt x="122" y="140"/>
                    </a:lnTo>
                    <a:lnTo>
                      <a:pt x="157" y="100"/>
                    </a:lnTo>
                    <a:lnTo>
                      <a:pt x="120" y="37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CC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366" name="Freeform 61"/>
            <p:cNvSpPr>
              <a:spLocks/>
            </p:cNvSpPr>
            <p:nvPr/>
          </p:nvSpPr>
          <p:spPr bwMode="auto">
            <a:xfrm>
              <a:off x="1777" y="3323"/>
              <a:ext cx="87" cy="73"/>
            </a:xfrm>
            <a:custGeom>
              <a:avLst/>
              <a:gdLst>
                <a:gd name="T0" fmla="*/ 18 w 87"/>
                <a:gd name="T1" fmla="*/ 0 h 73"/>
                <a:gd name="T2" fmla="*/ 0 w 87"/>
                <a:gd name="T3" fmla="*/ 21 h 73"/>
                <a:gd name="T4" fmla="*/ 7 w 87"/>
                <a:gd name="T5" fmla="*/ 38 h 73"/>
                <a:gd name="T6" fmla="*/ 23 w 87"/>
                <a:gd name="T7" fmla="*/ 44 h 73"/>
                <a:gd name="T8" fmla="*/ 40 w 87"/>
                <a:gd name="T9" fmla="*/ 72 h 73"/>
                <a:gd name="T10" fmla="*/ 86 w 87"/>
                <a:gd name="T11" fmla="*/ 61 h 73"/>
                <a:gd name="T12" fmla="*/ 86 w 87"/>
                <a:gd name="T13" fmla="*/ 31 h 73"/>
                <a:gd name="T14" fmla="*/ 54 w 87"/>
                <a:gd name="T15" fmla="*/ 5 h 73"/>
                <a:gd name="T16" fmla="*/ 18 w 87"/>
                <a:gd name="T17" fmla="*/ 0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"/>
                <a:gd name="T28" fmla="*/ 0 h 73"/>
                <a:gd name="T29" fmla="*/ 87 w 87"/>
                <a:gd name="T30" fmla="*/ 73 h 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" h="73">
                  <a:moveTo>
                    <a:pt x="18" y="0"/>
                  </a:moveTo>
                  <a:lnTo>
                    <a:pt x="0" y="21"/>
                  </a:lnTo>
                  <a:lnTo>
                    <a:pt x="7" y="38"/>
                  </a:lnTo>
                  <a:lnTo>
                    <a:pt x="23" y="44"/>
                  </a:lnTo>
                  <a:lnTo>
                    <a:pt x="40" y="72"/>
                  </a:lnTo>
                  <a:lnTo>
                    <a:pt x="86" y="61"/>
                  </a:lnTo>
                  <a:lnTo>
                    <a:pt x="86" y="31"/>
                  </a:lnTo>
                  <a:lnTo>
                    <a:pt x="54" y="5"/>
                  </a:lnTo>
                  <a:lnTo>
                    <a:pt x="18" y="0"/>
                  </a:lnTo>
                </a:path>
              </a:pathLst>
            </a:custGeom>
            <a:solidFill>
              <a:srgbClr val="00CC0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318" name="Freeform 62"/>
          <p:cNvSpPr>
            <a:spLocks/>
          </p:cNvSpPr>
          <p:nvPr/>
        </p:nvSpPr>
        <p:spPr bwMode="auto">
          <a:xfrm>
            <a:off x="515938" y="4443413"/>
            <a:ext cx="1573212" cy="1538287"/>
          </a:xfrm>
          <a:custGeom>
            <a:avLst/>
            <a:gdLst>
              <a:gd name="T0" fmla="*/ 250825 w 991"/>
              <a:gd name="T1" fmla="*/ 228600 h 969"/>
              <a:gd name="T2" fmla="*/ 566737 w 991"/>
              <a:gd name="T3" fmla="*/ 0 h 969"/>
              <a:gd name="T4" fmla="*/ 717550 w 991"/>
              <a:gd name="T5" fmla="*/ 39687 h 969"/>
              <a:gd name="T6" fmla="*/ 790575 w 991"/>
              <a:gd name="T7" fmla="*/ 112712 h 969"/>
              <a:gd name="T8" fmla="*/ 1087437 w 991"/>
              <a:gd name="T9" fmla="*/ 141287 h 969"/>
              <a:gd name="T10" fmla="*/ 1096962 w 991"/>
              <a:gd name="T11" fmla="*/ 903287 h 969"/>
              <a:gd name="T12" fmla="*/ 1193800 w 991"/>
              <a:gd name="T13" fmla="*/ 925512 h 969"/>
              <a:gd name="T14" fmla="*/ 1238250 w 991"/>
              <a:gd name="T15" fmla="*/ 1017587 h 969"/>
              <a:gd name="T16" fmla="*/ 1306512 w 991"/>
              <a:gd name="T17" fmla="*/ 985837 h 969"/>
              <a:gd name="T18" fmla="*/ 1449387 w 991"/>
              <a:gd name="T19" fmla="*/ 1192212 h 969"/>
              <a:gd name="T20" fmla="*/ 1571625 w 991"/>
              <a:gd name="T21" fmla="*/ 1287462 h 969"/>
              <a:gd name="T22" fmla="*/ 1566862 w 991"/>
              <a:gd name="T23" fmla="*/ 1370012 h 969"/>
              <a:gd name="T24" fmla="*/ 1412875 w 991"/>
              <a:gd name="T25" fmla="*/ 1379537 h 969"/>
              <a:gd name="T26" fmla="*/ 1344612 w 991"/>
              <a:gd name="T27" fmla="*/ 1127125 h 969"/>
              <a:gd name="T28" fmla="*/ 854075 w 991"/>
              <a:gd name="T29" fmla="*/ 879475 h 969"/>
              <a:gd name="T30" fmla="*/ 868362 w 991"/>
              <a:gd name="T31" fmla="*/ 957262 h 969"/>
              <a:gd name="T32" fmla="*/ 757237 w 991"/>
              <a:gd name="T33" fmla="*/ 1058862 h 969"/>
              <a:gd name="T34" fmla="*/ 739775 w 991"/>
              <a:gd name="T35" fmla="*/ 1020762 h 969"/>
              <a:gd name="T36" fmla="*/ 708025 w 991"/>
              <a:gd name="T37" fmla="*/ 1020762 h 969"/>
              <a:gd name="T38" fmla="*/ 620712 w 991"/>
              <a:gd name="T39" fmla="*/ 1231900 h 969"/>
              <a:gd name="T40" fmla="*/ 347662 w 991"/>
              <a:gd name="T41" fmla="*/ 1438275 h 969"/>
              <a:gd name="T42" fmla="*/ 76200 w 991"/>
              <a:gd name="T43" fmla="*/ 1536700 h 969"/>
              <a:gd name="T44" fmla="*/ 0 w 991"/>
              <a:gd name="T45" fmla="*/ 1524000 h 969"/>
              <a:gd name="T46" fmla="*/ 309562 w 991"/>
              <a:gd name="T47" fmla="*/ 1347787 h 969"/>
              <a:gd name="T48" fmla="*/ 347662 w 991"/>
              <a:gd name="T49" fmla="*/ 1347787 h 969"/>
              <a:gd name="T50" fmla="*/ 460375 w 991"/>
              <a:gd name="T51" fmla="*/ 1209675 h 969"/>
              <a:gd name="T52" fmla="*/ 511175 w 991"/>
              <a:gd name="T53" fmla="*/ 1204912 h 969"/>
              <a:gd name="T54" fmla="*/ 588962 w 991"/>
              <a:gd name="T55" fmla="*/ 1100137 h 969"/>
              <a:gd name="T56" fmla="*/ 561975 w 991"/>
              <a:gd name="T57" fmla="*/ 1054100 h 969"/>
              <a:gd name="T58" fmla="*/ 396875 w 991"/>
              <a:gd name="T59" fmla="*/ 1076325 h 969"/>
              <a:gd name="T60" fmla="*/ 282575 w 991"/>
              <a:gd name="T61" fmla="*/ 814387 h 969"/>
              <a:gd name="T62" fmla="*/ 347662 w 991"/>
              <a:gd name="T63" fmla="*/ 695325 h 969"/>
              <a:gd name="T64" fmla="*/ 452437 w 991"/>
              <a:gd name="T65" fmla="*/ 654050 h 969"/>
              <a:gd name="T66" fmla="*/ 414337 w 991"/>
              <a:gd name="T67" fmla="*/ 549275 h 969"/>
              <a:gd name="T68" fmla="*/ 304800 w 991"/>
              <a:gd name="T69" fmla="*/ 598487 h 969"/>
              <a:gd name="T70" fmla="*/ 223837 w 991"/>
              <a:gd name="T71" fmla="*/ 447675 h 969"/>
              <a:gd name="T72" fmla="*/ 314325 w 991"/>
              <a:gd name="T73" fmla="*/ 411162 h 969"/>
              <a:gd name="T74" fmla="*/ 396875 w 991"/>
              <a:gd name="T75" fmla="*/ 452437 h 969"/>
              <a:gd name="T76" fmla="*/ 433387 w 991"/>
              <a:gd name="T77" fmla="*/ 430212 h 969"/>
              <a:gd name="T78" fmla="*/ 365125 w 991"/>
              <a:gd name="T79" fmla="*/ 301625 h 969"/>
              <a:gd name="T80" fmla="*/ 246062 w 991"/>
              <a:gd name="T81" fmla="*/ 292100 h 969"/>
              <a:gd name="T82" fmla="*/ 250825 w 991"/>
              <a:gd name="T83" fmla="*/ 228600 h 96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991"/>
              <a:gd name="T127" fmla="*/ 0 h 969"/>
              <a:gd name="T128" fmla="*/ 991 w 991"/>
              <a:gd name="T129" fmla="*/ 969 h 969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991" h="969">
                <a:moveTo>
                  <a:pt x="158" y="144"/>
                </a:moveTo>
                <a:lnTo>
                  <a:pt x="357" y="0"/>
                </a:lnTo>
                <a:lnTo>
                  <a:pt x="452" y="25"/>
                </a:lnTo>
                <a:lnTo>
                  <a:pt x="498" y="71"/>
                </a:lnTo>
                <a:lnTo>
                  <a:pt x="685" y="89"/>
                </a:lnTo>
                <a:lnTo>
                  <a:pt x="691" y="569"/>
                </a:lnTo>
                <a:lnTo>
                  <a:pt x="752" y="583"/>
                </a:lnTo>
                <a:lnTo>
                  <a:pt x="780" y="641"/>
                </a:lnTo>
                <a:lnTo>
                  <a:pt x="823" y="621"/>
                </a:lnTo>
                <a:lnTo>
                  <a:pt x="913" y="751"/>
                </a:lnTo>
                <a:lnTo>
                  <a:pt x="990" y="811"/>
                </a:lnTo>
                <a:lnTo>
                  <a:pt x="987" y="863"/>
                </a:lnTo>
                <a:lnTo>
                  <a:pt x="890" y="869"/>
                </a:lnTo>
                <a:lnTo>
                  <a:pt x="847" y="710"/>
                </a:lnTo>
                <a:lnTo>
                  <a:pt x="538" y="554"/>
                </a:lnTo>
                <a:lnTo>
                  <a:pt x="547" y="603"/>
                </a:lnTo>
                <a:lnTo>
                  <a:pt x="477" y="667"/>
                </a:lnTo>
                <a:lnTo>
                  <a:pt x="466" y="643"/>
                </a:lnTo>
                <a:lnTo>
                  <a:pt x="446" y="643"/>
                </a:lnTo>
                <a:lnTo>
                  <a:pt x="391" y="776"/>
                </a:lnTo>
                <a:lnTo>
                  <a:pt x="219" y="906"/>
                </a:lnTo>
                <a:lnTo>
                  <a:pt x="48" y="968"/>
                </a:lnTo>
                <a:lnTo>
                  <a:pt x="0" y="960"/>
                </a:lnTo>
                <a:lnTo>
                  <a:pt x="195" y="849"/>
                </a:lnTo>
                <a:lnTo>
                  <a:pt x="219" y="849"/>
                </a:lnTo>
                <a:lnTo>
                  <a:pt x="290" y="762"/>
                </a:lnTo>
                <a:lnTo>
                  <a:pt x="322" y="759"/>
                </a:lnTo>
                <a:lnTo>
                  <a:pt x="371" y="693"/>
                </a:lnTo>
                <a:lnTo>
                  <a:pt x="354" y="664"/>
                </a:lnTo>
                <a:lnTo>
                  <a:pt x="250" y="678"/>
                </a:lnTo>
                <a:lnTo>
                  <a:pt x="178" y="513"/>
                </a:lnTo>
                <a:lnTo>
                  <a:pt x="219" y="438"/>
                </a:lnTo>
                <a:lnTo>
                  <a:pt x="285" y="412"/>
                </a:lnTo>
                <a:lnTo>
                  <a:pt x="261" y="346"/>
                </a:lnTo>
                <a:lnTo>
                  <a:pt x="192" y="377"/>
                </a:lnTo>
                <a:lnTo>
                  <a:pt x="141" y="282"/>
                </a:lnTo>
                <a:lnTo>
                  <a:pt x="198" y="259"/>
                </a:lnTo>
                <a:lnTo>
                  <a:pt x="250" y="285"/>
                </a:lnTo>
                <a:lnTo>
                  <a:pt x="273" y="271"/>
                </a:lnTo>
                <a:lnTo>
                  <a:pt x="230" y="190"/>
                </a:lnTo>
                <a:lnTo>
                  <a:pt x="155" y="184"/>
                </a:lnTo>
                <a:lnTo>
                  <a:pt x="158" y="144"/>
                </a:lnTo>
              </a:path>
            </a:pathLst>
          </a:custGeom>
          <a:solidFill>
            <a:srgbClr val="00CC00"/>
          </a:solidFill>
          <a:ln w="12700" cap="rnd" cmpd="sng">
            <a:solidFill>
              <a:srgbClr val="FCFEB9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5663" name="Rectangle 63"/>
          <p:cNvSpPr>
            <a:spLocks noChangeArrowheads="1"/>
          </p:cNvSpPr>
          <p:nvPr/>
        </p:nvSpPr>
        <p:spPr bwMode="auto">
          <a:xfrm>
            <a:off x="465138" y="152400"/>
            <a:ext cx="8475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NETC EVALUATION FORM:  BLOCK #3 - </a:t>
            </a:r>
            <a:r>
              <a:rPr lang="en-US" sz="24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Work Location</a:t>
            </a:r>
          </a:p>
        </p:txBody>
      </p:sp>
      <p:sp>
        <p:nvSpPr>
          <p:cNvPr id="25664" name="Rectangle 64"/>
          <p:cNvSpPr>
            <a:spLocks noChangeArrowheads="1"/>
          </p:cNvSpPr>
          <p:nvPr/>
        </p:nvSpPr>
        <p:spPr bwMode="auto">
          <a:xfrm>
            <a:off x="914400" y="48006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01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65" name="Rectangle 65"/>
          <p:cNvSpPr>
            <a:spLocks noChangeArrowheads="1"/>
          </p:cNvSpPr>
          <p:nvPr/>
        </p:nvSpPr>
        <p:spPr bwMode="auto">
          <a:xfrm>
            <a:off x="5562600" y="42672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02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66" name="Rectangle 66"/>
          <p:cNvSpPr>
            <a:spLocks noChangeArrowheads="1"/>
          </p:cNvSpPr>
          <p:nvPr/>
        </p:nvSpPr>
        <p:spPr bwMode="auto">
          <a:xfrm>
            <a:off x="4648200" y="3657600"/>
            <a:ext cx="657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bg1"/>
                </a:solidFill>
                <a:latin typeface="Arial Black" pitchFamily="34" charset="0"/>
              </a:rPr>
              <a:t>03</a:t>
            </a:r>
          </a:p>
        </p:txBody>
      </p:sp>
      <p:sp>
        <p:nvSpPr>
          <p:cNvPr id="11323" name="Rectangle 67"/>
          <p:cNvSpPr>
            <a:spLocks noChangeArrowheads="1"/>
          </p:cNvSpPr>
          <p:nvPr/>
        </p:nvSpPr>
        <p:spPr bwMode="auto">
          <a:xfrm>
            <a:off x="1143000" y="5943600"/>
            <a:ext cx="56848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008000"/>
                </a:solidFill>
                <a:latin typeface="Tahoma" pitchFamily="34" charset="0"/>
              </a:rPr>
              <a:t>American Samoa-04	Virgin Islands-52</a:t>
            </a:r>
          </a:p>
          <a:p>
            <a:pPr eaLnBrk="0" hangingPunct="0"/>
            <a:r>
              <a:rPr lang="en-US" sz="1600" b="1" dirty="0">
                <a:solidFill>
                  <a:srgbClr val="008000"/>
                </a:solidFill>
                <a:latin typeface="Tahoma" pitchFamily="34" charset="0"/>
              </a:rPr>
              <a:t>Puerto Rico-43		U.S. Trust Territories- 48</a:t>
            </a:r>
          </a:p>
          <a:p>
            <a:pPr eaLnBrk="0" hangingPunct="0"/>
            <a:r>
              <a:rPr lang="en-US" sz="1600" b="1" dirty="0">
                <a:solidFill>
                  <a:srgbClr val="008000"/>
                </a:solidFill>
                <a:latin typeface="Tahoma" pitchFamily="34" charset="0"/>
              </a:rPr>
              <a:t>Guam-14		Canal Zone-09	Other-58</a:t>
            </a:r>
          </a:p>
        </p:txBody>
      </p:sp>
      <p:sp>
        <p:nvSpPr>
          <p:cNvPr id="25668" name="Rectangle 68"/>
          <p:cNvSpPr>
            <a:spLocks noChangeArrowheads="1"/>
          </p:cNvSpPr>
          <p:nvPr/>
        </p:nvSpPr>
        <p:spPr bwMode="auto">
          <a:xfrm>
            <a:off x="2424113" y="5181600"/>
            <a:ext cx="727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15</a:t>
            </a:r>
          </a:p>
        </p:txBody>
      </p:sp>
      <p:sp>
        <p:nvSpPr>
          <p:cNvPr id="25669" name="Rectangle 69"/>
          <p:cNvSpPr>
            <a:spLocks noChangeArrowheads="1"/>
          </p:cNvSpPr>
          <p:nvPr/>
        </p:nvSpPr>
        <p:spPr bwMode="auto">
          <a:xfrm>
            <a:off x="1828800" y="37338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05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0" name="Rectangle 70"/>
          <p:cNvSpPr>
            <a:spLocks noChangeArrowheads="1"/>
          </p:cNvSpPr>
          <p:nvPr/>
        </p:nvSpPr>
        <p:spPr bwMode="auto">
          <a:xfrm>
            <a:off x="2590800" y="27432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07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1" name="Rectangle 71"/>
          <p:cNvSpPr>
            <a:spLocks noChangeArrowheads="1"/>
          </p:cNvSpPr>
          <p:nvPr/>
        </p:nvSpPr>
        <p:spPr bwMode="auto">
          <a:xfrm>
            <a:off x="7543800" y="3429000"/>
            <a:ext cx="1600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MA-23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MD-24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RI-44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CT-08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NJ-35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DE-11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DC-10</a:t>
            </a:r>
          </a:p>
        </p:txBody>
      </p:sp>
      <p:sp>
        <p:nvSpPr>
          <p:cNvPr id="25672" name="Rectangle 72"/>
          <p:cNvSpPr>
            <a:spLocks noChangeArrowheads="1"/>
          </p:cNvSpPr>
          <p:nvPr/>
        </p:nvSpPr>
        <p:spPr bwMode="auto">
          <a:xfrm>
            <a:off x="6019800" y="43434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13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3" name="Rectangle 73"/>
          <p:cNvSpPr>
            <a:spLocks noChangeArrowheads="1"/>
          </p:cNvSpPr>
          <p:nvPr/>
        </p:nvSpPr>
        <p:spPr bwMode="auto">
          <a:xfrm>
            <a:off x="4419600" y="2087563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16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1295400" y="17526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17</a:t>
            </a:r>
            <a:endParaRPr lang="en-US" sz="3600" dirty="0">
              <a:effectLst>
                <a:outerShdw blurRad="38100" dist="38100" dir="2700000" algn="tl">
                  <a:srgbClr val="C0C0C0"/>
                </a:outerShdw>
              </a:effectLst>
              <a:latin typeface="Arrus Blk BT" pitchFamily="18" charset="0"/>
            </a:endParaRPr>
          </a:p>
        </p:txBody>
      </p:sp>
      <p:sp>
        <p:nvSpPr>
          <p:cNvPr id="25675" name="Rectangle 75"/>
          <p:cNvSpPr>
            <a:spLocks noChangeArrowheads="1"/>
          </p:cNvSpPr>
          <p:nvPr/>
        </p:nvSpPr>
        <p:spPr bwMode="auto">
          <a:xfrm>
            <a:off x="5105400" y="25908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18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6" name="Rectangle 76"/>
          <p:cNvSpPr>
            <a:spLocks noChangeArrowheads="1"/>
          </p:cNvSpPr>
          <p:nvPr/>
        </p:nvSpPr>
        <p:spPr bwMode="auto">
          <a:xfrm>
            <a:off x="5562600" y="25908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19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7" name="Rectangle 77"/>
          <p:cNvSpPr>
            <a:spLocks noChangeArrowheads="1"/>
          </p:cNvSpPr>
          <p:nvPr/>
        </p:nvSpPr>
        <p:spPr bwMode="auto">
          <a:xfrm>
            <a:off x="3827463" y="2911475"/>
            <a:ext cx="727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20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8" name="Rectangle 78"/>
          <p:cNvSpPr>
            <a:spLocks noChangeArrowheads="1"/>
          </p:cNvSpPr>
          <p:nvPr/>
        </p:nvSpPr>
        <p:spPr bwMode="auto">
          <a:xfrm>
            <a:off x="5867400" y="31242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21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79" name="Rectangle 79"/>
          <p:cNvSpPr>
            <a:spLocks noChangeArrowheads="1"/>
          </p:cNvSpPr>
          <p:nvPr/>
        </p:nvSpPr>
        <p:spPr bwMode="auto">
          <a:xfrm>
            <a:off x="4724400" y="47244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0" name="Rectangle 80"/>
          <p:cNvSpPr>
            <a:spLocks noChangeArrowheads="1"/>
          </p:cNvSpPr>
          <p:nvPr/>
        </p:nvSpPr>
        <p:spPr bwMode="auto">
          <a:xfrm>
            <a:off x="8153400" y="13716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25</a:t>
            </a:r>
            <a:endParaRPr 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Arrus Blk BT" pitchFamily="18" charset="0"/>
            </a:endParaRPr>
          </a:p>
        </p:txBody>
      </p:sp>
      <p:sp>
        <p:nvSpPr>
          <p:cNvPr id="25681" name="Rectangle 81"/>
          <p:cNvSpPr>
            <a:spLocks noChangeArrowheads="1"/>
          </p:cNvSpPr>
          <p:nvPr/>
        </p:nvSpPr>
        <p:spPr bwMode="auto">
          <a:xfrm>
            <a:off x="5886450" y="1905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26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2" name="Rectangle 82"/>
          <p:cNvSpPr>
            <a:spLocks noChangeArrowheads="1"/>
          </p:cNvSpPr>
          <p:nvPr/>
        </p:nvSpPr>
        <p:spPr bwMode="auto">
          <a:xfrm>
            <a:off x="4302125" y="914400"/>
            <a:ext cx="727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27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3" name="Rectangle 83"/>
          <p:cNvSpPr>
            <a:spLocks noChangeArrowheads="1"/>
          </p:cNvSpPr>
          <p:nvPr/>
        </p:nvSpPr>
        <p:spPr bwMode="auto">
          <a:xfrm>
            <a:off x="4953000" y="1447800"/>
            <a:ext cx="727075" cy="579438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55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4" name="Rectangle 84"/>
          <p:cNvSpPr>
            <a:spLocks noChangeArrowheads="1"/>
          </p:cNvSpPr>
          <p:nvPr/>
        </p:nvSpPr>
        <p:spPr bwMode="auto">
          <a:xfrm>
            <a:off x="4572000" y="28956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28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5" name="Rectangle 85"/>
          <p:cNvSpPr>
            <a:spLocks noChangeArrowheads="1"/>
          </p:cNvSpPr>
          <p:nvPr/>
        </p:nvSpPr>
        <p:spPr bwMode="auto">
          <a:xfrm>
            <a:off x="5105400" y="41148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29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6" name="Rectangle 86"/>
          <p:cNvSpPr>
            <a:spLocks noChangeArrowheads="1"/>
          </p:cNvSpPr>
          <p:nvPr/>
        </p:nvSpPr>
        <p:spPr bwMode="auto">
          <a:xfrm>
            <a:off x="2165350" y="930275"/>
            <a:ext cx="1263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30</a:t>
            </a:r>
          </a:p>
        </p:txBody>
      </p:sp>
      <p:sp>
        <p:nvSpPr>
          <p:cNvPr id="25687" name="Rectangle 87"/>
          <p:cNvSpPr>
            <a:spLocks noChangeArrowheads="1"/>
          </p:cNvSpPr>
          <p:nvPr/>
        </p:nvSpPr>
        <p:spPr bwMode="auto">
          <a:xfrm>
            <a:off x="6705600" y="3581400"/>
            <a:ext cx="657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31</a:t>
            </a: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88" name="Rectangle 88"/>
          <p:cNvSpPr>
            <a:spLocks noChangeArrowheads="1"/>
          </p:cNvSpPr>
          <p:nvPr/>
        </p:nvSpPr>
        <p:spPr bwMode="auto">
          <a:xfrm>
            <a:off x="3522663" y="838200"/>
            <a:ext cx="725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32</a:t>
            </a:r>
            <a:endParaRPr lang="en-US" sz="36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rus Blk BT" pitchFamily="18" charset="0"/>
            </a:endParaRPr>
          </a:p>
        </p:txBody>
      </p:sp>
      <p:sp>
        <p:nvSpPr>
          <p:cNvPr id="25689" name="Rectangle 89"/>
          <p:cNvSpPr>
            <a:spLocks noChangeArrowheads="1"/>
          </p:cNvSpPr>
          <p:nvPr/>
        </p:nvSpPr>
        <p:spPr bwMode="auto">
          <a:xfrm>
            <a:off x="3554413" y="2179638"/>
            <a:ext cx="7254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33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90" name="Rectangle 90"/>
          <p:cNvSpPr>
            <a:spLocks noChangeArrowheads="1"/>
          </p:cNvSpPr>
          <p:nvPr/>
        </p:nvSpPr>
        <p:spPr bwMode="auto">
          <a:xfrm>
            <a:off x="6934200" y="838200"/>
            <a:ext cx="11731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NH-34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VT-53</a:t>
            </a:r>
          </a:p>
        </p:txBody>
      </p:sp>
      <p:sp>
        <p:nvSpPr>
          <p:cNvPr id="25691" name="Rectangle 91"/>
          <p:cNvSpPr>
            <a:spLocks noChangeArrowheads="1"/>
          </p:cNvSpPr>
          <p:nvPr/>
        </p:nvSpPr>
        <p:spPr bwMode="auto">
          <a:xfrm>
            <a:off x="2671763" y="3792538"/>
            <a:ext cx="7254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36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92" name="Rectangle 92"/>
          <p:cNvSpPr>
            <a:spLocks noChangeArrowheads="1"/>
          </p:cNvSpPr>
          <p:nvPr/>
        </p:nvSpPr>
        <p:spPr bwMode="auto">
          <a:xfrm>
            <a:off x="990600" y="2514600"/>
            <a:ext cx="7254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37</a:t>
            </a:r>
          </a:p>
        </p:txBody>
      </p:sp>
      <p:sp>
        <p:nvSpPr>
          <p:cNvPr id="25693" name="Rectangle 93"/>
          <p:cNvSpPr>
            <a:spLocks noChangeArrowheads="1"/>
          </p:cNvSpPr>
          <p:nvPr/>
        </p:nvSpPr>
        <p:spPr bwMode="auto">
          <a:xfrm>
            <a:off x="7162800" y="1981200"/>
            <a:ext cx="657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38</a:t>
            </a:r>
          </a:p>
        </p:txBody>
      </p:sp>
      <p:sp>
        <p:nvSpPr>
          <p:cNvPr id="25694" name="Rectangle 94"/>
          <p:cNvSpPr>
            <a:spLocks noChangeArrowheads="1"/>
          </p:cNvSpPr>
          <p:nvPr/>
        </p:nvSpPr>
        <p:spPr bwMode="auto">
          <a:xfrm>
            <a:off x="6096000" y="25146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39</a:t>
            </a:r>
          </a:p>
        </p:txBody>
      </p:sp>
      <p:sp>
        <p:nvSpPr>
          <p:cNvPr id="25695" name="Rectangle 95"/>
          <p:cNvSpPr>
            <a:spLocks noChangeArrowheads="1"/>
          </p:cNvSpPr>
          <p:nvPr/>
        </p:nvSpPr>
        <p:spPr bwMode="auto">
          <a:xfrm>
            <a:off x="3886200" y="35814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40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96" name="Rectangle 96"/>
          <p:cNvSpPr>
            <a:spLocks noChangeArrowheads="1"/>
          </p:cNvSpPr>
          <p:nvPr/>
        </p:nvSpPr>
        <p:spPr bwMode="auto">
          <a:xfrm>
            <a:off x="457200" y="16764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41</a:t>
            </a:r>
          </a:p>
        </p:txBody>
      </p:sp>
      <p:sp>
        <p:nvSpPr>
          <p:cNvPr id="25697" name="Rectangle 97"/>
          <p:cNvSpPr>
            <a:spLocks noChangeArrowheads="1"/>
          </p:cNvSpPr>
          <p:nvPr/>
        </p:nvSpPr>
        <p:spPr bwMode="auto">
          <a:xfrm>
            <a:off x="6877050" y="2452688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42</a:t>
            </a:r>
          </a:p>
        </p:txBody>
      </p:sp>
      <p:sp>
        <p:nvSpPr>
          <p:cNvPr id="25698" name="Rectangle 98"/>
          <p:cNvSpPr>
            <a:spLocks noChangeArrowheads="1"/>
          </p:cNvSpPr>
          <p:nvPr/>
        </p:nvSpPr>
        <p:spPr bwMode="auto">
          <a:xfrm>
            <a:off x="6400800" y="39624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45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699" name="Rectangle 99"/>
          <p:cNvSpPr>
            <a:spLocks noChangeArrowheads="1"/>
          </p:cNvSpPr>
          <p:nvPr/>
        </p:nvSpPr>
        <p:spPr bwMode="auto">
          <a:xfrm>
            <a:off x="3505200" y="16002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46</a:t>
            </a:r>
          </a:p>
        </p:txBody>
      </p:sp>
      <p:sp>
        <p:nvSpPr>
          <p:cNvPr id="25700" name="Rectangle 100"/>
          <p:cNvSpPr>
            <a:spLocks noChangeArrowheads="1"/>
          </p:cNvSpPr>
          <p:nvPr/>
        </p:nvSpPr>
        <p:spPr bwMode="auto">
          <a:xfrm>
            <a:off x="5576888" y="3549650"/>
            <a:ext cx="657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47</a:t>
            </a: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701" name="Rectangle 101"/>
          <p:cNvSpPr>
            <a:spLocks noChangeArrowheads="1"/>
          </p:cNvSpPr>
          <p:nvPr/>
        </p:nvSpPr>
        <p:spPr bwMode="auto">
          <a:xfrm>
            <a:off x="3738563" y="4464050"/>
            <a:ext cx="725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49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702" name="Rectangle 102"/>
          <p:cNvSpPr>
            <a:spLocks noChangeArrowheads="1"/>
          </p:cNvSpPr>
          <p:nvPr/>
        </p:nvSpPr>
        <p:spPr bwMode="auto">
          <a:xfrm>
            <a:off x="1752600" y="27432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50</a:t>
            </a:r>
          </a:p>
        </p:txBody>
      </p:sp>
      <p:sp>
        <p:nvSpPr>
          <p:cNvPr id="25703" name="Rectangle 103"/>
          <p:cNvSpPr>
            <a:spLocks noChangeArrowheads="1"/>
          </p:cNvSpPr>
          <p:nvPr/>
        </p:nvSpPr>
        <p:spPr bwMode="auto">
          <a:xfrm>
            <a:off x="6858000" y="32004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51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704" name="Rectangle 104"/>
          <p:cNvSpPr>
            <a:spLocks noChangeArrowheads="1"/>
          </p:cNvSpPr>
          <p:nvPr/>
        </p:nvSpPr>
        <p:spPr bwMode="auto">
          <a:xfrm>
            <a:off x="2362200" y="1905000"/>
            <a:ext cx="728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57</a:t>
            </a:r>
          </a:p>
        </p:txBody>
      </p:sp>
      <p:sp>
        <p:nvSpPr>
          <p:cNvPr id="25705" name="Rectangle 105"/>
          <p:cNvSpPr>
            <a:spLocks noChangeArrowheads="1"/>
          </p:cNvSpPr>
          <p:nvPr/>
        </p:nvSpPr>
        <p:spPr bwMode="auto">
          <a:xfrm>
            <a:off x="6446838" y="2909888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56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706" name="Rectangle 106"/>
          <p:cNvSpPr>
            <a:spLocks noChangeArrowheads="1"/>
          </p:cNvSpPr>
          <p:nvPr/>
        </p:nvSpPr>
        <p:spPr bwMode="auto">
          <a:xfrm>
            <a:off x="6324600" y="53340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12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5707" name="Rectangle 107"/>
          <p:cNvSpPr>
            <a:spLocks noChangeArrowheads="1"/>
          </p:cNvSpPr>
          <p:nvPr/>
        </p:nvSpPr>
        <p:spPr bwMode="auto">
          <a:xfrm>
            <a:off x="533400" y="838200"/>
            <a:ext cx="76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54</a:t>
            </a:r>
          </a:p>
        </p:txBody>
      </p:sp>
      <p:sp>
        <p:nvSpPr>
          <p:cNvPr id="25708" name="Rectangle 108"/>
          <p:cNvSpPr>
            <a:spLocks noChangeArrowheads="1"/>
          </p:cNvSpPr>
          <p:nvPr/>
        </p:nvSpPr>
        <p:spPr bwMode="auto">
          <a:xfrm>
            <a:off x="609600" y="3276600"/>
            <a:ext cx="727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06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110" name="Slide Number Placeholder 109"/>
          <p:cNvSpPr>
            <a:spLocks noGrp="1"/>
          </p:cNvSpPr>
          <p:nvPr>
            <p:ph type="sldNum" sz="quarter" idx="4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fld id="{AABC80B5-9D81-458C-976F-659B9695CDD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 bwMode="auto">
          <a:xfrm>
            <a:off x="6705600" y="63246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i="0" kern="1200" baseline="0">
                <a:solidFill>
                  <a:srgbClr val="F4F8FE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1931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Drive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Resources</a:t>
            </a:r>
          </a:p>
          <a:p>
            <a:pPr lvl="0"/>
            <a:r>
              <a:rPr lang="en-US" dirty="0" smtClean="0"/>
              <a:t>Proficiency Demonstration materials</a:t>
            </a:r>
          </a:p>
          <a:p>
            <a:pPr lvl="0"/>
            <a:r>
              <a:rPr lang="en-US" dirty="0" smtClean="0"/>
              <a:t>Folder in which to save your Proficiency Demonstration deliverables</a:t>
            </a:r>
          </a:p>
          <a:p>
            <a:pPr lvl="0"/>
            <a:r>
              <a:rPr lang="en-US" dirty="0" smtClean="0"/>
              <a:t>Shared </a:t>
            </a:r>
            <a:r>
              <a:rPr lang="en-US" dirty="0"/>
              <a:t>Drive Quick Reference in Participant </a:t>
            </a:r>
            <a:r>
              <a:rPr lang="en-US" dirty="0" smtClean="0"/>
              <a:t>Guide</a:t>
            </a:r>
          </a:p>
          <a:p>
            <a:pPr lvl="1"/>
            <a:r>
              <a:rPr lang="en-US" dirty="0" smtClean="0"/>
              <a:t>“How To” instructions</a:t>
            </a:r>
            <a:endParaRPr lang="en-US" dirty="0"/>
          </a:p>
          <a:p>
            <a:pPr lvl="0"/>
            <a:r>
              <a:rPr lang="en-US" dirty="0" smtClean="0"/>
              <a:t>Saving </a:t>
            </a:r>
            <a:r>
              <a:rPr lang="en-US" dirty="0"/>
              <a:t>files and naming conventions</a:t>
            </a:r>
          </a:p>
          <a:p>
            <a:pPr marL="0" lv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26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Conduct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Attendance</a:t>
            </a:r>
          </a:p>
          <a:p>
            <a:r>
              <a:rPr lang="en-US" dirty="0" smtClean="0"/>
              <a:t>Technology courtesy</a:t>
            </a:r>
          </a:p>
          <a:p>
            <a:r>
              <a:rPr lang="en-US" dirty="0" smtClean="0"/>
              <a:t>Sharing knowledge</a:t>
            </a:r>
          </a:p>
          <a:p>
            <a:r>
              <a:rPr lang="en-US" dirty="0" smtClean="0"/>
              <a:t>Lunch and breaks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23</a:t>
            </a:fld>
            <a:endParaRPr lang="en-US" dirty="0" smtClean="0"/>
          </a:p>
        </p:txBody>
      </p:sp>
      <p:pic>
        <p:nvPicPr>
          <p:cNvPr id="3" name="Picture 2" descr="Photo of  a classroom with students seated at tables.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676400"/>
            <a:ext cx="4113194" cy="2732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 rot="120000">
            <a:off x="4572000" y="4478179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</a:t>
            </a:r>
            <a:r>
              <a:rPr lang="en-US" sz="1000" dirty="0"/>
              <a:t>Hans Pennink</a:t>
            </a:r>
          </a:p>
        </p:txBody>
      </p:sp>
    </p:spTree>
    <p:extLst>
      <p:ext uri="{BB962C8B-B14F-4D97-AF65-F5344CB8AC3E}">
        <p14:creationId xmlns:p14="http://schemas.microsoft.com/office/powerpoint/2010/main" val="2504194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About each other and the importance of </a:t>
            </a:r>
            <a:br>
              <a:rPr lang="en-US" dirty="0" smtClean="0"/>
            </a:br>
            <a:r>
              <a:rPr lang="en-US" dirty="0" smtClean="0"/>
              <a:t>sharing knowledge </a:t>
            </a:r>
          </a:p>
          <a:p>
            <a:pPr lvl="1"/>
            <a:r>
              <a:rPr lang="en-US" dirty="0" smtClean="0"/>
              <a:t>The requirements for the MEP certificate title</a:t>
            </a:r>
          </a:p>
          <a:p>
            <a:pPr lvl="1"/>
            <a:r>
              <a:rPr lang="en-US" dirty="0" smtClean="0"/>
              <a:t>About the objectives, materials, and agenda for the E132 course</a:t>
            </a:r>
          </a:p>
          <a:p>
            <a:pPr lvl="1"/>
            <a:r>
              <a:rPr lang="en-US" dirty="0" smtClean="0"/>
              <a:t>About the campus administration, including parking, meals, and recreation</a:t>
            </a:r>
          </a:p>
          <a:p>
            <a:pPr lvl="1"/>
            <a:r>
              <a:rPr lang="en-US" dirty="0" smtClean="0"/>
              <a:t>About the course conduct, including attendance, technology courtesy, and lunch/breaks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0619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460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 7-5-13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7372</TotalTime>
  <Words>861</Words>
  <Application>Microsoft Office PowerPoint</Application>
  <PresentationFormat>On-screen Show (4:3)</PresentationFormat>
  <Paragraphs>249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Arial Black</vt:lpstr>
      <vt:lpstr>Arrus Blk BT</vt:lpstr>
      <vt:lpstr>Calibri</vt:lpstr>
      <vt:lpstr>Courier New</vt:lpstr>
      <vt:lpstr>Tahoma</vt:lpstr>
      <vt:lpstr>Times New Roman</vt:lpstr>
      <vt:lpstr>Wingdings</vt:lpstr>
      <vt:lpstr>PowerPoint Template 7-5-13</vt:lpstr>
      <vt:lpstr>E132: DISCUSSION-BASED EXERCISE DESIGN  AND EVALUATION COURSE</vt:lpstr>
      <vt:lpstr>Unit Objectives</vt:lpstr>
      <vt:lpstr>Introductions</vt:lpstr>
      <vt:lpstr> Master Exercise Practitioner Program </vt:lpstr>
      <vt:lpstr>MEPP Requirements</vt:lpstr>
      <vt:lpstr>The Foundation for MEPP is HSEEP</vt:lpstr>
      <vt:lpstr>Proficiency Demonstrations</vt:lpstr>
      <vt:lpstr>Proficiency Demonstrations (cont’d.)</vt:lpstr>
      <vt:lpstr>Proficiency Demonstrations (cont’d.)</vt:lpstr>
      <vt:lpstr>Core Capability Assignments</vt:lpstr>
      <vt:lpstr>Proficiency Demonstrations – Take Home</vt:lpstr>
      <vt:lpstr>Proficiency Demonstrations</vt:lpstr>
      <vt:lpstr>HSEEP Templates</vt:lpstr>
      <vt:lpstr>Peer Review</vt:lpstr>
      <vt:lpstr>Peer Review (cont’d.)</vt:lpstr>
      <vt:lpstr>E132 Course Goals</vt:lpstr>
      <vt:lpstr>E132 Course Objectives</vt:lpstr>
      <vt:lpstr>E132 Course Materials</vt:lpstr>
      <vt:lpstr>E132 Course Agenda</vt:lpstr>
      <vt:lpstr>Campus Administration</vt:lpstr>
      <vt:lpstr>NETC Evaluation Form:  Block #3 – Work Location</vt:lpstr>
      <vt:lpstr>Shared Drive</vt:lpstr>
      <vt:lpstr>Course Conduct</vt:lpstr>
      <vt:lpstr>Unit Summary</vt:lpstr>
      <vt:lpstr>Questions?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E132 Unit 1 Slides</dc:title>
  <dc:creator>Linda Ross</dc:creator>
  <cp:lastModifiedBy>mvanaken</cp:lastModifiedBy>
  <cp:revision>107</cp:revision>
  <dcterms:created xsi:type="dcterms:W3CDTF">2013-07-19T19:15:44Z</dcterms:created>
  <dcterms:modified xsi:type="dcterms:W3CDTF">2016-07-29T17:49:01Z</dcterms:modified>
</cp:coreProperties>
</file>